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74" r:id="rId5"/>
    <p:sldId id="273" r:id="rId6"/>
    <p:sldId id="275" r:id="rId7"/>
    <p:sldId id="276" r:id="rId8"/>
    <p:sldId id="265" r:id="rId9"/>
    <p:sldId id="278" r:id="rId10"/>
    <p:sldId id="267" r:id="rId11"/>
    <p:sldId id="290" r:id="rId12"/>
    <p:sldId id="266" r:id="rId13"/>
    <p:sldId id="268" r:id="rId14"/>
    <p:sldId id="280" r:id="rId15"/>
    <p:sldId id="281" r:id="rId16"/>
    <p:sldId id="288" r:id="rId17"/>
    <p:sldId id="270" r:id="rId18"/>
    <p:sldId id="271" r:id="rId19"/>
    <p:sldId id="283" r:id="rId20"/>
    <p:sldId id="284" r:id="rId21"/>
    <p:sldId id="272" r:id="rId22"/>
    <p:sldId id="28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0" autoAdjust="0"/>
    <p:restoredTop sz="94651" autoAdjust="0"/>
  </p:normalViewPr>
  <p:slideViewPr>
    <p:cSldViewPr>
      <p:cViewPr varScale="1">
        <p:scale>
          <a:sx n="82" d="100"/>
          <a:sy n="82" d="100"/>
        </p:scale>
        <p:origin x="14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3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9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2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85800"/>
            <a:ext cx="4724400" cy="4114799"/>
          </a:xfrm>
        </p:spPr>
        <p:txBody>
          <a:bodyPr>
            <a:normAutofit/>
          </a:bodyPr>
          <a:lstStyle/>
          <a:p>
            <a:r>
              <a:rPr lang="en-US" dirty="0"/>
              <a:t>Chapter 7:</a:t>
            </a:r>
            <a:br>
              <a:rPr lang="en-US" dirty="0"/>
            </a:br>
            <a:r>
              <a:rPr lang="en-US" dirty="0"/>
              <a:t>Aligning Design, Method, and Evaluation with the Clinical Question</a:t>
            </a:r>
          </a:p>
        </p:txBody>
      </p:sp>
    </p:spTree>
    <p:extLst>
      <p:ext uri="{BB962C8B-B14F-4D97-AF65-F5344CB8AC3E}">
        <p14:creationId xmlns:p14="http://schemas.microsoft.com/office/powerpoint/2010/main" val="40502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in DNP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DNP projects are diverse </a:t>
            </a:r>
          </a:p>
          <a:p>
            <a:r>
              <a:rPr lang="en-US" dirty="0"/>
              <a:t>Require different methodological approaches</a:t>
            </a:r>
          </a:p>
          <a:p>
            <a:pPr lvl="1"/>
            <a:r>
              <a:rPr lang="en-US" dirty="0"/>
              <a:t>Evidence-based practice guidelines</a:t>
            </a:r>
          </a:p>
          <a:p>
            <a:pPr lvl="1"/>
            <a:r>
              <a:rPr lang="en-US" dirty="0"/>
              <a:t>Health policy analysis</a:t>
            </a:r>
          </a:p>
        </p:txBody>
      </p:sp>
    </p:spTree>
    <p:extLst>
      <p:ext uri="{BB962C8B-B14F-4D97-AF65-F5344CB8AC3E}">
        <p14:creationId xmlns:p14="http://schemas.microsoft.com/office/powerpoint/2010/main" val="221931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Collection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Surveys, interviews, stored data</a:t>
            </a:r>
          </a:p>
          <a:p>
            <a:r>
              <a:rPr lang="en-US" dirty="0"/>
              <a:t>Quantitative studies and QI projects</a:t>
            </a:r>
          </a:p>
          <a:p>
            <a:pPr lvl="1"/>
            <a:r>
              <a:rPr lang="en-US" dirty="0"/>
              <a:t>Self-report via survey or structured interview</a:t>
            </a:r>
          </a:p>
          <a:p>
            <a:pPr lvl="1"/>
            <a:r>
              <a:rPr lang="en-US" dirty="0"/>
              <a:t>Direct observation</a:t>
            </a:r>
          </a:p>
          <a:p>
            <a:pPr lvl="1"/>
            <a:r>
              <a:rPr lang="en-US" dirty="0"/>
              <a:t>Physiologic measures</a:t>
            </a:r>
          </a:p>
          <a:p>
            <a:pPr lvl="1"/>
            <a:r>
              <a:rPr lang="en-US" dirty="0"/>
              <a:t>Prospective logs/tracking sheets</a:t>
            </a:r>
          </a:p>
          <a:p>
            <a:r>
              <a:rPr lang="en-US" dirty="0"/>
              <a:t>Storytelling and written narratives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86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Registries and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Reliable and valid surveys and tools </a:t>
            </a:r>
          </a:p>
          <a:p>
            <a:r>
              <a:rPr lang="en-US" dirty="0"/>
              <a:t>Online public resources</a:t>
            </a:r>
          </a:p>
          <a:p>
            <a:pPr lvl="1"/>
            <a:r>
              <a:rPr lang="en-US" dirty="0"/>
              <a:t>Tested survey questions</a:t>
            </a:r>
          </a:p>
          <a:p>
            <a:pPr lvl="1"/>
            <a:r>
              <a:rPr lang="en-US" dirty="0"/>
              <a:t>Multicenter observational studies  </a:t>
            </a:r>
          </a:p>
          <a:p>
            <a:r>
              <a:rPr lang="en-US" dirty="0"/>
              <a:t>Data mining</a:t>
            </a:r>
          </a:p>
        </p:txBody>
      </p:sp>
    </p:spTree>
    <p:extLst>
      <p:ext uri="{BB962C8B-B14F-4D97-AF65-F5344CB8AC3E}">
        <p14:creationId xmlns:p14="http://schemas.microsoft.com/office/powerpoint/2010/main" val="3906846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 Takes a Team: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 recruitment</a:t>
            </a:r>
          </a:p>
          <a:p>
            <a:r>
              <a:rPr lang="en-US" dirty="0"/>
              <a:t>Instrument development</a:t>
            </a:r>
          </a:p>
          <a:p>
            <a:r>
              <a:rPr lang="en-US" dirty="0"/>
              <a:t>Data collection  </a:t>
            </a:r>
          </a:p>
          <a:p>
            <a:pPr lvl="1"/>
            <a:r>
              <a:rPr lang="en-US" dirty="0"/>
              <a:t>May require permission</a:t>
            </a:r>
          </a:p>
          <a:p>
            <a:r>
              <a:rPr lang="en-US" dirty="0"/>
              <a:t>Instrument construction consultations</a:t>
            </a:r>
          </a:p>
          <a:p>
            <a:r>
              <a:rPr lang="en-US" dirty="0"/>
              <a:t>Information technology experts </a:t>
            </a:r>
          </a:p>
        </p:txBody>
      </p:sp>
    </p:spTree>
    <p:extLst>
      <p:ext uri="{BB962C8B-B14F-4D97-AF65-F5344CB8AC3E}">
        <p14:creationId xmlns:p14="http://schemas.microsoft.com/office/powerpoint/2010/main" val="650116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Administrative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Procedures/forms for data collection</a:t>
            </a:r>
          </a:p>
          <a:p>
            <a:pPr lvl="1"/>
            <a:r>
              <a:rPr lang="en-US" dirty="0"/>
              <a:t>Surveys</a:t>
            </a:r>
          </a:p>
          <a:p>
            <a:pPr lvl="1"/>
            <a:r>
              <a:rPr lang="en-US" dirty="0"/>
              <a:t>Chart abstraction tools</a:t>
            </a:r>
          </a:p>
          <a:p>
            <a:pPr lvl="1"/>
            <a:r>
              <a:rPr lang="en-US" dirty="0"/>
              <a:t>Checklists</a:t>
            </a:r>
          </a:p>
          <a:p>
            <a:pPr lvl="1"/>
            <a:r>
              <a:rPr lang="en-US" dirty="0"/>
              <a:t>Tracking sheets</a:t>
            </a:r>
          </a:p>
          <a:p>
            <a:pPr lvl="1"/>
            <a:r>
              <a:rPr lang="en-US" dirty="0"/>
              <a:t>Scripted interview guides </a:t>
            </a:r>
          </a:p>
          <a:p>
            <a:r>
              <a:rPr lang="en-US" dirty="0"/>
              <a:t>Pilot test instruments</a:t>
            </a:r>
          </a:p>
          <a:p>
            <a:r>
              <a:rPr lang="en-US" dirty="0"/>
              <a:t>Establish recruitment/screening procedures</a:t>
            </a:r>
          </a:p>
        </p:txBody>
      </p:sp>
    </p:spTree>
    <p:extLst>
      <p:ext uri="{BB962C8B-B14F-4D97-AF65-F5344CB8AC3E}">
        <p14:creationId xmlns:p14="http://schemas.microsoft.com/office/powerpoint/2010/main" val="822178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QI projects involve large groups of staff</a:t>
            </a:r>
          </a:p>
          <a:p>
            <a:pPr lvl="1"/>
            <a:r>
              <a:rPr lang="en-US" dirty="0"/>
              <a:t>Review meetings</a:t>
            </a:r>
          </a:p>
          <a:p>
            <a:pPr lvl="1"/>
            <a:r>
              <a:rPr lang="en-US" dirty="0"/>
              <a:t>Periodic visits to project site</a:t>
            </a:r>
          </a:p>
          <a:p>
            <a:r>
              <a:rPr lang="en-US" dirty="0"/>
              <a:t>Qualitative data collection uses smaller groups </a:t>
            </a:r>
          </a:p>
          <a:p>
            <a:pPr lvl="1"/>
            <a:r>
              <a:rPr lang="en-US" dirty="0"/>
              <a:t>Open-ended questions</a:t>
            </a:r>
          </a:p>
          <a:p>
            <a:pPr lvl="1"/>
            <a:r>
              <a:rPr lang="en-US" dirty="0"/>
              <a:t>Interviews </a:t>
            </a:r>
          </a:p>
        </p:txBody>
      </p:sp>
    </p:spTree>
    <p:extLst>
      <p:ext uri="{BB962C8B-B14F-4D97-AF65-F5344CB8AC3E}">
        <p14:creationId xmlns:p14="http://schemas.microsoft.com/office/powerpoint/2010/main" val="74056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Managment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Management requires a protocol to protect participants</a:t>
            </a:r>
          </a:p>
          <a:p>
            <a:r>
              <a:rPr lang="en-US" dirty="0"/>
              <a:t>Data efficiency and accuracy</a:t>
            </a:r>
          </a:p>
          <a:p>
            <a:pPr lvl="1"/>
            <a:r>
              <a:rPr lang="en-US" dirty="0"/>
              <a:t>Process for tracking participants responses </a:t>
            </a:r>
          </a:p>
          <a:p>
            <a:pPr lvl="1"/>
            <a:r>
              <a:rPr lang="en-US" dirty="0"/>
              <a:t>Project log</a:t>
            </a:r>
          </a:p>
          <a:p>
            <a:pPr lvl="1"/>
            <a:r>
              <a:rPr lang="en-US" dirty="0"/>
              <a:t>Data codebook</a:t>
            </a:r>
          </a:p>
        </p:txBody>
      </p:sp>
    </p:spTree>
    <p:extLst>
      <p:ext uri="{BB962C8B-B14F-4D97-AF65-F5344CB8AC3E}">
        <p14:creationId xmlns:p14="http://schemas.microsoft.com/office/powerpoint/2010/main" val="3276297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Collected data</a:t>
            </a:r>
          </a:p>
          <a:p>
            <a:pPr lvl="1"/>
            <a:r>
              <a:rPr lang="en-US" dirty="0"/>
              <a:t>Reviewed, verified, and cleaned</a:t>
            </a:r>
          </a:p>
          <a:p>
            <a:pPr lvl="1"/>
            <a:r>
              <a:rPr lang="en-US" dirty="0"/>
              <a:t>Coded data entered into statistical program </a:t>
            </a:r>
          </a:p>
          <a:p>
            <a:r>
              <a:rPr lang="en-US" dirty="0"/>
              <a:t>Tedious, time-intensive process</a:t>
            </a:r>
          </a:p>
          <a:p>
            <a:r>
              <a:rPr lang="en-US" dirty="0"/>
              <a:t>Errors are common</a:t>
            </a:r>
          </a:p>
        </p:txBody>
      </p:sp>
    </p:spTree>
    <p:extLst>
      <p:ext uri="{BB962C8B-B14F-4D97-AF65-F5344CB8AC3E}">
        <p14:creationId xmlns:p14="http://schemas.microsoft.com/office/powerpoint/2010/main" val="1921622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Transforms data into meaningful information </a:t>
            </a:r>
          </a:p>
          <a:p>
            <a:r>
              <a:rPr lang="en-US" dirty="0"/>
              <a:t>Evaluate the distributions</a:t>
            </a:r>
          </a:p>
          <a:p>
            <a:r>
              <a:rPr lang="en-US" dirty="0"/>
              <a:t>Descriptive analysis</a:t>
            </a:r>
          </a:p>
          <a:p>
            <a:pPr lvl="1"/>
            <a:r>
              <a:rPr lang="en-US" dirty="0"/>
              <a:t>Measures of central tendency and variation</a:t>
            </a:r>
          </a:p>
          <a:p>
            <a:r>
              <a:rPr lang="en-US" dirty="0"/>
              <a:t>Examine relationships between variables</a:t>
            </a:r>
          </a:p>
          <a:p>
            <a:r>
              <a:rPr lang="en-US" dirty="0"/>
              <a:t>Additional analyses</a:t>
            </a:r>
          </a:p>
        </p:txBody>
      </p:sp>
    </p:spTree>
    <p:extLst>
      <p:ext uri="{BB962C8B-B14F-4D97-AF65-F5344CB8AC3E}">
        <p14:creationId xmlns:p14="http://schemas.microsoft.com/office/powerpoint/2010/main" val="4067884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Improvement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Analyze QI data</a:t>
            </a:r>
          </a:p>
          <a:p>
            <a:pPr lvl="1"/>
            <a:r>
              <a:rPr lang="en-US" dirty="0"/>
              <a:t>Histograms</a:t>
            </a:r>
          </a:p>
          <a:p>
            <a:pPr lvl="1"/>
            <a:r>
              <a:rPr lang="en-US" dirty="0"/>
              <a:t>Scatter plots </a:t>
            </a:r>
          </a:p>
          <a:p>
            <a:pPr lvl="1"/>
            <a:r>
              <a:rPr lang="en-US" dirty="0"/>
              <a:t>Pie charts and line graphs </a:t>
            </a:r>
          </a:p>
          <a:p>
            <a:pPr lvl="1"/>
            <a:r>
              <a:rPr lang="en-US" dirty="0"/>
              <a:t>Frequencies </a:t>
            </a:r>
          </a:p>
          <a:p>
            <a:pPr lvl="1"/>
            <a:r>
              <a:rPr lang="en-US" dirty="0"/>
              <a:t>Descriptive statistics </a:t>
            </a:r>
          </a:p>
          <a:p>
            <a:r>
              <a:rPr lang="en-US" dirty="0"/>
              <a:t>Control and run charts, Pareto charts, value stream maps 	</a:t>
            </a:r>
          </a:p>
        </p:txBody>
      </p:sp>
    </p:spTree>
    <p:extLst>
      <p:ext uri="{BB962C8B-B14F-4D97-AF65-F5344CB8AC3E}">
        <p14:creationId xmlns:p14="http://schemas.microsoft.com/office/powerpoint/2010/main" val="288544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Select design for the DNP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Propose methods and outcome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analytical approach for data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the elements of interprofessional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633783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Qualitative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themes/patterns from transcribed data </a:t>
            </a:r>
          </a:p>
          <a:p>
            <a:r>
              <a:rPr lang="en-US" dirty="0"/>
              <a:t>Seeks understanding, not specific answer  </a:t>
            </a:r>
          </a:p>
          <a:p>
            <a:r>
              <a:rPr lang="en-US" dirty="0"/>
              <a:t>Interpret findings</a:t>
            </a:r>
          </a:p>
          <a:p>
            <a:r>
              <a:rPr lang="en-US" dirty="0"/>
              <a:t>Evaluate data limitations</a:t>
            </a:r>
          </a:p>
        </p:txBody>
      </p:sp>
    </p:spTree>
    <p:extLst>
      <p:ext uri="{BB962C8B-B14F-4D97-AF65-F5344CB8AC3E}">
        <p14:creationId xmlns:p14="http://schemas.microsoft.com/office/powerpoint/2010/main" val="2037180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Telling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Dissemination of findings </a:t>
            </a:r>
          </a:p>
          <a:p>
            <a:r>
              <a:rPr lang="en-US"/>
              <a:t>Article for publication or presentations</a:t>
            </a:r>
          </a:p>
          <a:p>
            <a:r>
              <a:rPr lang="en-US"/>
              <a:t>Share findings with key stakeholders</a:t>
            </a:r>
          </a:p>
          <a:p>
            <a:r>
              <a:rPr lang="en-US"/>
              <a:t>Use a structured format to prepare papers/presentations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52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for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Papers or presentations</a:t>
            </a:r>
          </a:p>
          <a:p>
            <a:pPr lvl="1"/>
            <a:r>
              <a:rPr lang="en-US" dirty="0"/>
              <a:t>Introduction/background</a:t>
            </a:r>
          </a:p>
          <a:p>
            <a:pPr lvl="1"/>
            <a:r>
              <a:rPr lang="en-US" dirty="0"/>
              <a:t>Methods</a:t>
            </a:r>
          </a:p>
          <a:p>
            <a:pPr lvl="1"/>
            <a:r>
              <a:rPr lang="en-US" dirty="0"/>
              <a:t>Findings</a:t>
            </a:r>
          </a:p>
          <a:p>
            <a:pPr lvl="1"/>
            <a:r>
              <a:rPr lang="en-US" dirty="0"/>
              <a:t>Data outcomes</a:t>
            </a:r>
          </a:p>
          <a:p>
            <a:pPr lvl="1"/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62714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 Starts with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DNP project design</a:t>
            </a:r>
          </a:p>
          <a:p>
            <a:pPr lvl="1"/>
            <a:r>
              <a:rPr lang="en-US" dirty="0"/>
              <a:t>Congruence between design, methods, and analysis plan </a:t>
            </a:r>
          </a:p>
          <a:p>
            <a:pPr lvl="1"/>
            <a:r>
              <a:rPr lang="en-US" dirty="0"/>
              <a:t>Utilize traditional scientific methods</a:t>
            </a:r>
          </a:p>
          <a:p>
            <a:pPr lvl="1"/>
            <a:r>
              <a:rPr lang="en-US" dirty="0"/>
              <a:t>Improve science constructs </a:t>
            </a:r>
          </a:p>
          <a:p>
            <a:pPr lvl="1"/>
            <a:r>
              <a:rPr lang="en-US" dirty="0"/>
              <a:t>Qualitative approaches to evaluate</a:t>
            </a:r>
          </a:p>
          <a:p>
            <a:pPr lvl="1"/>
            <a:r>
              <a:rPr lang="en-US" dirty="0"/>
              <a:t>Explore or improve a practice-based concern  </a:t>
            </a:r>
          </a:p>
        </p:txBody>
      </p:sp>
    </p:spTree>
    <p:extLst>
      <p:ext uri="{BB962C8B-B14F-4D97-AF65-F5344CB8AC3E}">
        <p14:creationId xmlns:p14="http://schemas.microsoft.com/office/powerpoint/2010/main" val="306771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choice driven by clinical question </a:t>
            </a:r>
          </a:p>
          <a:p>
            <a:pPr lvl="1"/>
            <a:r>
              <a:rPr lang="en-US" dirty="0"/>
              <a:t>Evaluate a population health outcome</a:t>
            </a:r>
          </a:p>
          <a:p>
            <a:pPr lvl="1"/>
            <a:r>
              <a:rPr lang="en-US" dirty="0"/>
              <a:t>Community risk factor prevalence</a:t>
            </a:r>
          </a:p>
          <a:p>
            <a:pPr lvl="1"/>
            <a:r>
              <a:rPr lang="en-US" dirty="0"/>
              <a:t>Client group needs</a:t>
            </a:r>
          </a:p>
          <a:p>
            <a:pPr lvl="1"/>
            <a:r>
              <a:rPr lang="en-US" dirty="0"/>
              <a:t>Quantitative approach for health outcome</a:t>
            </a:r>
          </a:p>
          <a:p>
            <a:r>
              <a:rPr lang="en-US" dirty="0"/>
              <a:t>Common designs for clinical questions</a:t>
            </a:r>
          </a:p>
          <a:p>
            <a:pPr lvl="1"/>
            <a:r>
              <a:rPr lang="en-US" dirty="0"/>
              <a:t>Exploratory, descriptive and </a:t>
            </a:r>
            <a:r>
              <a:rPr lang="en-US" dirty="0" err="1"/>
              <a:t>correlational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5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Initiating change via an intervention or innovation</a:t>
            </a:r>
          </a:p>
          <a:p>
            <a:pPr lvl="1"/>
            <a:r>
              <a:rPr lang="en-US" dirty="0"/>
              <a:t>Experimental research or a quality improvement design choice</a:t>
            </a:r>
          </a:p>
          <a:p>
            <a:pPr lvl="1"/>
            <a:r>
              <a:rPr lang="en-US" dirty="0"/>
              <a:t>Randomized controlled trial</a:t>
            </a:r>
          </a:p>
          <a:p>
            <a:pPr lvl="1"/>
            <a:r>
              <a:rPr lang="en-US" dirty="0"/>
              <a:t>Quasi-experimental study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1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Data-based methods</a:t>
            </a:r>
          </a:p>
          <a:p>
            <a:pPr lvl="1"/>
            <a:r>
              <a:rPr lang="en-US" dirty="0"/>
              <a:t>To improve clinical or health care systems outcomes</a:t>
            </a:r>
          </a:p>
          <a:p>
            <a:r>
              <a:rPr lang="en-US" dirty="0"/>
              <a:t>Systematic collection and analysis of data</a:t>
            </a:r>
          </a:p>
          <a:p>
            <a:pPr lvl="1"/>
            <a:r>
              <a:rPr lang="en-US" dirty="0"/>
              <a:t> To measure change </a:t>
            </a:r>
          </a:p>
          <a:p>
            <a:r>
              <a:rPr lang="en-US" dirty="0"/>
              <a:t>Competence is an expectation</a:t>
            </a:r>
          </a:p>
        </p:txBody>
      </p:sp>
    </p:spTree>
    <p:extLst>
      <p:ext uri="{BB962C8B-B14F-4D97-AF65-F5344CB8AC3E}">
        <p14:creationId xmlns:p14="http://schemas.microsoft.com/office/powerpoint/2010/main" val="140323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Qualitative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Evidence for a little-known phenomenon   </a:t>
            </a:r>
          </a:p>
          <a:p>
            <a:r>
              <a:rPr lang="en-US" dirty="0"/>
              <a:t>Phenomenon of interest</a:t>
            </a:r>
          </a:p>
          <a:p>
            <a:pPr lvl="1"/>
            <a:r>
              <a:rPr lang="en-US" dirty="0"/>
              <a:t>Population/setting or with knowledge gap</a:t>
            </a:r>
          </a:p>
          <a:p>
            <a:r>
              <a:rPr lang="en-US" dirty="0"/>
              <a:t>Provides holistic understanding of phenomena</a:t>
            </a:r>
          </a:p>
          <a:p>
            <a:r>
              <a:rPr lang="en-US" dirty="0"/>
              <a:t>Combined with quantitative approach</a:t>
            </a:r>
          </a:p>
          <a:p>
            <a:r>
              <a:rPr lang="en-US" dirty="0"/>
              <a:t>Examples: Ethnography, phenomenology, and grounded theory </a:t>
            </a:r>
          </a:p>
        </p:txBody>
      </p:sp>
    </p:spTree>
    <p:extLst>
      <p:ext uri="{BB962C8B-B14F-4D97-AF65-F5344CB8AC3E}">
        <p14:creationId xmlns:p14="http://schemas.microsoft.com/office/powerpoint/2010/main" val="257854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evaluation (PE) </a:t>
            </a:r>
          </a:p>
          <a:p>
            <a:pPr lvl="1"/>
            <a:r>
              <a:rPr lang="en-US" dirty="0"/>
              <a:t>Logic Model </a:t>
            </a:r>
          </a:p>
          <a:p>
            <a:pPr lvl="1"/>
            <a:r>
              <a:rPr lang="en-US" dirty="0"/>
              <a:t>Centers for Disease Control and Prevention </a:t>
            </a:r>
          </a:p>
          <a:p>
            <a:pPr lvl="1"/>
            <a:r>
              <a:rPr lang="en-US" dirty="0"/>
              <a:t>Balanced Scorecard </a:t>
            </a:r>
          </a:p>
          <a:p>
            <a:pPr lvl="1"/>
            <a:r>
              <a:rPr lang="en-US" dirty="0"/>
              <a:t>Context-Input-Process-Product model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86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 and Policy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Evidence-Based Practice Guidelines</a:t>
            </a:r>
          </a:p>
          <a:p>
            <a:pPr lvl="1"/>
            <a:r>
              <a:rPr lang="en-US" dirty="0"/>
              <a:t>Produce practice guidelines for specific clinical concerns or populations</a:t>
            </a:r>
          </a:p>
          <a:p>
            <a:r>
              <a:rPr lang="en-US" dirty="0"/>
              <a:t>Policy analysis or evaluation</a:t>
            </a:r>
          </a:p>
          <a:p>
            <a:pPr lvl="1"/>
            <a:r>
              <a:rPr lang="en-US" dirty="0"/>
              <a:t>Outcomes related to healthcare quality, cost, and access</a:t>
            </a:r>
          </a:p>
          <a:p>
            <a:pPr lvl="1"/>
            <a:r>
              <a:rPr lang="en-US" dirty="0"/>
              <a:t>Macro or micro system level </a:t>
            </a:r>
          </a:p>
        </p:txBody>
      </p:sp>
    </p:spTree>
    <p:extLst>
      <p:ext uri="{BB962C8B-B14F-4D97-AF65-F5344CB8AC3E}">
        <p14:creationId xmlns:p14="http://schemas.microsoft.com/office/powerpoint/2010/main" val="405185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942DAA29B6641B847DD25AB6364DF" ma:contentTypeVersion="12" ma:contentTypeDescription="Create a new document." ma:contentTypeScope="" ma:versionID="6d8d674086025b0d31ffad4dac8693d8">
  <xsd:schema xmlns:xsd="http://www.w3.org/2001/XMLSchema" xmlns:xs="http://www.w3.org/2001/XMLSchema" xmlns:p="http://schemas.microsoft.com/office/2006/metadata/properties" xmlns:ns2="1501a101-02f8-4cb9-8ad4-ac4c2bb50a5e" xmlns:ns3="53af226d-ba0a-4b77-ace2-7e16defb8490" targetNamespace="http://schemas.microsoft.com/office/2006/metadata/properties" ma:root="true" ma:fieldsID="bbb9c7ff242610ba437434cb8ca75607" ns2:_="" ns3:_="">
    <xsd:import namespace="1501a101-02f8-4cb9-8ad4-ac4c2bb50a5e"/>
    <xsd:import namespace="53af226d-ba0a-4b77-ace2-7e16defb8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1a101-02f8-4cb9-8ad4-ac4c2bb50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f226d-ba0a-4b77-ace2-7e16defb8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623D92-0F24-4320-9352-7A0A2FFDBA3B}"/>
</file>

<file path=customXml/itemProps2.xml><?xml version="1.0" encoding="utf-8"?>
<ds:datastoreItem xmlns:ds="http://schemas.openxmlformats.org/officeDocument/2006/customXml" ds:itemID="{9799DB57-F0E7-4EF7-9C5E-35F74272D5F8}"/>
</file>

<file path=customXml/itemProps3.xml><?xml version="1.0" encoding="utf-8"?>
<ds:datastoreItem xmlns:ds="http://schemas.openxmlformats.org/officeDocument/2006/customXml" ds:itemID="{8D4E5884-3EC9-412E-98BF-26EB87847F93}"/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535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Chapter 7: Aligning Design, Method, and Evaluation with the Clinical Question</vt:lpstr>
      <vt:lpstr>Objectives</vt:lpstr>
      <vt:lpstr>It Starts with Design</vt:lpstr>
      <vt:lpstr>Common Designs</vt:lpstr>
      <vt:lpstr>Experimental Design</vt:lpstr>
      <vt:lpstr>Quality Improvement Design</vt:lpstr>
      <vt:lpstr>Qualitative Inquiry</vt:lpstr>
      <vt:lpstr>Evaluation</vt:lpstr>
      <vt:lpstr>EBP and Policy Analysis</vt:lpstr>
      <vt:lpstr>Diversity in DNP Projects</vt:lpstr>
      <vt:lpstr>Data Collection Methods </vt:lpstr>
      <vt:lpstr>Registries and Surveys</vt:lpstr>
      <vt:lpstr>It Takes a Team: Data Collection</vt:lpstr>
      <vt:lpstr>Administrative Dimensions</vt:lpstr>
      <vt:lpstr>Data Collection</vt:lpstr>
      <vt:lpstr>Data Managment</vt:lpstr>
      <vt:lpstr>Data Entry</vt:lpstr>
      <vt:lpstr> Data Analysis</vt:lpstr>
      <vt:lpstr>Quality Improvement Data Analysis</vt:lpstr>
      <vt:lpstr>Qualitative Data Analysis</vt:lpstr>
      <vt:lpstr>Telling the Story</vt:lpstr>
      <vt:lpstr>Preparing for Dissemination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 Defining the Doctor of Nursing Practice – Current Trends</dc:title>
  <dc:creator>Dianne Conrad</dc:creator>
  <cp:lastModifiedBy>Anna Maria Forger</cp:lastModifiedBy>
  <cp:revision>72</cp:revision>
  <dcterms:created xsi:type="dcterms:W3CDTF">2012-07-28T01:32:26Z</dcterms:created>
  <dcterms:modified xsi:type="dcterms:W3CDTF">2019-01-07T14:47:56Z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0x0101009EB942DAA29B6641B847DD25AB6364DF</vt:lpwstr>
  </property>
</Properties>
</file>