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277" r:id="rId4"/>
    <p:sldId id="281" r:id="rId5"/>
    <p:sldId id="300" r:id="rId6"/>
    <p:sldId id="280" r:id="rId7"/>
    <p:sldId id="301" r:id="rId8"/>
    <p:sldId id="309" r:id="rId9"/>
    <p:sldId id="288" r:id="rId10"/>
    <p:sldId id="302" r:id="rId11"/>
    <p:sldId id="287" r:id="rId12"/>
    <p:sldId id="289" r:id="rId13"/>
    <p:sldId id="290" r:id="rId14"/>
    <p:sldId id="310" r:id="rId15"/>
    <p:sldId id="305" r:id="rId16"/>
    <p:sldId id="291" r:id="rId17"/>
    <p:sldId id="307" r:id="rId18"/>
    <p:sldId id="292" r:id="rId19"/>
    <p:sldId id="303" r:id="rId20"/>
    <p:sldId id="293" r:id="rId21"/>
    <p:sldId id="304" r:id="rId22"/>
    <p:sldId id="294" r:id="rId23"/>
    <p:sldId id="295" r:id="rId24"/>
    <p:sldId id="296" r:id="rId25"/>
    <p:sldId id="29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4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3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9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2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6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2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3962400" cy="3505200"/>
          </a:xfrm>
        </p:spPr>
        <p:txBody>
          <a:bodyPr>
            <a:normAutofit/>
          </a:bodyPr>
          <a:lstStyle/>
          <a:p>
            <a:r>
              <a:rPr lang="en-US" dirty="0"/>
              <a:t>Chapter 6:</a:t>
            </a:r>
            <a:br>
              <a:rPr lang="en-US" dirty="0"/>
            </a:br>
            <a:r>
              <a:rPr lang="en-US" dirty="0"/>
              <a:t>Developing the DNP Project</a:t>
            </a:r>
          </a:p>
        </p:txBody>
      </p:sp>
    </p:spTree>
    <p:extLst>
      <p:ext uri="{BB962C8B-B14F-4D97-AF65-F5344CB8AC3E}">
        <p14:creationId xmlns:p14="http://schemas.microsoft.com/office/powerpoint/2010/main" val="40502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Statement-cont’d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is to identify an issue and describe why it is important</a:t>
            </a:r>
          </a:p>
          <a:p>
            <a:pPr lvl="1"/>
            <a:r>
              <a:rPr lang="en-US" dirty="0"/>
              <a:t>Define who the problem involves</a:t>
            </a:r>
          </a:p>
          <a:p>
            <a:pPr lvl="1"/>
            <a:r>
              <a:rPr lang="en-US" dirty="0"/>
              <a:t>What the issue is</a:t>
            </a:r>
          </a:p>
          <a:p>
            <a:pPr lvl="1"/>
            <a:r>
              <a:rPr lang="en-US" dirty="0"/>
              <a:t>When/where it is occurring</a:t>
            </a:r>
          </a:p>
          <a:p>
            <a:pPr lvl="1"/>
            <a:r>
              <a:rPr lang="en-US" dirty="0"/>
              <a:t>Why it is important to investigate </a:t>
            </a:r>
          </a:p>
          <a:p>
            <a:r>
              <a:rPr lang="en-US" dirty="0"/>
              <a:t>A well-written problem statement engages the audience</a:t>
            </a:r>
          </a:p>
        </p:txBody>
      </p:sp>
    </p:spTree>
    <p:extLst>
      <p:ext uri="{BB962C8B-B14F-4D97-AF65-F5344CB8AC3E}">
        <p14:creationId xmlns:p14="http://schemas.microsoft.com/office/powerpoint/2010/main" val="2843962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Key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Individuals/groups with an interest in the project</a:t>
            </a:r>
          </a:p>
          <a:p>
            <a:r>
              <a:rPr lang="en-US" dirty="0"/>
              <a:t>Can affect or be affected by project’s outcome</a:t>
            </a:r>
          </a:p>
          <a:p>
            <a:pPr lvl="1"/>
            <a:r>
              <a:rPr lang="en-US" dirty="0"/>
              <a:t>List all of the individuals/groups</a:t>
            </a:r>
          </a:p>
          <a:p>
            <a:pPr lvl="1"/>
            <a:r>
              <a:rPr lang="en-US" dirty="0"/>
              <a:t>Determine type of influence </a:t>
            </a:r>
          </a:p>
          <a:p>
            <a:pPr lvl="1"/>
            <a:r>
              <a:rPr lang="en-US" dirty="0"/>
              <a:t>How to get support or reduce resistance</a:t>
            </a:r>
          </a:p>
          <a:p>
            <a:r>
              <a:rPr lang="en-US" dirty="0"/>
              <a:t>Stakeholders can provide objective guidance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6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Goals, Scope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is the underpinning for decision making </a:t>
            </a:r>
          </a:p>
          <a:p>
            <a:r>
              <a:rPr lang="en-US" dirty="0"/>
              <a:t>Scope includes all work to be accomplished</a:t>
            </a:r>
          </a:p>
          <a:p>
            <a:r>
              <a:rPr lang="en-US" dirty="0"/>
              <a:t>Objectives describe what will be done and when it will be completed</a:t>
            </a:r>
          </a:p>
          <a:p>
            <a:r>
              <a:rPr lang="en-US" dirty="0"/>
              <a:t>Consider the DNP program deliverables in the project goals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409443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and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the implementation process</a:t>
            </a:r>
          </a:p>
          <a:p>
            <a:r>
              <a:rPr lang="en-US" dirty="0"/>
              <a:t>Conceptual framework</a:t>
            </a:r>
          </a:p>
          <a:p>
            <a:pPr lvl="1"/>
            <a:r>
              <a:rPr lang="en-US" dirty="0" err="1"/>
              <a:t>Donabedian</a:t>
            </a:r>
            <a:r>
              <a:rPr lang="en-US" dirty="0"/>
              <a:t> model</a:t>
            </a:r>
          </a:p>
          <a:p>
            <a:r>
              <a:rPr lang="en-US" dirty="0"/>
              <a:t>A theoretical framework</a:t>
            </a:r>
          </a:p>
          <a:p>
            <a:pPr lvl="1"/>
            <a:r>
              <a:rPr lang="en-US" dirty="0"/>
              <a:t>Predicts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148094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5012F-5374-4F4F-B24A-5638C58E7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89A85-A78B-1C4F-B8FA-6EA09A4DE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HRSA definition</a:t>
            </a:r>
          </a:p>
          <a:p>
            <a:pPr lvl="1"/>
            <a:r>
              <a:rPr lang="en-US" dirty="0"/>
              <a:t>Systematic and continuous process that leads to measurable improvement in healthcare services and the health status of targeted groups</a:t>
            </a:r>
          </a:p>
          <a:p>
            <a:r>
              <a:rPr lang="en-US" dirty="0"/>
              <a:t>Principles should focus on:</a:t>
            </a:r>
          </a:p>
          <a:p>
            <a:pPr lvl="1"/>
            <a:r>
              <a:rPr lang="en-US" dirty="0"/>
              <a:t>Systems/processes of care</a:t>
            </a:r>
          </a:p>
          <a:p>
            <a:pPr lvl="1"/>
            <a:r>
              <a:rPr lang="en-US" dirty="0"/>
              <a:t>Patients</a:t>
            </a:r>
          </a:p>
          <a:p>
            <a:pPr lvl="1"/>
            <a:r>
              <a:rPr lang="en-US" dirty="0"/>
              <a:t>Care team</a:t>
            </a:r>
          </a:p>
          <a:p>
            <a:pPr lvl="1"/>
            <a:r>
              <a:rPr lang="en-US" dirty="0"/>
              <a:t>Use of data to drive change</a:t>
            </a:r>
          </a:p>
        </p:txBody>
      </p:sp>
    </p:spTree>
    <p:extLst>
      <p:ext uri="{BB962C8B-B14F-4D97-AF65-F5344CB8AC3E}">
        <p14:creationId xmlns:p14="http://schemas.microsoft.com/office/powerpoint/2010/main" val="3108439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and developing interprofessional research field in health care </a:t>
            </a:r>
          </a:p>
          <a:p>
            <a:r>
              <a:rPr lang="en-US" dirty="0"/>
              <a:t>Also called dissemination science or health services research</a:t>
            </a:r>
          </a:p>
          <a:p>
            <a:r>
              <a:rPr lang="en-US" dirty="0"/>
              <a:t>Focus is identifying and implementing best-practice approaches to health care and improving outcomes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Project Type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Examples of DNP projects:</a:t>
            </a:r>
          </a:p>
          <a:p>
            <a:r>
              <a:rPr lang="en-US" dirty="0"/>
              <a:t>Quality improvement </a:t>
            </a:r>
          </a:p>
          <a:p>
            <a:r>
              <a:rPr lang="en-US" dirty="0"/>
              <a:t>Translation of evidence</a:t>
            </a:r>
          </a:p>
          <a:p>
            <a:r>
              <a:rPr lang="en-US" dirty="0"/>
              <a:t>Clinical/practice-based</a:t>
            </a:r>
          </a:p>
          <a:p>
            <a:r>
              <a:rPr lang="en-US" dirty="0"/>
              <a:t>Health care delivery innovation</a:t>
            </a:r>
          </a:p>
          <a:p>
            <a:r>
              <a:rPr lang="en-US" dirty="0"/>
              <a:t>Program development and evaluation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0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Project Type –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Demonstration projects</a:t>
            </a:r>
          </a:p>
          <a:p>
            <a:r>
              <a:rPr lang="en-US" dirty="0"/>
              <a:t>Health care policy</a:t>
            </a:r>
          </a:p>
          <a:p>
            <a:r>
              <a:rPr lang="en-US" dirty="0"/>
              <a:t>Generate new evidence/knowledge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Health care quality</a:t>
            </a:r>
          </a:p>
          <a:p>
            <a:r>
              <a:rPr lang="en-US" dirty="0"/>
              <a:t>IOM report </a:t>
            </a:r>
            <a:r>
              <a:rPr lang="en-US" i="1" dirty="0"/>
              <a:t>Crossing the Quality Chasm </a:t>
            </a:r>
            <a:r>
              <a:rPr lang="en-US" dirty="0"/>
              <a:t>outlines that health care should be:</a:t>
            </a:r>
            <a:endParaRPr lang="en-US" i="1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Safe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Effective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Patient-centered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Timely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Efficient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Equitable</a:t>
            </a:r>
          </a:p>
        </p:txBody>
      </p:sp>
    </p:spTree>
    <p:extLst>
      <p:ext uri="{BB962C8B-B14F-4D97-AF65-F5344CB8AC3E}">
        <p14:creationId xmlns:p14="http://schemas.microsoft.com/office/powerpoint/2010/main" val="4203215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improvement projects</a:t>
            </a:r>
          </a:p>
          <a:p>
            <a:pPr lvl="1"/>
            <a:r>
              <a:rPr lang="en-US" dirty="0"/>
              <a:t>Analyze elements of specific areas to gain improvement</a:t>
            </a:r>
          </a:p>
          <a:p>
            <a:r>
              <a:rPr lang="en-US" dirty="0"/>
              <a:t>Quality improvement methods</a:t>
            </a:r>
          </a:p>
          <a:p>
            <a:pPr lvl="1"/>
            <a:r>
              <a:rPr lang="en-US" dirty="0"/>
              <a:t>FADE model</a:t>
            </a:r>
          </a:p>
          <a:p>
            <a:pPr lvl="1"/>
            <a:r>
              <a:rPr lang="en-US" dirty="0"/>
              <a:t>Model for Improvement </a:t>
            </a:r>
          </a:p>
          <a:p>
            <a:pPr lvl="1"/>
            <a:r>
              <a:rPr lang="en-US" dirty="0" err="1"/>
              <a:t>Shewhart</a:t>
            </a:r>
            <a:r>
              <a:rPr lang="en-US" dirty="0"/>
              <a:t> Cycle</a:t>
            </a:r>
          </a:p>
          <a:p>
            <a:pPr lvl="1"/>
            <a:r>
              <a:rPr lang="en-US" dirty="0"/>
              <a:t>Six Sigma</a:t>
            </a:r>
          </a:p>
        </p:txBody>
      </p:sp>
    </p:spTree>
    <p:extLst>
      <p:ext uri="{BB962C8B-B14F-4D97-AF65-F5344CB8AC3E}">
        <p14:creationId xmlns:p14="http://schemas.microsoft.com/office/powerpoint/2010/main" val="299216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Conduct a literature 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literature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Conduct an assessment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Formulate a problem 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key 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the project goal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Outline the project 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 project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project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58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Nursing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Research </a:t>
            </a:r>
          </a:p>
          <a:p>
            <a:r>
              <a:rPr lang="en-US" dirty="0"/>
              <a:t>Nursing research</a:t>
            </a:r>
          </a:p>
          <a:p>
            <a:r>
              <a:rPr lang="en-US" dirty="0"/>
              <a:t>Research focus</a:t>
            </a:r>
          </a:p>
          <a:p>
            <a:r>
              <a:rPr lang="en-US" dirty="0"/>
              <a:t>Research question developed using the PICOT approach</a:t>
            </a:r>
          </a:p>
          <a:p>
            <a:pPr lvl="1"/>
            <a:r>
              <a:rPr lang="en-US" b="1" dirty="0"/>
              <a:t>P</a:t>
            </a:r>
            <a:r>
              <a:rPr lang="en-US" dirty="0"/>
              <a:t>opulation</a:t>
            </a:r>
          </a:p>
          <a:p>
            <a:pPr lvl="1"/>
            <a:r>
              <a:rPr lang="en-US" b="1" dirty="0"/>
              <a:t>I</a:t>
            </a:r>
            <a:r>
              <a:rPr lang="en-US" dirty="0"/>
              <a:t>ntervention</a:t>
            </a:r>
          </a:p>
          <a:p>
            <a:pPr lvl="1"/>
            <a:r>
              <a:rPr lang="en-US" b="1" dirty="0"/>
              <a:t>C</a:t>
            </a:r>
            <a:r>
              <a:rPr lang="en-US" dirty="0"/>
              <a:t>omparison</a:t>
            </a:r>
          </a:p>
          <a:p>
            <a:pPr lvl="1"/>
            <a:r>
              <a:rPr lang="en-US" b="1" dirty="0"/>
              <a:t>O</a:t>
            </a:r>
            <a:r>
              <a:rPr lang="en-US" dirty="0"/>
              <a:t>utcomes</a:t>
            </a:r>
          </a:p>
          <a:p>
            <a:pPr lvl="1"/>
            <a:r>
              <a:rPr lang="en-US" b="1" dirty="0"/>
              <a:t>T</a:t>
            </a:r>
            <a:r>
              <a:rPr lang="en-US" dirty="0"/>
              <a:t>ime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91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Nursing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Research method</a:t>
            </a:r>
          </a:p>
          <a:p>
            <a:pPr lvl="1"/>
            <a:r>
              <a:rPr lang="en-US" dirty="0"/>
              <a:t>Qualitative</a:t>
            </a:r>
          </a:p>
          <a:p>
            <a:pPr lvl="1"/>
            <a:r>
              <a:rPr lang="en-US" dirty="0"/>
              <a:t>Quantitative</a:t>
            </a:r>
          </a:p>
          <a:p>
            <a:pPr lvl="1"/>
            <a:r>
              <a:rPr lang="en-US" dirty="0"/>
              <a:t>Mixed method</a:t>
            </a:r>
          </a:p>
          <a:p>
            <a:r>
              <a:rPr lang="en-US" dirty="0"/>
              <a:t>Research design</a:t>
            </a:r>
          </a:p>
          <a:p>
            <a:pPr lvl="1"/>
            <a:r>
              <a:rPr lang="en-US" dirty="0"/>
              <a:t>Non-experimental or experimental</a:t>
            </a:r>
          </a:p>
          <a:p>
            <a:r>
              <a:rPr lang="en-US" dirty="0"/>
              <a:t>Other research considerations:</a:t>
            </a:r>
          </a:p>
          <a:p>
            <a:pPr lvl="1"/>
            <a:r>
              <a:rPr lang="en-US" dirty="0"/>
              <a:t>Institutional Review Board</a:t>
            </a:r>
          </a:p>
          <a:p>
            <a:pPr lvl="1"/>
            <a:r>
              <a:rPr lang="en-US" dirty="0"/>
              <a:t>Time, resources, and expertise</a:t>
            </a:r>
          </a:p>
        </p:txBody>
      </p:sp>
    </p:spTree>
    <p:extLst>
      <p:ext uri="{BB962C8B-B14F-4D97-AF65-F5344CB8AC3E}">
        <p14:creationId xmlns:p14="http://schemas.microsoft.com/office/powerpoint/2010/main" val="2051517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Pilot study (feasibility study) focus on</a:t>
            </a:r>
          </a:p>
          <a:p>
            <a:pPr lvl="1"/>
            <a:r>
              <a:rPr lang="en-US" dirty="0"/>
              <a:t>Identifying areas of concern</a:t>
            </a:r>
          </a:p>
          <a:p>
            <a:pPr lvl="1"/>
            <a:r>
              <a:rPr lang="en-US" dirty="0"/>
              <a:t>Determining if an intervention is appropriate</a:t>
            </a:r>
          </a:p>
          <a:p>
            <a:r>
              <a:rPr lang="en-US" dirty="0"/>
              <a:t>Methods/design should be analogous with larger study</a:t>
            </a:r>
          </a:p>
          <a:p>
            <a:r>
              <a:rPr lang="en-US" dirty="0"/>
              <a:t>Other considerations:</a:t>
            </a:r>
          </a:p>
          <a:p>
            <a:pPr lvl="1"/>
            <a:r>
              <a:rPr lang="en-US" dirty="0"/>
              <a:t>Institutional Review Board </a:t>
            </a:r>
          </a:p>
          <a:p>
            <a:pPr lvl="1"/>
            <a:r>
              <a:rPr lang="en-US" dirty="0"/>
              <a:t>May need university approval </a:t>
            </a:r>
          </a:p>
        </p:txBody>
      </p:sp>
    </p:spTree>
    <p:extLst>
      <p:ext uri="{BB962C8B-B14F-4D97-AF65-F5344CB8AC3E}">
        <p14:creationId xmlns:p14="http://schemas.microsoft.com/office/powerpoint/2010/main" val="1849717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 Delivery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methods for care delivery and disease management </a:t>
            </a:r>
          </a:p>
          <a:p>
            <a:r>
              <a:rPr lang="en-US" dirty="0"/>
              <a:t>Focus is shifting from episodic care to prevention</a:t>
            </a:r>
          </a:p>
          <a:p>
            <a:r>
              <a:rPr lang="en-US" dirty="0"/>
              <a:t>Popular choices for scholarly work</a:t>
            </a:r>
          </a:p>
        </p:txBody>
      </p:sp>
    </p:spTree>
    <p:extLst>
      <p:ext uri="{BB962C8B-B14F-4D97-AF65-F5344CB8AC3E}">
        <p14:creationId xmlns:p14="http://schemas.microsoft.com/office/powerpoint/2010/main" val="1884432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Healthcare policy analysis methods</a:t>
            </a:r>
          </a:p>
          <a:p>
            <a:pPr lvl="1"/>
            <a:r>
              <a:rPr lang="en-US" dirty="0"/>
              <a:t>Eightfold path</a:t>
            </a:r>
          </a:p>
          <a:p>
            <a:pPr lvl="1"/>
            <a:r>
              <a:rPr lang="en-US" dirty="0"/>
              <a:t>Participatory Policy Analysis (PPA)</a:t>
            </a:r>
          </a:p>
          <a:p>
            <a:pPr lvl="1"/>
            <a:r>
              <a:rPr lang="en-US" dirty="0"/>
              <a:t>Logical-positivist model</a:t>
            </a:r>
          </a:p>
          <a:p>
            <a:pPr lvl="1"/>
            <a:r>
              <a:rPr lang="en-US" dirty="0"/>
              <a:t>Forecasting model</a:t>
            </a:r>
          </a:p>
          <a:p>
            <a:pPr lvl="1"/>
            <a:r>
              <a:rPr lang="en-US" dirty="0"/>
              <a:t>Political feasibility model</a:t>
            </a:r>
          </a:p>
          <a:p>
            <a:pPr lvl="1"/>
            <a:r>
              <a:rPr lang="en-US" dirty="0"/>
              <a:t>Economic viability model</a:t>
            </a:r>
          </a:p>
          <a:p>
            <a:pPr lvl="1"/>
            <a:r>
              <a:rPr lang="en-US" dirty="0"/>
              <a:t>Value analysis model</a:t>
            </a:r>
          </a:p>
          <a:p>
            <a:pPr lvl="1"/>
            <a:r>
              <a:rPr lang="en-US" dirty="0"/>
              <a:t>Five “E” model</a:t>
            </a:r>
          </a:p>
        </p:txBody>
      </p:sp>
    </p:spTree>
    <p:extLst>
      <p:ext uri="{BB962C8B-B14F-4D97-AF65-F5344CB8AC3E}">
        <p14:creationId xmlns:p14="http://schemas.microsoft.com/office/powerpoint/2010/main" val="1762032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Program Development and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Gaps in healthcare access/delivery addressed through many healthcare programs</a:t>
            </a:r>
          </a:p>
          <a:p>
            <a:r>
              <a:rPr lang="en-US" dirty="0"/>
              <a:t>Program development and evaluation focus is vast and wide-reaching </a:t>
            </a:r>
          </a:p>
          <a:p>
            <a:r>
              <a:rPr lang="en-US" dirty="0"/>
              <a:t>Other program development and evaluation considerations</a:t>
            </a:r>
          </a:p>
          <a:p>
            <a:pPr lvl="1"/>
            <a:r>
              <a:rPr lang="en-US" dirty="0"/>
              <a:t>Seek guidance from an expert in program development/implementation/evaluation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5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DNP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/>
              <a:t>Students should:</a:t>
            </a:r>
          </a:p>
          <a:p>
            <a:pPr lvl="1"/>
            <a:r>
              <a:rPr lang="en-US" dirty="0"/>
              <a:t>Spend time exploring phenomena of interest</a:t>
            </a:r>
          </a:p>
          <a:p>
            <a:pPr lvl="1"/>
            <a:r>
              <a:rPr lang="en-US" dirty="0"/>
              <a:t>Identify phenomenon of interest</a:t>
            </a:r>
          </a:p>
          <a:p>
            <a:pPr lvl="1"/>
            <a:r>
              <a:rPr lang="en-US" dirty="0"/>
              <a:t>Begin scholarly project development process </a:t>
            </a:r>
          </a:p>
        </p:txBody>
      </p:sp>
    </p:spTree>
    <p:extLst>
      <p:ext uri="{BB962C8B-B14F-4D97-AF65-F5344CB8AC3E}">
        <p14:creationId xmlns:p14="http://schemas.microsoft.com/office/powerpoint/2010/main" val="367886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a Literature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Gather topic information from relevant sources</a:t>
            </a:r>
          </a:p>
          <a:p>
            <a:pPr lvl="1"/>
            <a:r>
              <a:rPr lang="en-US" dirty="0"/>
              <a:t>Identify a void or gap in knowledge</a:t>
            </a:r>
          </a:p>
          <a:p>
            <a:r>
              <a:rPr lang="en-US" dirty="0"/>
              <a:t>Crucial stage in process of writing a literature review </a:t>
            </a:r>
          </a:p>
          <a:p>
            <a:r>
              <a:rPr lang="en-US" dirty="0"/>
              <a:t>Literature search should be:</a:t>
            </a:r>
          </a:p>
          <a:p>
            <a:pPr lvl="1"/>
            <a:r>
              <a:rPr lang="en-US" dirty="0"/>
              <a:t>Systematic, thorough, and rigorous approach</a:t>
            </a:r>
          </a:p>
          <a:p>
            <a:pPr lvl="1"/>
            <a:r>
              <a:rPr lang="en-US" dirty="0"/>
              <a:t>Unbiased, up-to-date, and reproducible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are free, others require a subscription</a:t>
            </a:r>
          </a:p>
          <a:p>
            <a:r>
              <a:rPr lang="en-US" dirty="0"/>
              <a:t>Choose appropriate search terms</a:t>
            </a:r>
          </a:p>
          <a:p>
            <a:r>
              <a:rPr lang="en-US" dirty="0"/>
              <a:t>Consult a librarian</a:t>
            </a:r>
          </a:p>
          <a:p>
            <a:r>
              <a:rPr lang="en-US" dirty="0"/>
              <a:t>Manage the retrieved literature</a:t>
            </a:r>
          </a:p>
          <a:p>
            <a:r>
              <a:rPr lang="en-US" dirty="0"/>
              <a:t>Interpreting and synthesizing can be difficult</a:t>
            </a:r>
          </a:p>
          <a:p>
            <a:r>
              <a:rPr lang="en-US" dirty="0"/>
              <a:t>Concluding points refer back to the purpose and focus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6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Assess </a:t>
            </a:r>
            <a:r>
              <a:rPr lang="en-US" dirty="0"/>
              <a:t>– estimate or determine the importance, value, or significance of the object of interest</a:t>
            </a:r>
            <a:endParaRPr lang="en-US" i="1" dirty="0"/>
          </a:p>
          <a:p>
            <a:r>
              <a:rPr lang="en-US" dirty="0"/>
              <a:t>Comprehensive analysis</a:t>
            </a:r>
          </a:p>
          <a:p>
            <a:r>
              <a:rPr lang="en-US" dirty="0"/>
              <a:t>Assessment</a:t>
            </a:r>
          </a:p>
          <a:p>
            <a:pPr lvl="1"/>
            <a:r>
              <a:rPr lang="en-US" dirty="0"/>
              <a:t>Identify gap between current and desired state </a:t>
            </a:r>
          </a:p>
          <a:p>
            <a:pPr lvl="1"/>
            <a:r>
              <a:rPr lang="en-US" dirty="0"/>
              <a:t>Provide data supporting need for change</a:t>
            </a:r>
          </a:p>
          <a:p>
            <a:pPr lvl="1"/>
            <a:r>
              <a:rPr lang="en-US" dirty="0"/>
              <a:t>Identify resources currently being needed or used</a:t>
            </a:r>
          </a:p>
          <a:p>
            <a:r>
              <a:rPr lang="en-US" dirty="0"/>
              <a:t>Easily identify where opportunities exists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Assessing the 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assessment plan</a:t>
            </a:r>
          </a:p>
          <a:p>
            <a:r>
              <a:rPr lang="en-US" dirty="0"/>
              <a:t>Evaluate the phenomena</a:t>
            </a:r>
          </a:p>
          <a:p>
            <a:pPr lvl="1"/>
            <a:r>
              <a:rPr lang="en-US" dirty="0"/>
              <a:t>Strengths, weaknesses, opportunities, and threats (SWOT)</a:t>
            </a:r>
          </a:p>
          <a:p>
            <a:pPr lvl="1"/>
            <a:r>
              <a:rPr lang="en-US" dirty="0"/>
              <a:t>Internal attributes</a:t>
            </a:r>
          </a:p>
          <a:p>
            <a:pPr lvl="1"/>
            <a:r>
              <a:rPr lang="en-US" dirty="0"/>
              <a:t>Intrinsic factors</a:t>
            </a:r>
          </a:p>
          <a:p>
            <a:pPr lvl="1"/>
            <a:r>
              <a:rPr lang="en-US" dirty="0"/>
              <a:t>External factors</a:t>
            </a:r>
          </a:p>
        </p:txBody>
      </p:sp>
    </p:spTree>
    <p:extLst>
      <p:ext uri="{BB962C8B-B14F-4D97-AF65-F5344CB8AC3E}">
        <p14:creationId xmlns:p14="http://schemas.microsoft.com/office/powerpoint/2010/main" val="2163240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591A-DC7F-4445-8153-097EFEDE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a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CE74-D6C8-5546-82A5-7F687838B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Determines most important or immediate needs of the organization</a:t>
            </a:r>
          </a:p>
          <a:p>
            <a:pPr lvl="1"/>
            <a:r>
              <a:rPr lang="en-US" dirty="0"/>
              <a:t>Determine:</a:t>
            </a:r>
          </a:p>
          <a:p>
            <a:pPr lvl="2"/>
            <a:r>
              <a:rPr lang="en-US" dirty="0"/>
              <a:t>What you want to know</a:t>
            </a:r>
          </a:p>
          <a:p>
            <a:pPr lvl="2"/>
            <a:r>
              <a:rPr lang="en-US" dirty="0"/>
              <a:t>Who the best person is to answer the question</a:t>
            </a:r>
          </a:p>
          <a:p>
            <a:pPr lvl="2"/>
            <a:r>
              <a:rPr lang="en-US" dirty="0"/>
              <a:t>How the data will be gathered</a:t>
            </a:r>
          </a:p>
          <a:p>
            <a:pPr lvl="1"/>
            <a:r>
              <a:rPr lang="en-US" dirty="0"/>
              <a:t>Outline data analysis plan</a:t>
            </a:r>
          </a:p>
          <a:p>
            <a:pPr lvl="1"/>
            <a:r>
              <a:rPr lang="en-US" dirty="0"/>
              <a:t>Determine how to share the findings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8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examined phenomenon in need of inquiry in order to develop a solution </a:t>
            </a:r>
          </a:p>
          <a:p>
            <a:r>
              <a:rPr lang="en-US" dirty="0"/>
              <a:t>Introduction to the project’s intent</a:t>
            </a:r>
          </a:p>
          <a:p>
            <a:r>
              <a:rPr lang="en-US" dirty="0"/>
              <a:t>Provides background and justifies investigation</a:t>
            </a:r>
          </a:p>
          <a:p>
            <a:r>
              <a:rPr lang="en-US" dirty="0"/>
              <a:t>Includes four components</a:t>
            </a:r>
          </a:p>
          <a:p>
            <a:pPr lvl="1"/>
            <a:r>
              <a:rPr lang="en-US" dirty="0"/>
              <a:t>Lead-in</a:t>
            </a:r>
          </a:p>
          <a:p>
            <a:pPr lvl="1"/>
            <a:r>
              <a:rPr lang="en-US" dirty="0"/>
              <a:t>Declaration of originality </a:t>
            </a:r>
          </a:p>
          <a:p>
            <a:pPr lvl="1"/>
            <a:r>
              <a:rPr lang="en-US" dirty="0"/>
              <a:t>Explanation</a:t>
            </a:r>
          </a:p>
          <a:p>
            <a:pPr lvl="1"/>
            <a:r>
              <a:rPr lang="en-US" dirty="0"/>
              <a:t>Indication of central focus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7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942DAA29B6641B847DD25AB6364DF" ma:contentTypeVersion="12" ma:contentTypeDescription="Create a new document." ma:contentTypeScope="" ma:versionID="6d8d674086025b0d31ffad4dac8693d8">
  <xsd:schema xmlns:xsd="http://www.w3.org/2001/XMLSchema" xmlns:xs="http://www.w3.org/2001/XMLSchema" xmlns:p="http://schemas.microsoft.com/office/2006/metadata/properties" xmlns:ns2="1501a101-02f8-4cb9-8ad4-ac4c2bb50a5e" xmlns:ns3="53af226d-ba0a-4b77-ace2-7e16defb8490" targetNamespace="http://schemas.microsoft.com/office/2006/metadata/properties" ma:root="true" ma:fieldsID="bbb9c7ff242610ba437434cb8ca75607" ns2:_="" ns3:_="">
    <xsd:import namespace="1501a101-02f8-4cb9-8ad4-ac4c2bb50a5e"/>
    <xsd:import namespace="53af226d-ba0a-4b77-ace2-7e16defb8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1a101-02f8-4cb9-8ad4-ac4c2bb50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f226d-ba0a-4b77-ace2-7e16defb8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BB4F73-BE1C-4E16-AD8F-590C861200DD}"/>
</file>

<file path=customXml/itemProps2.xml><?xml version="1.0" encoding="utf-8"?>
<ds:datastoreItem xmlns:ds="http://schemas.openxmlformats.org/officeDocument/2006/customXml" ds:itemID="{D2F585D4-B407-4FE9-BFA8-A194E485E173}"/>
</file>

<file path=customXml/itemProps3.xml><?xml version="1.0" encoding="utf-8"?>
<ds:datastoreItem xmlns:ds="http://schemas.openxmlformats.org/officeDocument/2006/customXml" ds:itemID="{2236E9A9-99B8-45CB-961F-19514154F503}"/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789</Words>
  <Application>Microsoft Office PowerPoint</Application>
  <PresentationFormat>On-screen Show (4:3)</PresentationFormat>
  <Paragraphs>174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Chapter 6: Developing the DNP Project</vt:lpstr>
      <vt:lpstr>Objectives</vt:lpstr>
      <vt:lpstr>Developing the DNP Project</vt:lpstr>
      <vt:lpstr>Conducting a Literature Search</vt:lpstr>
      <vt:lpstr>Using a Database</vt:lpstr>
      <vt:lpstr>Organizational Assessment</vt:lpstr>
      <vt:lpstr>Assessing the Phenomenon</vt:lpstr>
      <vt:lpstr>Conducting a Needs Assessment</vt:lpstr>
      <vt:lpstr>Problem Statement </vt:lpstr>
      <vt:lpstr>Problem Statement-cont’d</vt:lpstr>
      <vt:lpstr>Identifying Key Stakeholders</vt:lpstr>
      <vt:lpstr>Project Goals, Scope and Objectives</vt:lpstr>
      <vt:lpstr>Theory and Framework </vt:lpstr>
      <vt:lpstr>Quality Improvement</vt:lpstr>
      <vt:lpstr>Implementation Science</vt:lpstr>
      <vt:lpstr>Defining the Project Type </vt:lpstr>
      <vt:lpstr>Defining the Project Type – cont’d </vt:lpstr>
      <vt:lpstr>Quality Improvement</vt:lpstr>
      <vt:lpstr>Quality Improvement – cont’d</vt:lpstr>
      <vt:lpstr>Nursing Research</vt:lpstr>
      <vt:lpstr>Nursing Research</vt:lpstr>
      <vt:lpstr>Pilot Study</vt:lpstr>
      <vt:lpstr>Healthcare Delivery Innovation</vt:lpstr>
      <vt:lpstr>Analysis Methods</vt:lpstr>
      <vt:lpstr>Program Development and Evaluation 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 Defining the Doctor of Nursing Practice – Current Trends</dc:title>
  <dc:creator>Dianne Conrad</dc:creator>
  <cp:lastModifiedBy>Anna Maria Forger</cp:lastModifiedBy>
  <cp:revision>106</cp:revision>
  <dcterms:created xsi:type="dcterms:W3CDTF">2012-07-28T01:32:26Z</dcterms:created>
  <dcterms:modified xsi:type="dcterms:W3CDTF">2019-01-07T14:47:22Z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0x0101009EB942DAA29B6641B847DD25AB6364DF</vt:lpwstr>
  </property>
</Properties>
</file>