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81" r:id="rId6"/>
    <p:sldId id="265" r:id="rId7"/>
    <p:sldId id="283" r:id="rId8"/>
    <p:sldId id="282" r:id="rId9"/>
    <p:sldId id="284" r:id="rId10"/>
    <p:sldId id="285" r:id="rId11"/>
    <p:sldId id="286" r:id="rId12"/>
    <p:sldId id="287" r:id="rId13"/>
    <p:sldId id="288" r:id="rId14"/>
    <p:sldId id="278" r:id="rId15"/>
    <p:sldId id="289" r:id="rId16"/>
    <p:sldId id="290" r:id="rId17"/>
    <p:sldId id="291" r:id="rId18"/>
    <p:sldId id="280" r:id="rId19"/>
    <p:sldId id="259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3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3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9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2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6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1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2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39231-801F-4E83-8782-B29E2C6B5621}" type="datetimeFigureOut">
              <a:rPr lang="en-US" smtClean="0"/>
              <a:pPr/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35B97-AAF5-4407-B2F5-DD4AE9CF1E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1"/>
            <a:ext cx="4343400" cy="230505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Chapter 5: </a:t>
            </a:r>
            <a:br>
              <a:rPr lang="en-US" dirty="0"/>
            </a:br>
            <a:r>
              <a:rPr lang="en-US" dirty="0"/>
              <a:t>The Phenomenon of Interest  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DNP Phenomenon Topics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Disruptive behavior in the emergency department</a:t>
            </a:r>
          </a:p>
          <a:p>
            <a:pPr lvl="0"/>
            <a:r>
              <a:rPr lang="en-US" dirty="0"/>
              <a:t>Provider barriers to postpartum depression treatment</a:t>
            </a:r>
          </a:p>
          <a:p>
            <a:r>
              <a:rPr lang="en-US" dirty="0"/>
              <a:t>Cost effectiveness of crisis stabilization unit with a psychiatric unit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Identification of a Problem/Concern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Why is this topic important?</a:t>
            </a:r>
          </a:p>
          <a:p>
            <a:r>
              <a:rPr lang="en-US" dirty="0"/>
              <a:t>What is a concern? </a:t>
            </a:r>
          </a:p>
          <a:p>
            <a:r>
              <a:rPr lang="en-US" dirty="0"/>
              <a:t>Is there a need to change nursing practice to improve patient outcomes?</a:t>
            </a:r>
          </a:p>
          <a:p>
            <a:r>
              <a:rPr lang="en-US" dirty="0"/>
              <a:t>Is there an unmet societal need? </a:t>
            </a:r>
          </a:p>
          <a:p>
            <a:r>
              <a:rPr lang="en-US" dirty="0"/>
              <a:t>Does this concern occur frequently, warranting further exploration? </a:t>
            </a:r>
          </a:p>
          <a:p>
            <a:r>
              <a:rPr lang="en-US" dirty="0"/>
              <a:t>What does the literature reveal about this topic?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Nursing Theory to Explore a Phenomenon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Orderly way to view phenomena </a:t>
            </a:r>
          </a:p>
          <a:p>
            <a:r>
              <a:rPr lang="en-US" dirty="0"/>
              <a:t>Convey professional convictions </a:t>
            </a:r>
          </a:p>
          <a:p>
            <a:r>
              <a:rPr lang="en-US" dirty="0"/>
              <a:t>Systematic thinking about practice </a:t>
            </a:r>
          </a:p>
          <a:p>
            <a:r>
              <a:rPr lang="en-US" dirty="0"/>
              <a:t>Nursing theory</a:t>
            </a:r>
          </a:p>
          <a:p>
            <a:pPr lvl="1"/>
            <a:r>
              <a:rPr lang="en-US" dirty="0"/>
              <a:t>Concepts</a:t>
            </a:r>
          </a:p>
          <a:p>
            <a:pPr lvl="1"/>
            <a:r>
              <a:rPr lang="en-US" dirty="0"/>
              <a:t>Propositions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Nursing Theory to Explore a Phenomenon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dirty="0"/>
              <a:t>Construct</a:t>
            </a:r>
          </a:p>
          <a:p>
            <a:r>
              <a:rPr lang="en-US" dirty="0"/>
              <a:t>Level of abstractness</a:t>
            </a:r>
          </a:p>
          <a:p>
            <a:r>
              <a:rPr lang="en-US" dirty="0"/>
              <a:t>Grand theories</a:t>
            </a:r>
          </a:p>
          <a:p>
            <a:pPr lvl="1"/>
            <a:r>
              <a:rPr lang="en-US" dirty="0"/>
              <a:t>Important to knowledge development </a:t>
            </a:r>
          </a:p>
          <a:p>
            <a:pPr lvl="1"/>
            <a:r>
              <a:rPr lang="en-US" dirty="0"/>
              <a:t>Continue forming a base to specific practice theories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Phenomenon Through a Different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Theoretical Framework </a:t>
            </a:r>
          </a:p>
          <a:p>
            <a:r>
              <a:rPr lang="en-US" dirty="0"/>
              <a:t>Identify the concepts</a:t>
            </a:r>
          </a:p>
          <a:p>
            <a:pPr lvl="1"/>
            <a:r>
              <a:rPr lang="en-US" dirty="0"/>
              <a:t>Look for published articles including the phenomenon</a:t>
            </a:r>
          </a:p>
          <a:p>
            <a:pPr lvl="1"/>
            <a:r>
              <a:rPr lang="en-US" dirty="0"/>
              <a:t>Identify concepts describing the phenomenon </a:t>
            </a:r>
          </a:p>
          <a:p>
            <a:pPr lvl="1"/>
            <a:r>
              <a:rPr lang="en-US" dirty="0"/>
              <a:t>Identify theories</a:t>
            </a:r>
          </a:p>
          <a:p>
            <a:pPr lvl="1"/>
            <a:r>
              <a:rPr lang="en-US" dirty="0"/>
              <a:t>Review theories online</a:t>
            </a:r>
          </a:p>
        </p:txBody>
      </p:sp>
    </p:spTree>
    <p:extLst>
      <p:ext uri="{BB962C8B-B14F-4D97-AF65-F5344CB8AC3E}">
        <p14:creationId xmlns:p14="http://schemas.microsoft.com/office/powerpoint/2010/main" val="1317039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to Evaluate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/>
              <a:t>Does it reflect student’s personal practice?</a:t>
            </a:r>
          </a:p>
          <a:p>
            <a:r>
              <a:rPr lang="en-US" dirty="0"/>
              <a:t>Does it help to describe, explain, and predict the phenomenon?</a:t>
            </a:r>
          </a:p>
          <a:p>
            <a:r>
              <a:rPr lang="en-US" dirty="0"/>
              <a:t>Can it be a guide for the scholarly project?</a:t>
            </a:r>
          </a:p>
          <a:p>
            <a:r>
              <a:rPr lang="en-US" dirty="0"/>
              <a:t>Does it develop, assess, implement, and evaluate innovations that the project explores?</a:t>
            </a:r>
          </a:p>
          <a:p>
            <a:r>
              <a:rPr lang="en-US" dirty="0"/>
              <a:t>Will it help support excellent nursing practice?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Knowing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Patterns of knowing</a:t>
            </a:r>
          </a:p>
          <a:p>
            <a:r>
              <a:rPr lang="en-US" dirty="0"/>
              <a:t>Holistic framework to direct practice, education, and research</a:t>
            </a:r>
          </a:p>
          <a:p>
            <a:r>
              <a:rPr lang="en-US" dirty="0"/>
              <a:t>Carper’s 4 fundamental patterns of knowing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Empirical knowing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Esthetics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Personal knowledge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Ethical knowledge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Pattern of Knowing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Emancipatory knowing examines</a:t>
            </a:r>
          </a:p>
          <a:p>
            <a:pPr lvl="1"/>
            <a:r>
              <a:rPr lang="en-US" dirty="0"/>
              <a:t>social, cultural, and political status quo</a:t>
            </a:r>
          </a:p>
          <a:p>
            <a:pPr lvl="1"/>
            <a:r>
              <a:rPr lang="en-US" dirty="0"/>
              <a:t>vision changes that need to occur </a:t>
            </a:r>
          </a:p>
          <a:p>
            <a:r>
              <a:rPr lang="en-US" dirty="0"/>
              <a:t>Reflection and action </a:t>
            </a:r>
          </a:p>
          <a:p>
            <a:r>
              <a:rPr lang="en-US" dirty="0"/>
              <a:t>The phenomenon of interest may be framed by emancipatory knowing</a:t>
            </a:r>
          </a:p>
          <a:p>
            <a:r>
              <a:rPr lang="en-US" dirty="0"/>
              <a:t>The scholarly project is also a demonstration of praxis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Matches the phenomenon with concepts  </a:t>
            </a:r>
          </a:p>
          <a:p>
            <a:r>
              <a:rPr lang="en-US" dirty="0"/>
              <a:t>Categorizes information and attributes </a:t>
            </a:r>
          </a:p>
          <a:p>
            <a:r>
              <a:rPr lang="en-US" dirty="0"/>
              <a:t>Distinguish between similar concepts, explain a term, or refine ambiguous concepts </a:t>
            </a:r>
          </a:p>
          <a:p>
            <a:r>
              <a:rPr lang="en-US" dirty="0"/>
              <a:t>Defining attributes of the concept is the primary work of concept analysis</a:t>
            </a:r>
          </a:p>
        </p:txBody>
      </p:sp>
    </p:spTree>
    <p:extLst>
      <p:ext uri="{BB962C8B-B14F-4D97-AF65-F5344CB8AC3E}">
        <p14:creationId xmlns:p14="http://schemas.microsoft.com/office/powerpoint/2010/main" val="2018547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Foundational Tenets and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personal and professional philosophies</a:t>
            </a:r>
          </a:p>
          <a:p>
            <a:r>
              <a:rPr lang="en-US" dirty="0"/>
              <a:t>16 foundational tenets that are grounded in nursing theory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 nature of nursing </a:t>
            </a:r>
          </a:p>
          <a:p>
            <a:r>
              <a:rPr lang="en-US" dirty="0"/>
              <a:t>Identification of the phenomenon</a:t>
            </a:r>
          </a:p>
          <a:p>
            <a:r>
              <a:rPr lang="en-US" dirty="0"/>
              <a:t>Significance of nursing phenomena</a:t>
            </a:r>
          </a:p>
          <a:p>
            <a:r>
              <a:rPr lang="en-US" dirty="0"/>
              <a:t>Selecting a phenomenon of interest for the DNP scholarly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83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8040D-1A4E-B44C-A7BF-2E33AA77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Your Options Open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F20B3-651D-4A4A-AB4B-F71889D1B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Selecting a phenomenon of interest for the scholarly project is a fluid process </a:t>
            </a:r>
          </a:p>
          <a:p>
            <a:r>
              <a:rPr lang="en-US"/>
              <a:t>Ideas evolve and may develop into potential scholarly projects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1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Understand meaning of nursing phenomenon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personal practice interests and expertise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Scan literature for potential areas of interest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potential nursing theories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Explore the phenomenon through patterns of knowing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 the process of concept analysis to the phenomenon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8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Expertise of Nursing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95800"/>
          </a:xfrm>
        </p:spPr>
        <p:txBody>
          <a:bodyPr/>
          <a:lstStyle/>
          <a:p>
            <a:r>
              <a:rPr lang="en-US" dirty="0"/>
              <a:t>The practicing scholar is in the best position to:</a:t>
            </a:r>
          </a:p>
          <a:p>
            <a:pPr lvl="1"/>
            <a:r>
              <a:rPr lang="en-US" dirty="0"/>
              <a:t>Identify areas of clinical concern that require further research/improvement</a:t>
            </a:r>
          </a:p>
          <a:p>
            <a:pPr lvl="1"/>
            <a:r>
              <a:rPr lang="en-US" dirty="0"/>
              <a:t>Help address needs of patients within the community, organization, or healthcare unit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08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Expertise of Nursing Practice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Nurse’s ability to understand the meaning of  an event to the patient</a:t>
            </a:r>
          </a:p>
          <a:p>
            <a:pPr lvl="1"/>
            <a:r>
              <a:rPr lang="en-US" i="1" dirty="0"/>
              <a:t>Hidden work</a:t>
            </a:r>
          </a:p>
          <a:p>
            <a:pPr lvl="1"/>
            <a:r>
              <a:rPr lang="en-US" i="1" dirty="0"/>
              <a:t>Soft side</a:t>
            </a:r>
          </a:p>
          <a:p>
            <a:r>
              <a:rPr lang="en-US" dirty="0"/>
              <a:t>Nursing care is not measured</a:t>
            </a:r>
          </a:p>
          <a:p>
            <a:r>
              <a:rPr lang="en-US" dirty="0"/>
              <a:t>Might be what assists patients in meeting outcomes</a:t>
            </a:r>
          </a:p>
        </p:txBody>
      </p:sp>
    </p:spTree>
    <p:extLst>
      <p:ext uri="{BB962C8B-B14F-4D97-AF65-F5344CB8AC3E}">
        <p14:creationId xmlns:p14="http://schemas.microsoft.com/office/powerpoint/2010/main" val="338620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Identifying Phenomenon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Nursing phenomenon defined</a:t>
            </a:r>
          </a:p>
          <a:p>
            <a:r>
              <a:rPr lang="en-US" dirty="0"/>
              <a:t>Identification derives from a practice situation that resonates </a:t>
            </a:r>
          </a:p>
          <a:p>
            <a:r>
              <a:rPr lang="en-US" dirty="0"/>
              <a:t>Cast a wide net</a:t>
            </a:r>
          </a:p>
          <a:p>
            <a:r>
              <a:rPr lang="en-US" dirty="0"/>
              <a:t>Reviewing published reports could help identify topics</a:t>
            </a:r>
          </a:p>
          <a:p>
            <a:pPr lvl="1"/>
            <a:r>
              <a:rPr lang="en-US" dirty="0"/>
              <a:t>Cumulative Index to Nursing and Allied Health Literature (CINAHL) database</a:t>
            </a:r>
          </a:p>
        </p:txBody>
      </p:sp>
    </p:spTree>
    <p:extLst>
      <p:ext uri="{BB962C8B-B14F-4D97-AF65-F5344CB8AC3E}">
        <p14:creationId xmlns:p14="http://schemas.microsoft.com/office/powerpoint/2010/main" val="301394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Identifying Phenomenon of Interest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Scanning the table of contents of professional journals or professional organization’s website may be helpful</a:t>
            </a:r>
          </a:p>
          <a:p>
            <a:r>
              <a:rPr lang="en-US" dirty="0"/>
              <a:t>Subject matter in area of practice or specialty</a:t>
            </a:r>
          </a:p>
          <a:p>
            <a:r>
              <a:rPr lang="en-US" dirty="0"/>
              <a:t>Identifying a clinical problem in context of the needs of the organization or population</a:t>
            </a:r>
          </a:p>
        </p:txBody>
      </p:sp>
    </p:spTree>
    <p:extLst>
      <p:ext uri="{BB962C8B-B14F-4D97-AF65-F5344CB8AC3E}">
        <p14:creationId xmlns:p14="http://schemas.microsoft.com/office/powerpoint/2010/main" val="301394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Identifying Phenomenon of Interest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 broad category or area of interest</a:t>
            </a:r>
          </a:p>
          <a:p>
            <a:r>
              <a:rPr lang="en-US" dirty="0"/>
              <a:t>Drill down to a more specific focus </a:t>
            </a:r>
          </a:p>
          <a:p>
            <a:pPr lvl="1"/>
            <a:r>
              <a:rPr lang="en-US" dirty="0"/>
              <a:t>demonstrate a comprehensive understanding of the topic</a:t>
            </a:r>
          </a:p>
          <a:p>
            <a:r>
              <a:rPr lang="en-US" dirty="0"/>
              <a:t>Questions to ask:</a:t>
            </a:r>
          </a:p>
          <a:p>
            <a:pPr lvl="1"/>
            <a:r>
              <a:rPr lang="en-US" dirty="0"/>
              <a:t>Who, what, where, and when?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DNP Phenomenon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Barriers to family presence during emergency department resuscitative efforts</a:t>
            </a:r>
          </a:p>
          <a:p>
            <a:pPr lvl="0"/>
            <a:r>
              <a:rPr lang="en-US" dirty="0"/>
              <a:t>Access and barriers to utilization of palliative care</a:t>
            </a:r>
          </a:p>
          <a:p>
            <a:pPr lvl="0"/>
            <a:r>
              <a:rPr lang="en-US" dirty="0"/>
              <a:t>Unreported blood and body fluid exposure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942DAA29B6641B847DD25AB6364DF" ma:contentTypeVersion="12" ma:contentTypeDescription="Create a new document." ma:contentTypeScope="" ma:versionID="6d8d674086025b0d31ffad4dac8693d8">
  <xsd:schema xmlns:xsd="http://www.w3.org/2001/XMLSchema" xmlns:xs="http://www.w3.org/2001/XMLSchema" xmlns:p="http://schemas.microsoft.com/office/2006/metadata/properties" xmlns:ns2="1501a101-02f8-4cb9-8ad4-ac4c2bb50a5e" xmlns:ns3="53af226d-ba0a-4b77-ace2-7e16defb8490" targetNamespace="http://schemas.microsoft.com/office/2006/metadata/properties" ma:root="true" ma:fieldsID="bbb9c7ff242610ba437434cb8ca75607" ns2:_="" ns3:_="">
    <xsd:import namespace="1501a101-02f8-4cb9-8ad4-ac4c2bb50a5e"/>
    <xsd:import namespace="53af226d-ba0a-4b77-ace2-7e16defb8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1a101-02f8-4cb9-8ad4-ac4c2bb50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f226d-ba0a-4b77-ace2-7e16defb8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8CB59C-8F80-4424-AED2-EEB804AEC622}"/>
</file>

<file path=customXml/itemProps2.xml><?xml version="1.0" encoding="utf-8"?>
<ds:datastoreItem xmlns:ds="http://schemas.openxmlformats.org/officeDocument/2006/customXml" ds:itemID="{881D788B-824B-47B9-9035-D7BDD0D1564B}"/>
</file>

<file path=customXml/itemProps3.xml><?xml version="1.0" encoding="utf-8"?>
<ds:datastoreItem xmlns:ds="http://schemas.openxmlformats.org/officeDocument/2006/customXml" ds:itemID="{4F78582C-AAF0-4D70-99DD-FE40FD332925}"/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658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  Chapter 5:  The Phenomenon of Interest    </vt:lpstr>
      <vt:lpstr>Overview</vt:lpstr>
      <vt:lpstr>Objectives</vt:lpstr>
      <vt:lpstr>Expertise of Nursing Practice</vt:lpstr>
      <vt:lpstr>Expertise of Nursing Practice – cont’d</vt:lpstr>
      <vt:lpstr>Identifying Phenomenon of Interest</vt:lpstr>
      <vt:lpstr>Identifying Phenomenon of Interest – cont’d</vt:lpstr>
      <vt:lpstr>Identifying Phenomenon of Interest – cont’d</vt:lpstr>
      <vt:lpstr>Examples of DNP Phenomenon Topics</vt:lpstr>
      <vt:lpstr>Examples of DNP Phenomenon Topics – cont’d</vt:lpstr>
      <vt:lpstr>Identification of a Problem/Concern</vt:lpstr>
      <vt:lpstr>Using Nursing Theory to Explore a Phenomenon</vt:lpstr>
      <vt:lpstr>Using Nursing Theory to Explore a Phenomenon – cont’d</vt:lpstr>
      <vt:lpstr>Phenomenon Through a Different Lens</vt:lpstr>
      <vt:lpstr>Questions to Evaluate Theory</vt:lpstr>
      <vt:lpstr>Ways of Knowing</vt:lpstr>
      <vt:lpstr>Final Pattern of Knowing</vt:lpstr>
      <vt:lpstr>Concept Analysis</vt:lpstr>
      <vt:lpstr>Foundational Tenets and Options</vt:lpstr>
      <vt:lpstr>Keeping Your Options Open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  Defining the Doctor of Nursing Practice – Current Trends</dc:title>
  <dc:creator>Dianne Conrad</dc:creator>
  <cp:lastModifiedBy>Anna Maria Forger</cp:lastModifiedBy>
  <cp:revision>55</cp:revision>
  <dcterms:created xsi:type="dcterms:W3CDTF">2012-07-28T01:32:26Z</dcterms:created>
  <dcterms:modified xsi:type="dcterms:W3CDTF">2019-01-07T14:46:50Z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0x0101009EB942DAA29B6641B847DD25AB6364DF</vt:lpwstr>
  </property>
</Properties>
</file>