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69" r:id="rId4"/>
    <p:sldId id="257" r:id="rId5"/>
    <p:sldId id="271" r:id="rId6"/>
    <p:sldId id="258" r:id="rId7"/>
    <p:sldId id="276" r:id="rId8"/>
    <p:sldId id="280" r:id="rId9"/>
    <p:sldId id="279" r:id="rId10"/>
    <p:sldId id="261" r:id="rId11"/>
    <p:sldId id="262" r:id="rId12"/>
    <p:sldId id="263" r:id="rId13"/>
    <p:sldId id="264" r:id="rId14"/>
    <p:sldId id="278" r:id="rId15"/>
    <p:sldId id="277" r:id="rId16"/>
    <p:sldId id="274" r:id="rId17"/>
    <p:sldId id="281" r:id="rId18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76142-15EB-4991-B2B4-F60EF2E7B2DF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A6A11-F045-4E04-A934-B92E8FBCD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E8EAF-989A-4C3B-8459-2A518A00D283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9E06-25C9-4E57-A276-3DA21A1F3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7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5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9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9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0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C096-D8A0-4D3B-B5D5-0873C8EFE15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FC83-9450-4472-ADCD-AD872E6C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0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199"/>
            <a:ext cx="4572000" cy="3429001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16:</a:t>
            </a:r>
            <a:br>
              <a:rPr lang="en-US" dirty="0"/>
            </a:br>
            <a:r>
              <a:rPr lang="en-US" dirty="0"/>
              <a:t>The Rest of the Story—Evaluating the Doctor of Nursing Practice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Process—Healthcare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DNP Evaluation in the process category</a:t>
            </a:r>
          </a:p>
          <a:p>
            <a:pPr lvl="1"/>
            <a:r>
              <a:rPr lang="en-US" dirty="0"/>
              <a:t>Assessment of healthcare delivery by DNP</a:t>
            </a:r>
          </a:p>
          <a:p>
            <a:r>
              <a:rPr lang="en-US" dirty="0"/>
              <a:t>Delivery of care</a:t>
            </a:r>
          </a:p>
          <a:p>
            <a:pPr lvl="1"/>
            <a:r>
              <a:rPr lang="en-US" dirty="0"/>
              <a:t>Assessment for use </a:t>
            </a:r>
          </a:p>
          <a:p>
            <a:pPr lvl="1"/>
            <a:r>
              <a:rPr lang="en-US" dirty="0"/>
              <a:t>Generation of evidence-based science</a:t>
            </a:r>
          </a:p>
          <a:p>
            <a:pPr lvl="1"/>
            <a:r>
              <a:rPr lang="en-US" dirty="0"/>
              <a:t>Effectiveness in improving outcomes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1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Process—Healthcare Delivery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Emerging, innovative roles</a:t>
            </a:r>
          </a:p>
          <a:p>
            <a:r>
              <a:rPr lang="en-US" dirty="0">
                <a:cs typeface="Calibri"/>
              </a:rPr>
              <a:t>Survey confirmation of changed practices</a:t>
            </a:r>
          </a:p>
          <a:p>
            <a:r>
              <a:rPr lang="en-US" dirty="0">
                <a:cs typeface="Calibri"/>
              </a:rPr>
              <a:t>Recommendations from the Implementation of the DNP Task Force</a:t>
            </a:r>
          </a:p>
          <a:p>
            <a:r>
              <a:rPr lang="en-US" dirty="0">
                <a:cs typeface="Calibri"/>
              </a:rPr>
              <a:t>Nursing is a practice profession</a:t>
            </a:r>
          </a:p>
        </p:txBody>
      </p:sp>
    </p:spTree>
    <p:extLst>
      <p:ext uri="{BB962C8B-B14F-4D97-AF65-F5344CB8AC3E}">
        <p14:creationId xmlns:p14="http://schemas.microsoft.com/office/powerpoint/2010/main" val="267458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Evidence-Based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Graduates report improvement after obtaining  DNP</a:t>
            </a:r>
          </a:p>
          <a:p>
            <a:pPr lvl="1"/>
            <a:r>
              <a:rPr lang="en-US" dirty="0"/>
              <a:t>Translate evidence into new practice initiatives</a:t>
            </a:r>
          </a:p>
          <a:p>
            <a:pPr lvl="1"/>
            <a:r>
              <a:rPr lang="en-US" dirty="0"/>
              <a:t>Incorporate evidence into their practice </a:t>
            </a:r>
          </a:p>
          <a:p>
            <a:pPr lvl="1"/>
            <a:r>
              <a:rPr lang="en-US" dirty="0"/>
              <a:t>Incorporate health promotion and disease prevention</a:t>
            </a:r>
          </a:p>
          <a:p>
            <a:pPr lvl="1"/>
            <a:r>
              <a:rPr lang="en-US" dirty="0"/>
              <a:t>Develop, implement, and evaluate practice initiatives</a:t>
            </a:r>
          </a:p>
          <a:p>
            <a:r>
              <a:rPr lang="en-US" dirty="0">
                <a:cs typeface="Calibri"/>
              </a:rPr>
              <a:t>Changes in practice outcomes by DNP graduates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952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 goal of the practice</a:t>
            </a:r>
          </a:p>
          <a:p>
            <a:r>
              <a:rPr lang="en-US" dirty="0"/>
              <a:t>DNP outcomes to be evaluated</a:t>
            </a:r>
          </a:p>
          <a:p>
            <a:pPr lvl="1"/>
            <a:r>
              <a:rPr lang="en-US" dirty="0"/>
              <a:t>Affecting patients and their care</a:t>
            </a:r>
          </a:p>
          <a:p>
            <a:pPr lvl="1"/>
            <a:r>
              <a:rPr lang="en-US" dirty="0"/>
              <a:t>Affecting health policy</a:t>
            </a:r>
          </a:p>
          <a:p>
            <a:pPr lvl="1"/>
            <a:r>
              <a:rPr lang="en-US" dirty="0"/>
              <a:t>Improving care at the systems level</a:t>
            </a:r>
          </a:p>
          <a:p>
            <a:pPr lvl="1"/>
            <a:r>
              <a:rPr lang="en-US" dirty="0"/>
              <a:t>Improving quality of care delivered to improve health outcomes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4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Dissemination of Outcomes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to impacting healthcare outcomes</a:t>
            </a:r>
          </a:p>
          <a:p>
            <a:r>
              <a:rPr lang="en-US" dirty="0"/>
              <a:t>Ned to become more systematic to close gap in evidence-based practice</a:t>
            </a:r>
          </a:p>
          <a:p>
            <a:r>
              <a:rPr lang="en-US" dirty="0"/>
              <a:t>Analysis of publication activity</a:t>
            </a:r>
          </a:p>
          <a:p>
            <a:pPr lvl="1"/>
            <a:r>
              <a:rPr lang="en-US" dirty="0"/>
              <a:t>DNP was a solo or first author on 79.5%</a:t>
            </a:r>
          </a:p>
          <a:p>
            <a:r>
              <a:rPr lang="en-US" dirty="0"/>
              <a:t>DNP’s impact should not be graded solely by publication amount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DNP Graduate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practice doctorate effectiveness from the practice arena</a:t>
            </a:r>
          </a:p>
          <a:p>
            <a:r>
              <a:rPr lang="en-US" dirty="0"/>
              <a:t>The Rand Corporation Report (2014)</a:t>
            </a:r>
          </a:p>
          <a:p>
            <a:pPr lvl="1"/>
            <a:r>
              <a:rPr lang="en-US" dirty="0"/>
              <a:t>Outcome studies of DNP practice</a:t>
            </a:r>
          </a:p>
          <a:p>
            <a:pPr lvl="1"/>
            <a:r>
              <a:rPr lang="en-US" dirty="0"/>
              <a:t>Impact of DNP graduates on patient care</a:t>
            </a:r>
          </a:p>
          <a:p>
            <a:pPr lvl="1"/>
            <a:r>
              <a:rPr lang="en-US" dirty="0"/>
              <a:t>Outreach data to help employers understand competencies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doctorate evolving to meet needs of society</a:t>
            </a:r>
          </a:p>
          <a:p>
            <a:r>
              <a:rPr lang="en-US" dirty="0"/>
              <a:t>Advanced practice programs at doctoral level need scrutiny and evaluation to assess value</a:t>
            </a:r>
          </a:p>
          <a:p>
            <a:r>
              <a:rPr lang="en-US" dirty="0"/>
              <a:t>An ongoing process </a:t>
            </a:r>
          </a:p>
          <a:p>
            <a:pPr lvl="1"/>
            <a:r>
              <a:rPr lang="en-US" dirty="0"/>
              <a:t>Improve the quality of education</a:t>
            </a:r>
          </a:p>
          <a:p>
            <a:pPr lvl="1"/>
            <a:r>
              <a:rPr lang="en-US" dirty="0"/>
              <a:t>Improve the quality of care delivered </a:t>
            </a:r>
          </a:p>
          <a:p>
            <a:pPr lvl="1"/>
            <a:r>
              <a:rPr lang="en-US" dirty="0"/>
              <a:t>Impact of outcomes for society</a:t>
            </a:r>
          </a:p>
        </p:txBody>
      </p:sp>
    </p:spTree>
    <p:extLst>
      <p:ext uri="{BB962C8B-B14F-4D97-AF65-F5344CB8AC3E}">
        <p14:creationId xmlns:p14="http://schemas.microsoft.com/office/powerpoint/2010/main" val="425166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Successfully complete DNP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Disseminate the projects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competencies gained to impact healthcare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Articulate, define, and promote DNP’s impact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Transform health care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doctorate degree for nursing</a:t>
            </a:r>
          </a:p>
          <a:p>
            <a:pPr lvl="1"/>
            <a:r>
              <a:rPr lang="en-US" dirty="0"/>
              <a:t>Evaluate for effectiveness </a:t>
            </a:r>
          </a:p>
          <a:p>
            <a:pPr lvl="1"/>
            <a:r>
              <a:rPr lang="en-US" dirty="0"/>
              <a:t>Improving nursing profession, healthcare, and society</a:t>
            </a:r>
          </a:p>
          <a:p>
            <a:r>
              <a:rPr lang="en-US" dirty="0"/>
              <a:t>Model of evaluation is proposed</a:t>
            </a:r>
          </a:p>
          <a:p>
            <a:pPr lvl="1"/>
            <a:r>
              <a:rPr lang="en-US" dirty="0"/>
              <a:t>Framework focuses on structure, process, and outcome measures </a:t>
            </a:r>
          </a:p>
          <a:p>
            <a:pPr lvl="1"/>
            <a:r>
              <a:rPr lang="en-US" dirty="0"/>
              <a:t>Current trends reflected in DNP practice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Impact of the practice doctorate</a:t>
            </a:r>
          </a:p>
          <a:p>
            <a:pPr lvl="1"/>
            <a:r>
              <a:rPr lang="en-US" dirty="0"/>
              <a:t> Nursing, health care, and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evaluation of the impact of the DNP</a:t>
            </a:r>
          </a:p>
          <a:p>
            <a:pPr lvl="1"/>
            <a:r>
              <a:rPr lang="en-US" dirty="0"/>
              <a:t>Structure of DNP education</a:t>
            </a:r>
          </a:p>
          <a:p>
            <a:pPr lvl="1"/>
            <a:r>
              <a:rPr lang="en-US" dirty="0"/>
              <a:t>Process of advanced nursing practice</a:t>
            </a:r>
          </a:p>
          <a:p>
            <a:pPr lvl="1"/>
            <a:r>
              <a:rPr lang="en-US" dirty="0"/>
              <a:t>Types of outcomes expected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Contributions to the literature and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QI, DNP Graduate Practice, and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Doctor of Nursing Practice</a:t>
            </a:r>
          </a:p>
          <a:p>
            <a:pPr lvl="1"/>
            <a:r>
              <a:rPr lang="en-US" dirty="0"/>
              <a:t>Continues to mature</a:t>
            </a:r>
          </a:p>
          <a:p>
            <a:pPr lvl="1"/>
            <a:r>
              <a:rPr lang="en-US" dirty="0"/>
              <a:t>Present and future impact examined</a:t>
            </a:r>
          </a:p>
          <a:p>
            <a:pPr lvl="1"/>
            <a:r>
              <a:rPr lang="en-US" dirty="0"/>
              <a:t>Context of quality improvement framework</a:t>
            </a:r>
          </a:p>
          <a:p>
            <a:pPr lvl="1"/>
            <a:r>
              <a:rPr lang="en-US" dirty="0">
                <a:cs typeface="Calibri"/>
              </a:rPr>
              <a:t>Actualized DNP Model</a:t>
            </a:r>
          </a:p>
        </p:txBody>
      </p:sp>
    </p:spTree>
    <p:extLst>
      <p:ext uri="{BB962C8B-B14F-4D97-AF65-F5344CB8AC3E}">
        <p14:creationId xmlns:p14="http://schemas.microsoft.com/office/powerpoint/2010/main" val="30601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Donabedian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Threefold approach to assessing quality</a:t>
            </a:r>
          </a:p>
          <a:p>
            <a:r>
              <a:rPr lang="en-US" dirty="0"/>
              <a:t>Acknowledges linkage between components</a:t>
            </a:r>
            <a:endParaRPr lang="en-US" dirty="0">
              <a:cs typeface="Calibri"/>
            </a:endParaRPr>
          </a:p>
          <a:p>
            <a:r>
              <a:rPr lang="en-US" dirty="0"/>
              <a:t>3 main categories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Process</a:t>
            </a:r>
          </a:p>
          <a:p>
            <a:pPr lvl="1"/>
            <a:r>
              <a:rPr lang="en-US" dirty="0"/>
              <a:t>Outcomes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040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Structure—DNP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DNP effectiveness</a:t>
            </a:r>
          </a:p>
          <a:p>
            <a:r>
              <a:rPr lang="en-US" dirty="0"/>
              <a:t>Structure of DNP degree</a:t>
            </a:r>
          </a:p>
          <a:p>
            <a:pPr lvl="1"/>
            <a:r>
              <a:rPr lang="en-US" dirty="0"/>
              <a:t>Assessment of education quality</a:t>
            </a:r>
          </a:p>
          <a:p>
            <a:pPr lvl="1"/>
            <a:r>
              <a:rPr lang="en-US" dirty="0"/>
              <a:t>Accreditation</a:t>
            </a:r>
          </a:p>
          <a:p>
            <a:r>
              <a:rPr lang="en-US" dirty="0"/>
              <a:t>Assessing graduates achievement of </a:t>
            </a:r>
            <a:r>
              <a:rPr lang="en-US" i="1" dirty="0"/>
              <a:t>Essentials</a:t>
            </a:r>
            <a:endParaRPr lang="en-US" dirty="0"/>
          </a:p>
          <a:p>
            <a:r>
              <a:rPr lang="en-US" dirty="0"/>
              <a:t>Enhancing graduates caliber</a:t>
            </a:r>
          </a:p>
        </p:txBody>
      </p:sp>
    </p:spTree>
    <p:extLst>
      <p:ext uri="{BB962C8B-B14F-4D97-AF65-F5344CB8AC3E}">
        <p14:creationId xmlns:p14="http://schemas.microsoft.com/office/powerpoint/2010/main" val="3052920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DNP,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 of DNP, Inc.</a:t>
            </a:r>
          </a:p>
          <a:p>
            <a:pPr lvl="1"/>
            <a:r>
              <a:rPr lang="en-US" dirty="0"/>
              <a:t>Accurate and timely information</a:t>
            </a:r>
          </a:p>
          <a:p>
            <a:pPr lvl="1"/>
            <a:r>
              <a:rPr lang="en-US" dirty="0"/>
              <a:t>Supporting, developing, and disseminating practice innovation</a:t>
            </a:r>
          </a:p>
          <a:p>
            <a:pPr lvl="1"/>
            <a:r>
              <a:rPr lang="en-US" dirty="0"/>
              <a:t>Collaborating in a professional manner</a:t>
            </a:r>
          </a:p>
          <a:p>
            <a:pPr lvl="1"/>
            <a:r>
              <a:rPr lang="en-US" dirty="0"/>
              <a:t>Responding with open discussions and dialogues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Preparation for Advanced Nursing Practice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AACN survey of DNP programs major study areas</a:t>
            </a:r>
          </a:p>
          <a:p>
            <a:r>
              <a:rPr lang="en-US" dirty="0"/>
              <a:t>Surveyed schools offer additional programs</a:t>
            </a:r>
          </a:p>
          <a:p>
            <a:pPr lvl="1"/>
            <a:r>
              <a:rPr lang="en-US" dirty="0"/>
              <a:t>Administration/management</a:t>
            </a:r>
          </a:p>
          <a:p>
            <a:pPr lvl="1"/>
            <a:r>
              <a:rPr lang="en-US" dirty="0"/>
              <a:t>Health management and policy</a:t>
            </a:r>
          </a:p>
          <a:p>
            <a:pPr lvl="1"/>
            <a:r>
              <a:rPr lang="en-US" dirty="0"/>
              <a:t>Informatics</a:t>
            </a:r>
          </a:p>
          <a:p>
            <a:pPr lvl="1"/>
            <a:r>
              <a:rPr lang="en-US" dirty="0"/>
              <a:t>Community/public health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Advanced practice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DNP</a:t>
            </a:r>
            <a:r>
              <a:rPr lang="en-US" dirty="0">
                <a:cs typeface="Calibri"/>
              </a:rPr>
              <a:t>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Standardized expectations for DNP projects</a:t>
            </a:r>
          </a:p>
          <a:p>
            <a:r>
              <a:rPr lang="en-US" dirty="0"/>
              <a:t>Attainment of</a:t>
            </a:r>
            <a:r>
              <a:rPr lang="en-US" i="1" dirty="0"/>
              <a:t> Essentials </a:t>
            </a:r>
            <a:r>
              <a:rPr lang="en-US" dirty="0"/>
              <a:t>produces critical skills</a:t>
            </a:r>
          </a:p>
          <a:p>
            <a:pPr lvl="1"/>
            <a:r>
              <a:rPr lang="en-US" dirty="0"/>
              <a:t>Transformational leadership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Informatics</a:t>
            </a:r>
            <a:endParaRPr lang="en-US" dirty="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Policy</a:t>
            </a:r>
          </a:p>
          <a:p>
            <a:pPr lvl="2"/>
            <a:r>
              <a:rPr lang="en-US" dirty="0"/>
              <a:t>Advocacy</a:t>
            </a:r>
            <a:r>
              <a:rPr lang="en-US" dirty="0">
                <a:cs typeface="Calibri"/>
              </a:rPr>
              <a:t> to impact legislation</a:t>
            </a:r>
          </a:p>
          <a:p>
            <a:pPr lvl="1"/>
            <a:r>
              <a:rPr lang="en-US" sz="3000" dirty="0"/>
              <a:t>New</a:t>
            </a:r>
            <a:r>
              <a:rPr lang="en-US" sz="3000" dirty="0">
                <a:cs typeface="Calibri"/>
              </a:rPr>
              <a:t>, innovative roles and entrepreneurship in advanced nursing practice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F18BF2-BCD4-477D-8C84-E707F21E013C}"/>
</file>

<file path=customXml/itemProps2.xml><?xml version="1.0" encoding="utf-8"?>
<ds:datastoreItem xmlns:ds="http://schemas.openxmlformats.org/officeDocument/2006/customXml" ds:itemID="{063614CE-4406-48D2-94CF-575E1B819F0A}"/>
</file>

<file path=customXml/itemProps3.xml><?xml version="1.0" encoding="utf-8"?>
<ds:datastoreItem xmlns:ds="http://schemas.openxmlformats.org/officeDocument/2006/customXml" ds:itemID="{F550857F-26E7-4A73-9299-D8E2BC567FD5}"/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501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Chapter 16: The Rest of the Story—Evaluating the Doctor of Nursing Practice </vt:lpstr>
      <vt:lpstr>Overview</vt:lpstr>
      <vt:lpstr>Objectives</vt:lpstr>
      <vt:lpstr>QI, DNP Graduate Practice, and Impact</vt:lpstr>
      <vt:lpstr>Donabedian Model</vt:lpstr>
      <vt:lpstr>Structure—DNP Education</vt:lpstr>
      <vt:lpstr>DNP, Inc.</vt:lpstr>
      <vt:lpstr>Preparation for Advanced Nursing Practice Roles</vt:lpstr>
      <vt:lpstr>The DNP Project</vt:lpstr>
      <vt:lpstr>Process—Healthcare Delivery</vt:lpstr>
      <vt:lpstr>Process—Healthcare Delivery – cont’d</vt:lpstr>
      <vt:lpstr>Evidence-Based Practice</vt:lpstr>
      <vt:lpstr>Outcomes</vt:lpstr>
      <vt:lpstr>Dissemination of Outcomes</vt:lpstr>
      <vt:lpstr>Impact of DNP Graduate</vt:lpstr>
      <vt:lpstr>Summary</vt:lpstr>
      <vt:lpstr>Action Plan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16 - The Rest of the Story-Evaluating the Doctor of Nursing Practice</dc:title>
  <dc:creator>Dianne Conrad</dc:creator>
  <cp:lastModifiedBy>Anna Maria Forger</cp:lastModifiedBy>
  <cp:revision>61</cp:revision>
  <dcterms:created xsi:type="dcterms:W3CDTF">2012-07-28T02:43:41Z</dcterms:created>
  <dcterms:modified xsi:type="dcterms:W3CDTF">2019-01-07T14:54:12Z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