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72" r:id="rId6"/>
    <p:sldId id="260" r:id="rId7"/>
    <p:sldId id="261" r:id="rId8"/>
    <p:sldId id="262" r:id="rId9"/>
    <p:sldId id="273" r:id="rId10"/>
    <p:sldId id="263" r:id="rId11"/>
    <p:sldId id="274" r:id="rId12"/>
    <p:sldId id="264" r:id="rId13"/>
    <p:sldId id="275" r:id="rId14"/>
    <p:sldId id="276" r:id="rId15"/>
    <p:sldId id="265" r:id="rId16"/>
    <p:sldId id="269" r:id="rId17"/>
    <p:sldId id="266" r:id="rId18"/>
    <p:sldId id="267" r:id="rId19"/>
    <p:sldId id="268" r:id="rId20"/>
    <p:sldId id="277" r:id="rId21"/>
    <p:sldId id="27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51" autoAdjust="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67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87C7-46E0-4348-A081-91B2A5985160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C5B0-C3A2-4400-A7CA-1C6C32EEE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181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87C7-46E0-4348-A081-91B2A5985160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C5B0-C3A2-4400-A7CA-1C6C32EEE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44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87C7-46E0-4348-A081-91B2A5985160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C5B0-C3A2-4400-A7CA-1C6C32EEE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13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87C7-46E0-4348-A081-91B2A5985160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C5B0-C3A2-4400-A7CA-1C6C32EEE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8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87C7-46E0-4348-A081-91B2A5985160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C5B0-C3A2-4400-A7CA-1C6C32EEE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2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87C7-46E0-4348-A081-91B2A5985160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C5B0-C3A2-4400-A7CA-1C6C32EEE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856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87C7-46E0-4348-A081-91B2A5985160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C5B0-C3A2-4400-A7CA-1C6C32EEE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16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87C7-46E0-4348-A081-91B2A5985160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C5B0-C3A2-4400-A7CA-1C6C32EEE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37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87C7-46E0-4348-A081-91B2A5985160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C5B0-C3A2-4400-A7CA-1C6C32EEE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86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87C7-46E0-4348-A081-91B2A5985160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C5B0-C3A2-4400-A7CA-1C6C32EEE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39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87C7-46E0-4348-A081-91B2A5985160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1C5B0-C3A2-4400-A7CA-1C6C32EEE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00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887C7-46E0-4348-A081-91B2A5985160}" type="datetimeFigureOut">
              <a:rPr lang="en-US" smtClean="0"/>
              <a:pPr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1C5B0-C3A2-4400-A7CA-1C6C32EEEF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86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3999"/>
            <a:ext cx="4419600" cy="2076451"/>
          </a:xfrm>
        </p:spPr>
        <p:txBody>
          <a:bodyPr>
            <a:normAutofit fontScale="90000"/>
          </a:bodyPr>
          <a:lstStyle/>
          <a:p>
            <a:r>
              <a:rPr lang="en-US"/>
              <a:t>Chapter 13:</a:t>
            </a:r>
            <a:br>
              <a:rPr lang="en-US" dirty="0"/>
            </a:br>
            <a:r>
              <a:rPr lang="en-US"/>
              <a:t>The DNP </a:t>
            </a:r>
            <a:r>
              <a:rPr lang="en-US" dirty="0"/>
              <a:t>Project Toolbox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095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Project Management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management tools help determine alternate solutions </a:t>
            </a:r>
          </a:p>
          <a:p>
            <a:pPr lvl="1"/>
            <a:r>
              <a:rPr lang="en-US" dirty="0"/>
              <a:t>Planning</a:t>
            </a:r>
          </a:p>
          <a:p>
            <a:pPr lvl="1"/>
            <a:r>
              <a:rPr lang="en-US" dirty="0"/>
              <a:t>Organizing</a:t>
            </a:r>
          </a:p>
          <a:p>
            <a:pPr lvl="1"/>
            <a:r>
              <a:rPr lang="en-US" dirty="0"/>
              <a:t>Acquiring</a:t>
            </a:r>
          </a:p>
          <a:p>
            <a:pPr lvl="1"/>
            <a:r>
              <a:rPr lang="en-US" dirty="0"/>
              <a:t>Managing</a:t>
            </a:r>
          </a:p>
          <a:p>
            <a:pPr lvl="1"/>
            <a:r>
              <a:rPr lang="en-US" dirty="0"/>
              <a:t>Leading</a:t>
            </a:r>
          </a:p>
          <a:p>
            <a:pPr lvl="1"/>
            <a:r>
              <a:rPr lang="en-US" dirty="0"/>
              <a:t>Controlling</a:t>
            </a:r>
          </a:p>
        </p:txBody>
      </p:sp>
    </p:spTree>
    <p:extLst>
      <p:ext uri="{BB962C8B-B14F-4D97-AF65-F5344CB8AC3E}">
        <p14:creationId xmlns:p14="http://schemas.microsoft.com/office/powerpoint/2010/main" val="1049816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Project Management Tools –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Action Plan</a:t>
            </a:r>
          </a:p>
          <a:p>
            <a:r>
              <a:rPr lang="en-US" dirty="0"/>
              <a:t>Balanced Scorecard </a:t>
            </a:r>
          </a:p>
          <a:p>
            <a:pPr lvl="1"/>
            <a:r>
              <a:rPr lang="en-US" dirty="0"/>
              <a:t>Financial</a:t>
            </a:r>
          </a:p>
          <a:p>
            <a:pPr lvl="1"/>
            <a:r>
              <a:rPr lang="en-US" dirty="0"/>
              <a:t>Customer satisfaction</a:t>
            </a:r>
          </a:p>
          <a:p>
            <a:pPr lvl="1"/>
            <a:r>
              <a:rPr lang="en-US" dirty="0"/>
              <a:t>Quality</a:t>
            </a:r>
          </a:p>
          <a:p>
            <a:pPr lvl="1"/>
            <a:r>
              <a:rPr lang="en-US" dirty="0"/>
              <a:t>Growth </a:t>
            </a:r>
          </a:p>
          <a:p>
            <a:r>
              <a:rPr lang="en-US" dirty="0"/>
              <a:t>Process Flowchart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816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Process Improvement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Lean Methodology</a:t>
            </a:r>
          </a:p>
          <a:p>
            <a:pPr lvl="1"/>
            <a:r>
              <a:rPr lang="en-US" dirty="0"/>
              <a:t>Overproduction</a:t>
            </a:r>
            <a:endParaRPr lang="en-US" sz="1600" dirty="0"/>
          </a:p>
          <a:p>
            <a:pPr lvl="1"/>
            <a:r>
              <a:rPr lang="en-US" dirty="0"/>
              <a:t>Transportation</a:t>
            </a:r>
            <a:endParaRPr lang="en-US" sz="1600" dirty="0"/>
          </a:p>
          <a:p>
            <a:pPr lvl="1"/>
            <a:r>
              <a:rPr lang="en-US" dirty="0"/>
              <a:t>Motion</a:t>
            </a:r>
            <a:endParaRPr lang="en-US" sz="1600" dirty="0"/>
          </a:p>
          <a:p>
            <a:pPr lvl="1"/>
            <a:r>
              <a:rPr lang="en-US" dirty="0"/>
              <a:t>Correction</a:t>
            </a:r>
          </a:p>
          <a:p>
            <a:pPr lvl="1"/>
            <a:r>
              <a:rPr lang="en-US" dirty="0"/>
              <a:t>Over processing</a:t>
            </a:r>
          </a:p>
          <a:p>
            <a:pPr lvl="1"/>
            <a:r>
              <a:rPr lang="en-US" dirty="0"/>
              <a:t>Inventory</a:t>
            </a:r>
          </a:p>
          <a:p>
            <a:pPr lvl="1"/>
            <a:r>
              <a:rPr lang="en-US" dirty="0"/>
              <a:t>Waiting</a:t>
            </a:r>
          </a:p>
          <a:p>
            <a:pPr lvl="1"/>
            <a:r>
              <a:rPr lang="en-US" dirty="0"/>
              <a:t>Unused employee ideas and talent</a:t>
            </a:r>
          </a:p>
          <a:p>
            <a:pPr lvl="1"/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695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 Improvement Tools –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Six Sigma</a:t>
            </a:r>
          </a:p>
          <a:p>
            <a:pPr lvl="1"/>
            <a:r>
              <a:rPr lang="en-US" dirty="0"/>
              <a:t>Methods used in variety of arenas</a:t>
            </a:r>
          </a:p>
          <a:p>
            <a:pPr lvl="1"/>
            <a:r>
              <a:rPr lang="en-US" dirty="0"/>
              <a:t>Manufacturing, government, and healthcare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695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DMAIC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</a:t>
            </a:r>
            <a:r>
              <a:rPr lang="en-US" dirty="0"/>
              <a:t>efine</a:t>
            </a:r>
          </a:p>
          <a:p>
            <a:r>
              <a:rPr lang="en-US" b="1" dirty="0"/>
              <a:t>M</a:t>
            </a:r>
            <a:r>
              <a:rPr lang="en-US" dirty="0"/>
              <a:t>easure </a:t>
            </a:r>
          </a:p>
          <a:p>
            <a:r>
              <a:rPr lang="en-US" b="1" dirty="0"/>
              <a:t>A</a:t>
            </a:r>
            <a:r>
              <a:rPr lang="en-US" dirty="0"/>
              <a:t>nalyze</a:t>
            </a:r>
          </a:p>
          <a:p>
            <a:r>
              <a:rPr lang="en-US" b="1" dirty="0"/>
              <a:t>I</a:t>
            </a:r>
            <a:r>
              <a:rPr lang="en-US" dirty="0"/>
              <a:t>mprove </a:t>
            </a:r>
          </a:p>
          <a:p>
            <a:r>
              <a:rPr lang="en-US" b="1" dirty="0"/>
              <a:t>C</a:t>
            </a:r>
            <a:r>
              <a:rPr lang="en-US" dirty="0"/>
              <a:t>ontrol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Budget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Estimate how much a project will cost </a:t>
            </a:r>
          </a:p>
          <a:p>
            <a:r>
              <a:rPr lang="en-US" dirty="0"/>
              <a:t>Budget tools track</a:t>
            </a:r>
          </a:p>
          <a:p>
            <a:pPr lvl="1"/>
            <a:r>
              <a:rPr lang="en-US" dirty="0"/>
              <a:t>Revenues </a:t>
            </a:r>
          </a:p>
          <a:p>
            <a:pPr lvl="1"/>
            <a:r>
              <a:rPr lang="en-US" dirty="0"/>
              <a:t>Expenditures </a:t>
            </a:r>
          </a:p>
          <a:p>
            <a:r>
              <a:rPr lang="en-US" dirty="0"/>
              <a:t>Project budget</a:t>
            </a:r>
          </a:p>
          <a:p>
            <a:r>
              <a:rPr lang="en-US" dirty="0"/>
              <a:t>Cost–benefit analysis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218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Risk Assessment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Force Field Analysis</a:t>
            </a:r>
          </a:p>
          <a:p>
            <a:r>
              <a:rPr lang="en-US" dirty="0"/>
              <a:t>Potential forces acting on a proposed change</a:t>
            </a:r>
          </a:p>
          <a:p>
            <a:pPr lvl="1"/>
            <a:r>
              <a:rPr lang="en-US" dirty="0"/>
              <a:t>Driving forces</a:t>
            </a:r>
          </a:p>
          <a:p>
            <a:pPr lvl="1"/>
            <a:r>
              <a:rPr lang="en-US" dirty="0"/>
              <a:t>Restraining forces</a:t>
            </a:r>
          </a:p>
          <a:p>
            <a:pPr lvl="1"/>
            <a:r>
              <a:rPr lang="en-US" dirty="0"/>
              <a:t>Action to be taken </a:t>
            </a:r>
          </a:p>
        </p:txBody>
      </p:sp>
    </p:spTree>
    <p:extLst>
      <p:ext uri="{BB962C8B-B14F-4D97-AF65-F5344CB8AC3E}">
        <p14:creationId xmlns:p14="http://schemas.microsoft.com/office/powerpoint/2010/main" val="7800386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Communication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Charter</a:t>
            </a:r>
          </a:p>
          <a:p>
            <a:r>
              <a:rPr lang="en-US" dirty="0"/>
              <a:t>Communication Plan</a:t>
            </a:r>
          </a:p>
          <a:p>
            <a:r>
              <a:rPr lang="en-US" dirty="0"/>
              <a:t>Project Meeting Agenda/Minutes</a:t>
            </a:r>
          </a:p>
          <a:p>
            <a:r>
              <a:rPr lang="en-US" dirty="0"/>
              <a:t>Project Milestones</a:t>
            </a:r>
          </a:p>
          <a:p>
            <a:r>
              <a:rPr lang="en-US" dirty="0"/>
              <a:t>Project Status Report</a:t>
            </a:r>
          </a:p>
          <a:p>
            <a:r>
              <a:rPr lang="en-US" dirty="0"/>
              <a:t>Issues Log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2829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Scheduling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Project Time Worksheet</a:t>
            </a:r>
          </a:p>
          <a:p>
            <a:r>
              <a:rPr lang="en-US"/>
              <a:t>Project Schedule</a:t>
            </a:r>
          </a:p>
          <a:p>
            <a:r>
              <a:rPr lang="en-US"/>
              <a:t>Project Timeline</a:t>
            </a:r>
          </a:p>
          <a:p>
            <a:r>
              <a:rPr lang="en-US"/>
              <a:t>Work Breakdown Structure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2445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Evaluation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Solve problems</a:t>
            </a:r>
          </a:p>
          <a:p>
            <a:r>
              <a:rPr lang="en-US" dirty="0"/>
              <a:t>Brainstorm ideas</a:t>
            </a:r>
          </a:p>
          <a:p>
            <a:r>
              <a:rPr lang="en-US" dirty="0"/>
              <a:t>Determine risk</a:t>
            </a:r>
          </a:p>
          <a:p>
            <a:r>
              <a:rPr lang="en-US" dirty="0"/>
              <a:t>Answer basic questions </a:t>
            </a:r>
          </a:p>
          <a:p>
            <a:r>
              <a:rPr lang="en-US" dirty="0"/>
              <a:t>Determine effectiveness of an action, intervention, or project</a:t>
            </a:r>
          </a:p>
          <a:p>
            <a:r>
              <a:rPr lang="en-US" dirty="0"/>
              <a:t>Many previous assessment tools can compare pre- and post-intervention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350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development and implementation toolbox</a:t>
            </a:r>
          </a:p>
          <a:p>
            <a:r>
              <a:rPr lang="en-US" dirty="0"/>
              <a:t>Multiple tools assist the DNP student</a:t>
            </a:r>
          </a:p>
          <a:p>
            <a:pPr lvl="1"/>
            <a:r>
              <a:rPr lang="en-US" dirty="0"/>
              <a:t>Develop a project plan</a:t>
            </a:r>
          </a:p>
          <a:p>
            <a:pPr lvl="1"/>
            <a:r>
              <a:rPr lang="en-US" dirty="0"/>
              <a:t>Seamless implementation</a:t>
            </a:r>
          </a:p>
          <a:p>
            <a:pPr lvl="1"/>
            <a:r>
              <a:rPr lang="en-US" dirty="0"/>
              <a:t>Drive efficient project management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75289-CC03-4DD8-B376-DF0E60DF4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Information Technology Tools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6B717-C3AF-49E3-9F53-BB35CA9CC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Evidence that technology-enhanced teaching and learning improves student outcomes</a:t>
            </a:r>
          </a:p>
          <a:p>
            <a:r>
              <a:rPr lang="en-US" dirty="0">
                <a:cs typeface="Calibri"/>
              </a:rPr>
              <a:t>Significant barrier: educational community's ability or willingness to capitalize on opportunity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49457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Vast resources available</a:t>
            </a:r>
          </a:p>
          <a:p>
            <a:pPr lvl="1"/>
            <a:r>
              <a:rPr lang="en-US" dirty="0"/>
              <a:t>Web and project management textbooks  </a:t>
            </a:r>
          </a:p>
          <a:p>
            <a:r>
              <a:rPr lang="en-US" dirty="0"/>
              <a:t>Identify available resources </a:t>
            </a:r>
          </a:p>
          <a:p>
            <a:pPr lvl="1"/>
            <a:r>
              <a:rPr lang="en-US" dirty="0"/>
              <a:t>No cost</a:t>
            </a:r>
          </a:p>
          <a:p>
            <a:pPr lvl="1"/>
            <a:r>
              <a:rPr lang="en-US" dirty="0"/>
              <a:t>Reduced cost</a:t>
            </a:r>
          </a:p>
        </p:txBody>
      </p:sp>
    </p:spTree>
    <p:extLst>
      <p:ext uri="{BB962C8B-B14F-4D97-AF65-F5344CB8AC3E}">
        <p14:creationId xmlns:p14="http://schemas.microsoft.com/office/powerpoint/2010/main" val="1018324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Identify assessment tool for DNP project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Select project management tool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Describe budget management tool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Identify process improvement tools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Explain how scheduling tools can be used within the DNP project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List examples of project evaluation tools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Identify IT tools</a:t>
            </a:r>
          </a:p>
        </p:txBody>
      </p:sp>
    </p:spTree>
    <p:extLst>
      <p:ext uri="{BB962C8B-B14F-4D97-AF65-F5344CB8AC3E}">
        <p14:creationId xmlns:p14="http://schemas.microsoft.com/office/powerpoint/2010/main" val="255162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Assessment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Help organize thoughts</a:t>
            </a:r>
          </a:p>
          <a:p>
            <a:r>
              <a:rPr lang="en-US" dirty="0"/>
              <a:t>Work through conceptual ideas</a:t>
            </a:r>
          </a:p>
          <a:p>
            <a:r>
              <a:rPr lang="en-US" dirty="0"/>
              <a:t>Assist in decision making process </a:t>
            </a:r>
          </a:p>
        </p:txBody>
      </p:sp>
    </p:spTree>
    <p:extLst>
      <p:ext uri="{BB962C8B-B14F-4D97-AF65-F5344CB8AC3E}">
        <p14:creationId xmlns:p14="http://schemas.microsoft.com/office/powerpoint/2010/main" val="787998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Organizational Assessment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Evaluating organization where project takes place </a:t>
            </a:r>
            <a:endParaRPr lang="en-US" dirty="0">
              <a:cs typeface="Calibri"/>
            </a:endParaRPr>
          </a:p>
          <a:p>
            <a:r>
              <a:rPr lang="en-US" dirty="0"/>
              <a:t>Identify</a:t>
            </a:r>
          </a:p>
          <a:p>
            <a:pPr lvl="1"/>
            <a:r>
              <a:rPr lang="en-US" dirty="0"/>
              <a:t>Strengths</a:t>
            </a:r>
          </a:p>
          <a:p>
            <a:pPr lvl="1"/>
            <a:r>
              <a:rPr lang="en-US" dirty="0"/>
              <a:t>Weaknesses</a:t>
            </a:r>
          </a:p>
          <a:p>
            <a:pPr lvl="1"/>
            <a:r>
              <a:rPr lang="en-US" dirty="0"/>
              <a:t>Resources</a:t>
            </a:r>
          </a:p>
          <a:p>
            <a:pPr lvl="1"/>
            <a:r>
              <a:rPr lang="en-US" dirty="0"/>
              <a:t>Other attributes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Self-Assessment Tool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Assess current skill set prior to the practicum</a:t>
            </a:r>
          </a:p>
          <a:p>
            <a:r>
              <a:rPr lang="en-US" dirty="0"/>
              <a:t>Helps develop a practicum plan to strengthen core competencies</a:t>
            </a:r>
          </a:p>
          <a:p>
            <a:r>
              <a:rPr lang="en-US" dirty="0"/>
              <a:t>Tracking tool shows attainment of competencies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071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/>
              <a:t>Tools to Connect Relationships and Organize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Brings multiple ideas and data together</a:t>
            </a:r>
          </a:p>
          <a:p>
            <a:r>
              <a:rPr lang="en-US" dirty="0"/>
              <a:t>Concept Map</a:t>
            </a:r>
          </a:p>
          <a:p>
            <a:pPr lvl="1"/>
            <a:r>
              <a:rPr lang="en-US" dirty="0"/>
              <a:t>Graphs and organizes knowledge</a:t>
            </a:r>
          </a:p>
          <a:p>
            <a:pPr lvl="1"/>
            <a:r>
              <a:rPr lang="en-US" dirty="0"/>
              <a:t>Promotes logical thinking</a:t>
            </a:r>
          </a:p>
          <a:p>
            <a:pPr lvl="1"/>
            <a:r>
              <a:rPr lang="en-US" dirty="0"/>
              <a:t>Understands ideas from a larger whole  </a:t>
            </a:r>
          </a:p>
          <a:p>
            <a:pPr lvl="1"/>
            <a:r>
              <a:rPr lang="en-US" dirty="0"/>
              <a:t>Promotes critical thinking</a:t>
            </a:r>
          </a:p>
          <a:p>
            <a:r>
              <a:rPr lang="en-US" dirty="0"/>
              <a:t>Mind Mapping</a:t>
            </a:r>
          </a:p>
          <a:p>
            <a:pPr lvl="1"/>
            <a:r>
              <a:rPr lang="en-US" dirty="0"/>
              <a:t>Brainstorming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586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Problem Defining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Summarize assessment data</a:t>
            </a:r>
          </a:p>
          <a:p>
            <a:pPr lvl="1"/>
            <a:r>
              <a:rPr lang="en-US" dirty="0"/>
              <a:t>Comprehensive view of the problems </a:t>
            </a:r>
          </a:p>
          <a:p>
            <a:pPr lvl="1"/>
            <a:r>
              <a:rPr lang="en-US" dirty="0"/>
              <a:t>Tools assist in gathering the data</a:t>
            </a:r>
          </a:p>
        </p:txBody>
      </p:sp>
    </p:spTree>
    <p:extLst>
      <p:ext uri="{BB962C8B-B14F-4D97-AF65-F5344CB8AC3E}">
        <p14:creationId xmlns:p14="http://schemas.microsoft.com/office/powerpoint/2010/main" val="754458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Problem Defining Tools –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 Sheet</a:t>
            </a:r>
          </a:p>
          <a:p>
            <a:r>
              <a:rPr lang="en-US" dirty="0"/>
              <a:t>Fishbone Diagram</a:t>
            </a:r>
          </a:p>
          <a:p>
            <a:r>
              <a:rPr lang="en-US" dirty="0"/>
              <a:t>Histogram</a:t>
            </a:r>
          </a:p>
          <a:p>
            <a:r>
              <a:rPr lang="en-US" dirty="0"/>
              <a:t>Scatter Plot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458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B942DAA29B6641B847DD25AB6364DF" ma:contentTypeVersion="12" ma:contentTypeDescription="Create a new document." ma:contentTypeScope="" ma:versionID="6d8d674086025b0d31ffad4dac8693d8">
  <xsd:schema xmlns:xsd="http://www.w3.org/2001/XMLSchema" xmlns:xs="http://www.w3.org/2001/XMLSchema" xmlns:p="http://schemas.microsoft.com/office/2006/metadata/properties" xmlns:ns2="1501a101-02f8-4cb9-8ad4-ac4c2bb50a5e" xmlns:ns3="53af226d-ba0a-4b77-ace2-7e16defb8490" targetNamespace="http://schemas.microsoft.com/office/2006/metadata/properties" ma:root="true" ma:fieldsID="bbb9c7ff242610ba437434cb8ca75607" ns2:_="" ns3:_="">
    <xsd:import namespace="1501a101-02f8-4cb9-8ad4-ac4c2bb50a5e"/>
    <xsd:import namespace="53af226d-ba0a-4b77-ace2-7e16defb84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01a101-02f8-4cb9-8ad4-ac4c2bb50a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af226d-ba0a-4b77-ace2-7e16defb849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0A309DA-5AF5-452F-BB3D-AA596F825137}"/>
</file>

<file path=customXml/itemProps2.xml><?xml version="1.0" encoding="utf-8"?>
<ds:datastoreItem xmlns:ds="http://schemas.openxmlformats.org/officeDocument/2006/customXml" ds:itemID="{24197726-99AA-4456-861C-4505641ED454}"/>
</file>

<file path=customXml/itemProps3.xml><?xml version="1.0" encoding="utf-8"?>
<ds:datastoreItem xmlns:ds="http://schemas.openxmlformats.org/officeDocument/2006/customXml" ds:itemID="{483C819D-0D59-478F-9E1A-5FDDDB757BB2}"/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393</Words>
  <Application>Microsoft Office PowerPoint</Application>
  <PresentationFormat>On-screen Show (4:3)</PresentationFormat>
  <Paragraphs>125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Chapter 13: The DNP Project Toolbox </vt:lpstr>
      <vt:lpstr>Overview</vt:lpstr>
      <vt:lpstr>Objectives</vt:lpstr>
      <vt:lpstr>Assessment Tools</vt:lpstr>
      <vt:lpstr>Organizational Assessment Tools</vt:lpstr>
      <vt:lpstr>Self-Assessment Tool </vt:lpstr>
      <vt:lpstr>Tools to Connect Relationships and Organize Thoughts</vt:lpstr>
      <vt:lpstr>Problem Defining Tools</vt:lpstr>
      <vt:lpstr>Problem Defining Tools – cont’d</vt:lpstr>
      <vt:lpstr>Project Management Tools</vt:lpstr>
      <vt:lpstr>Project Management Tools – cont’d</vt:lpstr>
      <vt:lpstr>Process Improvement Tools</vt:lpstr>
      <vt:lpstr>Process Improvement Tools – cont’d</vt:lpstr>
      <vt:lpstr>DMAIC Process</vt:lpstr>
      <vt:lpstr>Budget Tools</vt:lpstr>
      <vt:lpstr>Risk Assessment Tools</vt:lpstr>
      <vt:lpstr>Communication Tools</vt:lpstr>
      <vt:lpstr>Scheduling Tools</vt:lpstr>
      <vt:lpstr>Evaluation Tools</vt:lpstr>
      <vt:lpstr>Information Technology Tools</vt:lpstr>
      <vt:lpstr>Summary</vt:lpstr>
    </vt:vector>
  </TitlesOfParts>
  <Company>GVSU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 The Scholarly Project Toolbox</dc:title>
  <dc:creator>Dianne Conrad</dc:creator>
  <cp:lastModifiedBy>Anna Maria Forger</cp:lastModifiedBy>
  <cp:revision>51</cp:revision>
  <dcterms:created xsi:type="dcterms:W3CDTF">2012-08-19T15:30:57Z</dcterms:created>
  <dcterms:modified xsi:type="dcterms:W3CDTF">2019-01-07T14:52:37Z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0x0101009EB942DAA29B6641B847DD25AB6364DF</vt:lpwstr>
  </property>
</Properties>
</file>