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7" r:id="rId4"/>
    <p:sldId id="278" r:id="rId5"/>
    <p:sldId id="279" r:id="rId6"/>
    <p:sldId id="290" r:id="rId7"/>
    <p:sldId id="280" r:id="rId8"/>
    <p:sldId id="281" r:id="rId9"/>
    <p:sldId id="292" r:id="rId10"/>
    <p:sldId id="282" r:id="rId11"/>
    <p:sldId id="297" r:id="rId12"/>
    <p:sldId id="283" r:id="rId13"/>
    <p:sldId id="284" r:id="rId14"/>
    <p:sldId id="294" r:id="rId15"/>
    <p:sldId id="289" r:id="rId16"/>
    <p:sldId id="285" r:id="rId17"/>
    <p:sldId id="286" r:id="rId18"/>
    <p:sldId id="298" r:id="rId19"/>
    <p:sldId id="295" r:id="rId20"/>
    <p:sldId id="287" r:id="rId21"/>
    <p:sldId id="288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1"/>
            <a:ext cx="4267200" cy="2000250"/>
          </a:xfrm>
        </p:spPr>
        <p:txBody>
          <a:bodyPr/>
          <a:lstStyle/>
          <a:p>
            <a:r>
              <a:rPr lang="en-US"/>
              <a:t>Chapter 12:</a:t>
            </a:r>
            <a:br>
              <a:rPr lang="en-US" dirty="0"/>
            </a:br>
            <a:r>
              <a:rPr lang="en-US" dirty="0"/>
              <a:t>The Proposal </a:t>
            </a:r>
          </a:p>
        </p:txBody>
      </p:sp>
    </p:spTree>
    <p:extLst>
      <p:ext uri="{BB962C8B-B14F-4D97-AF65-F5344CB8AC3E}">
        <p14:creationId xmlns:p14="http://schemas.microsoft.com/office/powerpoint/2010/main" val="4050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Literature Review</a:t>
            </a:r>
          </a:p>
          <a:p>
            <a:pPr lvl="1"/>
            <a:r>
              <a:rPr lang="en-US" dirty="0"/>
              <a:t>Provides evidence to defend a logical argument</a:t>
            </a:r>
          </a:p>
          <a:p>
            <a:pPr lvl="1"/>
            <a:r>
              <a:rPr lang="en-US" dirty="0"/>
              <a:t>Not a summarized list</a:t>
            </a:r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Sample of concepts related to phenomenon</a:t>
            </a:r>
          </a:p>
          <a:p>
            <a:pPr lvl="1"/>
            <a:r>
              <a:rPr lang="en-US" dirty="0"/>
              <a:t>Shows results of applicable research</a:t>
            </a:r>
          </a:p>
          <a:p>
            <a:pPr lvl="1"/>
            <a:r>
              <a:rPr lang="en-US" dirty="0"/>
              <a:t>Reveals where further research is needed</a:t>
            </a:r>
          </a:p>
        </p:txBody>
      </p:sp>
    </p:spTree>
    <p:extLst>
      <p:ext uri="{BB962C8B-B14F-4D97-AF65-F5344CB8AC3E}">
        <p14:creationId xmlns:p14="http://schemas.microsoft.com/office/powerpoint/2010/main" val="293041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E943-8D78-4A13-97D0-97FA5987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Organizational Assessment &amp;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The Purpose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D2544-B904-4CD7-AD7B-70320C13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Organizational Assessment</a:t>
            </a:r>
          </a:p>
          <a:p>
            <a:pPr lvl="1"/>
            <a:r>
              <a:rPr lang="en-US" dirty="0">
                <a:cs typeface="Calibri"/>
              </a:rPr>
              <a:t>Obtains internal evidence regarding the local problem</a:t>
            </a:r>
          </a:p>
          <a:p>
            <a:pPr lvl="1"/>
            <a:r>
              <a:rPr lang="en-US" dirty="0">
                <a:cs typeface="Calibri"/>
              </a:rPr>
              <a:t>Describes the organizational culture</a:t>
            </a:r>
          </a:p>
          <a:p>
            <a:r>
              <a:rPr lang="en-US" dirty="0">
                <a:cs typeface="Calibri"/>
              </a:rPr>
              <a:t>Purpose of the Project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1 or 2 key areas</a:t>
            </a:r>
          </a:p>
          <a:p>
            <a:pPr lvl="1"/>
            <a:r>
              <a:rPr lang="en-US" dirty="0">
                <a:cs typeface="Calibri"/>
              </a:rPr>
              <a:t>What project involves and will accomplish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4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Conceptual and 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 framework is a map</a:t>
            </a:r>
          </a:p>
          <a:p>
            <a:pPr lvl="1"/>
            <a:r>
              <a:rPr lang="en-US" dirty="0"/>
              <a:t>Connects important project aspects</a:t>
            </a:r>
          </a:p>
          <a:p>
            <a:pPr lvl="1"/>
            <a:r>
              <a:rPr lang="en-US" dirty="0"/>
              <a:t>Structure, process, and outcome</a:t>
            </a:r>
          </a:p>
          <a:p>
            <a:r>
              <a:rPr lang="en-US" dirty="0"/>
              <a:t>Theoretical framework </a:t>
            </a:r>
          </a:p>
          <a:p>
            <a:pPr lvl="1"/>
            <a:r>
              <a:rPr lang="en-US" dirty="0"/>
              <a:t>Guides and informs the project</a:t>
            </a:r>
          </a:p>
        </p:txBody>
      </p:sp>
    </p:spTree>
    <p:extLst>
      <p:ext uri="{BB962C8B-B14F-4D97-AF65-F5344CB8AC3E}">
        <p14:creationId xmlns:p14="http://schemas.microsoft.com/office/powerpoint/2010/main" val="364235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type of project implemented</a:t>
            </a:r>
          </a:p>
          <a:p>
            <a:r>
              <a:rPr lang="en-US" dirty="0"/>
              <a:t>Proposed project should have a design plan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Experimental design </a:t>
            </a:r>
          </a:p>
          <a:p>
            <a:pPr lvl="1"/>
            <a:r>
              <a:rPr lang="en-US" dirty="0"/>
              <a:t>Non-experimental design </a:t>
            </a:r>
          </a:p>
          <a:p>
            <a:pPr lvl="1"/>
            <a:r>
              <a:rPr lang="en-US" dirty="0"/>
              <a:t>Plan-Do-Study-Act</a:t>
            </a:r>
          </a:p>
          <a:p>
            <a:pPr lvl="1"/>
            <a:r>
              <a:rPr lang="en-US" dirty="0"/>
              <a:t>Six Sigma</a:t>
            </a:r>
          </a:p>
        </p:txBody>
      </p:sp>
    </p:spTree>
    <p:extLst>
      <p:ext uri="{BB962C8B-B14F-4D97-AF65-F5344CB8AC3E}">
        <p14:creationId xmlns:p14="http://schemas.microsoft.com/office/powerpoint/2010/main" val="82480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it is done—connects to project’s purpose</a:t>
            </a:r>
          </a:p>
          <a:p>
            <a:r>
              <a:rPr lang="en-US" dirty="0"/>
              <a:t>The project plan describes in detail</a:t>
            </a:r>
          </a:p>
          <a:p>
            <a:pPr lvl="1"/>
            <a:r>
              <a:rPr lang="en-US" dirty="0"/>
              <a:t>Ethical aspects </a:t>
            </a:r>
          </a:p>
          <a:p>
            <a:pPr lvl="1"/>
            <a:r>
              <a:rPr lang="en-US" dirty="0"/>
              <a:t>Human subjects (description) </a:t>
            </a:r>
          </a:p>
          <a:p>
            <a:pPr lvl="1"/>
            <a:r>
              <a:rPr lang="en-US" dirty="0"/>
              <a:t>Setting </a:t>
            </a:r>
          </a:p>
          <a:p>
            <a:pPr lvl="1"/>
            <a:r>
              <a:rPr lang="en-US" dirty="0"/>
              <a:t>Instruments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Work evaluation</a:t>
            </a:r>
          </a:p>
        </p:txBody>
      </p:sp>
    </p:spTree>
    <p:extLst>
      <p:ext uri="{BB962C8B-B14F-4D97-AF65-F5344CB8AC3E}">
        <p14:creationId xmlns:p14="http://schemas.microsoft.com/office/powerpoint/2010/main" val="108758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</a:t>
            </a:r>
            <a:r>
              <a:rPr lang="en-US" dirty="0">
                <a:cs typeface="Calibri"/>
              </a:rPr>
              <a:t> &amp;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Setting</a:t>
            </a:r>
          </a:p>
          <a:p>
            <a:pPr lvl="1"/>
            <a:r>
              <a:rPr lang="en-US" dirty="0"/>
              <a:t>Describe environment</a:t>
            </a:r>
            <a:endParaRPr lang="en-US" dirty="0">
              <a:cs typeface="Calibri"/>
            </a:endParaRPr>
          </a:p>
          <a:p>
            <a:r>
              <a:rPr lang="en-US" dirty="0"/>
              <a:t>Describe participants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Method chosen</a:t>
            </a:r>
          </a:p>
          <a:p>
            <a:pPr lvl="1"/>
            <a:r>
              <a:rPr lang="en-US" dirty="0"/>
              <a:t>Inclusion/exclusion criteria for identification</a:t>
            </a:r>
          </a:p>
          <a:p>
            <a:r>
              <a:rPr lang="en-US" dirty="0"/>
              <a:t>Appropriate sample size</a:t>
            </a:r>
          </a:p>
          <a:p>
            <a:r>
              <a:rPr lang="en-US" dirty="0"/>
              <a:t>IRB Authorization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24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Intervention, Tools, &amp;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Intervention and Data Collection</a:t>
            </a:r>
          </a:p>
          <a:p>
            <a:pPr lvl="1"/>
            <a:r>
              <a:rPr lang="en-US" dirty="0">
                <a:cs typeface="Calibri"/>
              </a:rPr>
              <a:t>Describe intervention, rationale, operational plan</a:t>
            </a:r>
          </a:p>
          <a:p>
            <a:pPr lvl="1"/>
            <a:r>
              <a:rPr lang="en-US" dirty="0">
                <a:cs typeface="Calibri"/>
              </a:rPr>
              <a:t>A plan to train the project team members</a:t>
            </a:r>
            <a:endParaRPr lang="en-US" dirty="0"/>
          </a:p>
          <a:p>
            <a:r>
              <a:rPr lang="en-US" dirty="0"/>
              <a:t>Tools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Instruments used</a:t>
            </a:r>
          </a:p>
          <a:p>
            <a:pPr lvl="1"/>
            <a:r>
              <a:rPr lang="en-US" dirty="0"/>
              <a:t>Indicate tool validity/reliability </a:t>
            </a:r>
          </a:p>
          <a:p>
            <a:pPr lvl="1"/>
            <a:r>
              <a:rPr lang="en-US" dirty="0"/>
              <a:t>Tool development</a:t>
            </a: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97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results and analyze data</a:t>
            </a:r>
          </a:p>
          <a:p>
            <a:r>
              <a:rPr lang="en-US" dirty="0"/>
              <a:t>Evaluation plan</a:t>
            </a:r>
          </a:p>
          <a:p>
            <a:pPr lvl="1"/>
            <a:r>
              <a:rPr lang="en-US" dirty="0"/>
              <a:t>Criteria to evaluate what did/didn’t work</a:t>
            </a:r>
          </a:p>
          <a:p>
            <a:pPr lvl="1"/>
            <a:r>
              <a:rPr lang="en-US" dirty="0"/>
              <a:t>Key individuals</a:t>
            </a:r>
          </a:p>
          <a:p>
            <a:pPr lvl="1"/>
            <a:r>
              <a:rPr lang="en-US" dirty="0"/>
              <a:t>Goals</a:t>
            </a:r>
          </a:p>
          <a:p>
            <a:r>
              <a:rPr lang="en-US" dirty="0"/>
              <a:t>Pilot study</a:t>
            </a:r>
          </a:p>
          <a:p>
            <a:pPr lvl="1"/>
            <a:r>
              <a:rPr lang="en-US" dirty="0"/>
              <a:t>Level of statistical significance</a:t>
            </a:r>
          </a:p>
          <a:p>
            <a:pPr lvl="1"/>
            <a:r>
              <a:rPr lang="en-US" dirty="0"/>
              <a:t>Test used for analysis and software identified</a:t>
            </a:r>
          </a:p>
        </p:txBody>
      </p:sp>
    </p:spTree>
    <p:extLst>
      <p:ext uri="{BB962C8B-B14F-4D97-AF65-F5344CB8AC3E}">
        <p14:creationId xmlns:p14="http://schemas.microsoft.com/office/powerpoint/2010/main" val="321607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4708-CF78-4A78-BB2F-3173AA61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Sustainability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84682-04A6-42EF-82DD-7A40BBEF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Sustainability: locking in the progress made by an improvement initiative</a:t>
            </a:r>
          </a:p>
          <a:p>
            <a:pPr lvl="1"/>
            <a:r>
              <a:rPr lang="en-US" dirty="0">
                <a:cs typeface="Calibri"/>
              </a:rPr>
              <a:t>Speaks to the potential of a project to endure over time</a:t>
            </a:r>
          </a:p>
          <a:p>
            <a:r>
              <a:rPr lang="en-US" dirty="0">
                <a:cs typeface="Calibri"/>
              </a:rPr>
              <a:t>Factors:</a:t>
            </a:r>
          </a:p>
          <a:p>
            <a:pPr lvl="1"/>
            <a:r>
              <a:rPr lang="en-US" dirty="0">
                <a:cs typeface="Calibri"/>
              </a:rPr>
              <a:t>Obtaining input and buy-in from organization and key decision makers</a:t>
            </a:r>
          </a:p>
          <a:p>
            <a:pPr lvl="1"/>
            <a:r>
              <a:rPr lang="en-US" dirty="0">
                <a:cs typeface="Calibri"/>
              </a:rPr>
              <a:t>Defining critical long- and short-term policy strategies</a:t>
            </a:r>
          </a:p>
          <a:p>
            <a:pPr lvl="1"/>
            <a:r>
              <a:rPr lang="en-US" dirty="0">
                <a:cs typeface="Calibri"/>
              </a:rPr>
              <a:t>Acquiring resources</a:t>
            </a:r>
          </a:p>
          <a:p>
            <a:pPr lvl="1"/>
            <a:r>
              <a:rPr lang="en-US" dirty="0">
                <a:cs typeface="Calibri"/>
              </a:rPr>
              <a:t>Defining the process for ongoing documentation and organization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083948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Considerations before writing</a:t>
            </a:r>
          </a:p>
          <a:p>
            <a:pPr lvl="1"/>
            <a:r>
              <a:rPr lang="en-US" dirty="0"/>
              <a:t>How results may impact practice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How it will provide new insight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Clinical significance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Cost effectiveness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Sustainability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Spread (replication)</a:t>
            </a:r>
          </a:p>
          <a:p>
            <a:pPr lvl="1"/>
            <a:r>
              <a:rPr lang="en-US" dirty="0">
                <a:cs typeface="Calibri"/>
              </a:rPr>
              <a:t>Potential for subsequent clinical inquiry</a:t>
            </a:r>
          </a:p>
        </p:txBody>
      </p:sp>
    </p:spTree>
    <p:extLst>
      <p:ext uri="{BB962C8B-B14F-4D97-AF65-F5344CB8AC3E}">
        <p14:creationId xmlns:p14="http://schemas.microsoft.com/office/powerpoint/2010/main" val="84991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writing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proposal outline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Recognize potential proposal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project proposal according to institutional guidelines</a:t>
            </a:r>
          </a:p>
        </p:txBody>
      </p:sp>
    </p:spTree>
    <p:extLst>
      <p:ext uri="{BB962C8B-B14F-4D97-AF65-F5344CB8AC3E}">
        <p14:creationId xmlns:p14="http://schemas.microsoft.com/office/powerpoint/2010/main" val="3633783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Cite material referenced in the proposal body</a:t>
            </a:r>
          </a:p>
          <a:p>
            <a:r>
              <a:rPr lang="en-US" dirty="0"/>
              <a:t>APA style of writing</a:t>
            </a:r>
          </a:p>
          <a:p>
            <a:r>
              <a:rPr lang="en-US" dirty="0"/>
              <a:t>Other styles</a:t>
            </a:r>
          </a:p>
          <a:p>
            <a:pPr lvl="1"/>
            <a:r>
              <a:rPr lang="en-US" dirty="0"/>
              <a:t>American Medical Association (AMA) Manual of Style</a:t>
            </a:r>
          </a:p>
          <a:p>
            <a:pPr lvl="1"/>
            <a:r>
              <a:rPr lang="en-US" dirty="0"/>
              <a:t>Uniform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9663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Participant invitation</a:t>
            </a:r>
          </a:p>
          <a:p>
            <a:r>
              <a:rPr lang="en-US" dirty="0"/>
              <a:t>Conceptual/</a:t>
            </a:r>
            <a:r>
              <a:rPr lang="en-US" dirty="0">
                <a:cs typeface="Calibri"/>
              </a:rPr>
              <a:t>theoretical framework</a:t>
            </a:r>
          </a:p>
          <a:p>
            <a:r>
              <a:rPr lang="en-US" dirty="0"/>
              <a:t>Tools used</a:t>
            </a:r>
            <a:endParaRPr lang="en-US" dirty="0">
              <a:cs typeface="Calibri"/>
            </a:endParaRPr>
          </a:p>
          <a:p>
            <a:r>
              <a:rPr lang="en-US" dirty="0"/>
              <a:t>Informed consent form</a:t>
            </a:r>
          </a:p>
          <a:p>
            <a:r>
              <a:rPr lang="en-US" dirty="0"/>
              <a:t>Participant instructions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Letters to stakeholders</a:t>
            </a:r>
          </a:p>
          <a:p>
            <a:r>
              <a:rPr lang="en-US" dirty="0"/>
              <a:t>Interview transcripts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Needs assessment</a:t>
            </a:r>
          </a:p>
          <a:p>
            <a:r>
              <a:rPr lang="en-US" dirty="0"/>
              <a:t>SWOT analysis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8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writing skill set</a:t>
            </a:r>
          </a:p>
          <a:p>
            <a:r>
              <a:rPr lang="en-US" dirty="0"/>
              <a:t>Institutional proposal format requirements</a:t>
            </a:r>
          </a:p>
          <a:p>
            <a:r>
              <a:rPr lang="en-US" dirty="0"/>
              <a:t>Develop an outline</a:t>
            </a:r>
          </a:p>
          <a:p>
            <a:r>
              <a:rPr lang="en-US" dirty="0"/>
              <a:t>Choose an appropriate project title</a:t>
            </a:r>
          </a:p>
          <a:p>
            <a:r>
              <a:rPr lang="en-US" dirty="0"/>
              <a:t>Start writing</a:t>
            </a:r>
          </a:p>
          <a:p>
            <a:r>
              <a:rPr lang="en-US" dirty="0"/>
              <a:t>Seek feedback early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Dissemination of knowledge process </a:t>
            </a:r>
          </a:p>
          <a:p>
            <a:r>
              <a:rPr lang="en-US" dirty="0"/>
              <a:t>Doctoral proposal represents</a:t>
            </a:r>
          </a:p>
          <a:p>
            <a:pPr lvl="1"/>
            <a:r>
              <a:rPr lang="en-US" dirty="0"/>
              <a:t>Student’s intellectual ability</a:t>
            </a:r>
          </a:p>
          <a:p>
            <a:pPr lvl="1"/>
            <a:r>
              <a:rPr lang="en-US" dirty="0"/>
              <a:t>Knowledge in the subject area</a:t>
            </a:r>
          </a:p>
          <a:p>
            <a:pPr lvl="1"/>
            <a:r>
              <a:rPr lang="en-US" dirty="0"/>
              <a:t>Contributions to nursing</a:t>
            </a:r>
          </a:p>
          <a:p>
            <a:r>
              <a:rPr lang="en-US" dirty="0"/>
              <a:t>Nursing knowledge distribution </a:t>
            </a:r>
          </a:p>
          <a:p>
            <a:pPr lvl="1"/>
            <a:r>
              <a:rPr lang="en-US" dirty="0"/>
              <a:t>Written form</a:t>
            </a:r>
          </a:p>
          <a:p>
            <a:pPr lvl="1"/>
            <a:r>
              <a:rPr lang="en-US" dirty="0"/>
              <a:t>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7886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Your Writing Skill 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involves application, analysis, and synthesis</a:t>
            </a:r>
          </a:p>
          <a:p>
            <a:r>
              <a:rPr lang="en-US" dirty="0"/>
              <a:t>Enhanced with faculty/institutional support </a:t>
            </a:r>
          </a:p>
          <a:p>
            <a:r>
              <a:rPr lang="en-US" dirty="0"/>
              <a:t>Allow sufficient time</a:t>
            </a:r>
          </a:p>
          <a:p>
            <a:pPr lvl="1"/>
            <a:r>
              <a:rPr lang="en-US" dirty="0"/>
              <a:t>Insufficient time leads to fragmented thoughts</a:t>
            </a:r>
          </a:p>
          <a:p>
            <a:r>
              <a:rPr lang="en-US" dirty="0"/>
              <a:t>Appropriately reference another work</a:t>
            </a:r>
          </a:p>
          <a:p>
            <a:pPr lvl="1"/>
            <a:r>
              <a:rPr lang="en-US" dirty="0"/>
              <a:t>Primary and secondary sources</a:t>
            </a:r>
          </a:p>
          <a:p>
            <a:pPr lvl="1"/>
            <a:r>
              <a:rPr lang="en-US" dirty="0"/>
              <a:t>Plagiarism</a:t>
            </a:r>
          </a:p>
        </p:txBody>
      </p:sp>
    </p:spTree>
    <p:extLst>
      <p:ext uri="{BB962C8B-B14F-4D97-AF65-F5344CB8AC3E}">
        <p14:creationId xmlns:p14="http://schemas.microsoft.com/office/powerpoint/2010/main" val="49910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 with the end in mind</a:t>
            </a:r>
          </a:p>
          <a:p>
            <a:r>
              <a:rPr lang="en-US" dirty="0"/>
              <a:t>Developing an outline</a:t>
            </a:r>
          </a:p>
          <a:p>
            <a:r>
              <a:rPr lang="en-US" dirty="0"/>
              <a:t>Organized manuscript </a:t>
            </a:r>
          </a:p>
          <a:p>
            <a:pPr lvl="1"/>
            <a:r>
              <a:rPr lang="en-US" dirty="0"/>
              <a:t>What reviewers want to see</a:t>
            </a:r>
          </a:p>
          <a:p>
            <a:pPr lvl="1"/>
            <a:r>
              <a:rPr lang="en-US" dirty="0"/>
              <a:t>Format and required length</a:t>
            </a:r>
          </a:p>
          <a:p>
            <a:pPr lvl="1"/>
            <a:r>
              <a:rPr lang="en-US" dirty="0"/>
              <a:t>Typeface, font size, spacing, and margins</a:t>
            </a:r>
          </a:p>
        </p:txBody>
      </p:sp>
    </p:spTree>
    <p:extLst>
      <p:ext uri="{BB962C8B-B14F-4D97-AF65-F5344CB8AC3E}">
        <p14:creationId xmlns:p14="http://schemas.microsoft.com/office/powerpoint/2010/main" val="383415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as soon as possible</a:t>
            </a:r>
          </a:p>
          <a:p>
            <a:r>
              <a:rPr lang="en-US" dirty="0"/>
              <a:t>Allocate time</a:t>
            </a:r>
          </a:p>
          <a:p>
            <a:r>
              <a:rPr lang="en-US" dirty="0"/>
              <a:t>Perfect the manuscript</a:t>
            </a:r>
          </a:p>
          <a:p>
            <a:pPr lvl="1"/>
            <a:r>
              <a:rPr lang="en-US" dirty="0"/>
              <a:t>Add references</a:t>
            </a:r>
          </a:p>
          <a:p>
            <a:pPr lvl="1"/>
            <a:r>
              <a:rPr lang="en-US" dirty="0"/>
              <a:t>Check for accuracy</a:t>
            </a:r>
          </a:p>
          <a:p>
            <a:pPr lvl="1"/>
            <a:r>
              <a:rPr lang="en-US" dirty="0"/>
              <a:t>Clear message</a:t>
            </a:r>
          </a:p>
          <a:p>
            <a:r>
              <a:rPr lang="en-US" dirty="0"/>
              <a:t>Writing Resources</a:t>
            </a:r>
          </a:p>
        </p:txBody>
      </p:sp>
    </p:spTree>
    <p:extLst>
      <p:ext uri="{BB962C8B-B14F-4D97-AF65-F5344CB8AC3E}">
        <p14:creationId xmlns:p14="http://schemas.microsoft.com/office/powerpoint/2010/main" val="77586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the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Title piques readers’ interest</a:t>
            </a:r>
          </a:p>
          <a:p>
            <a:r>
              <a:rPr lang="en-US" dirty="0"/>
              <a:t>Abstract</a:t>
            </a:r>
            <a:r>
              <a:rPr lang="en-US" dirty="0">
                <a:cs typeface="Calibri"/>
              </a:rPr>
              <a:t> or executive summary</a:t>
            </a:r>
          </a:p>
          <a:p>
            <a:r>
              <a:rPr lang="en-US" dirty="0">
                <a:cs typeface="Calibri"/>
              </a:rPr>
              <a:t>Introduction</a:t>
            </a:r>
          </a:p>
          <a:p>
            <a:r>
              <a:rPr lang="en-US" dirty="0">
                <a:cs typeface="Calibri"/>
              </a:rPr>
              <a:t>Background and significance</a:t>
            </a:r>
          </a:p>
          <a:p>
            <a:r>
              <a:rPr lang="en-US" dirty="0"/>
              <a:t>States problem</a:t>
            </a:r>
          </a:p>
          <a:p>
            <a:r>
              <a:rPr lang="en-US" dirty="0">
                <a:cs typeface="Calibri"/>
              </a:rPr>
              <a:t>Literature review</a:t>
            </a:r>
          </a:p>
          <a:p>
            <a:r>
              <a:rPr lang="en-US" dirty="0">
                <a:cs typeface="Calibri"/>
              </a:rPr>
              <a:t>Organizational assessment, if appropriate</a:t>
            </a:r>
          </a:p>
          <a:p>
            <a:r>
              <a:rPr lang="en-US" dirty="0"/>
              <a:t>Project’s purpose</a:t>
            </a:r>
          </a:p>
          <a:p>
            <a:r>
              <a:rPr lang="en-US" dirty="0">
                <a:cs typeface="Calibri"/>
              </a:rPr>
              <a:t>Theoretical or conceptual framework</a:t>
            </a:r>
            <a:endParaRPr lang="en-US" dirty="0"/>
          </a:p>
          <a:p>
            <a:r>
              <a:rPr lang="en-US" dirty="0"/>
              <a:t>Methods and data analytic procedures</a:t>
            </a:r>
          </a:p>
        </p:txBody>
      </p:sp>
    </p:spTree>
    <p:extLst>
      <p:ext uri="{BB962C8B-B14F-4D97-AF65-F5344CB8AC3E}">
        <p14:creationId xmlns:p14="http://schemas.microsoft.com/office/powerpoint/2010/main" val="14928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&amp;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Importance of the topic</a:t>
            </a:r>
          </a:p>
          <a:p>
            <a:pPr lvl="1"/>
            <a:r>
              <a:rPr lang="en-US" dirty="0"/>
              <a:t>Relevance</a:t>
            </a:r>
          </a:p>
          <a:p>
            <a:pPr lvl="1"/>
            <a:r>
              <a:rPr lang="en-US" dirty="0"/>
              <a:t>Prevalence</a:t>
            </a:r>
          </a:p>
          <a:p>
            <a:pPr lvl="1"/>
            <a:r>
              <a:rPr lang="en-US" dirty="0"/>
              <a:t>Scope of problem </a:t>
            </a:r>
          </a:p>
          <a:p>
            <a:r>
              <a:rPr lang="en-US" dirty="0"/>
              <a:t>Problem Statement</a:t>
            </a:r>
          </a:p>
          <a:p>
            <a:pPr lvl="1"/>
            <a:r>
              <a:rPr lang="en-US" dirty="0"/>
              <a:t>Clearly articulate problem and evaluation need</a:t>
            </a:r>
          </a:p>
        </p:txBody>
      </p:sp>
    </p:spTree>
    <p:extLst>
      <p:ext uri="{BB962C8B-B14F-4D97-AF65-F5344CB8AC3E}">
        <p14:creationId xmlns:p14="http://schemas.microsoft.com/office/powerpoint/2010/main" val="156815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Question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Clinical Question</a:t>
            </a:r>
          </a:p>
          <a:p>
            <a:pPr lvl="1"/>
            <a:r>
              <a:rPr lang="en-US" dirty="0"/>
              <a:t>Phenomenon of interest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Informs reader </a:t>
            </a:r>
            <a:endParaRPr lang="en-US">
              <a:cs typeface="Calibri"/>
            </a:endParaRPr>
          </a:p>
          <a:p>
            <a:pPr lvl="1"/>
            <a:r>
              <a:rPr lang="en-US" dirty="0"/>
              <a:t>Clarifies previous research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PICO approach </a:t>
            </a:r>
          </a:p>
          <a:p>
            <a:pPr lvl="1"/>
            <a:r>
              <a:rPr lang="en-US" dirty="0">
                <a:cs typeface="Calibri"/>
              </a:rPr>
              <a:t>Method to develop a good clinical question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81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2AF22D-7F70-401B-848C-5913E4C5C6FC}"/>
</file>

<file path=customXml/itemProps2.xml><?xml version="1.0" encoding="utf-8"?>
<ds:datastoreItem xmlns:ds="http://schemas.openxmlformats.org/officeDocument/2006/customXml" ds:itemID="{4A4AA267-0ED9-4570-B02A-5DE3044876F5}"/>
</file>

<file path=customXml/itemProps3.xml><?xml version="1.0" encoding="utf-8"?>
<ds:datastoreItem xmlns:ds="http://schemas.openxmlformats.org/officeDocument/2006/customXml" ds:itemID="{17C0F387-7AE1-4A00-928E-B1A08E38D978}"/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590</Words>
  <Application>Microsoft Office PowerPoint</Application>
  <PresentationFormat>On-screen Show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Chapter 12: The Proposal </vt:lpstr>
      <vt:lpstr>Objectives</vt:lpstr>
      <vt:lpstr>Professional Writing</vt:lpstr>
      <vt:lpstr>Evaluating Your Writing Skill Set </vt:lpstr>
      <vt:lpstr>Writing the Proposal</vt:lpstr>
      <vt:lpstr>First Draft</vt:lpstr>
      <vt:lpstr>Components of the Proposal</vt:lpstr>
      <vt:lpstr>Introduction &amp; Problem Statement</vt:lpstr>
      <vt:lpstr>Clinical Question </vt:lpstr>
      <vt:lpstr>Literature Review</vt:lpstr>
      <vt:lpstr>Organizational Assessment &amp; The Purpose</vt:lpstr>
      <vt:lpstr>Conceptual and Theoretical Framework</vt:lpstr>
      <vt:lpstr>Design</vt:lpstr>
      <vt:lpstr>Methodology</vt:lpstr>
      <vt:lpstr>Setting &amp; Participants</vt:lpstr>
      <vt:lpstr>Intervention, Tools, &amp; Data Collection</vt:lpstr>
      <vt:lpstr>Analysis</vt:lpstr>
      <vt:lpstr>Sustainability Plan</vt:lpstr>
      <vt:lpstr>Implication for Practice</vt:lpstr>
      <vt:lpstr>Citing References</vt:lpstr>
      <vt:lpstr>Appendices </vt:lpstr>
      <vt:lpstr>Action Plan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Defining the Doctor of Nursing Practice – Current Trends</dc:title>
  <dc:creator>Dianne Conrad</dc:creator>
  <cp:lastModifiedBy>Anna Maria Forger</cp:lastModifiedBy>
  <cp:revision>128</cp:revision>
  <dcterms:created xsi:type="dcterms:W3CDTF">2012-07-28T01:32:26Z</dcterms:created>
  <dcterms:modified xsi:type="dcterms:W3CDTF">2019-01-07T14:50:56Z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