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3" r:id="rId4"/>
    <p:sldId id="281" r:id="rId5"/>
    <p:sldId id="257" r:id="rId6"/>
    <p:sldId id="282" r:id="rId7"/>
    <p:sldId id="283" r:id="rId8"/>
    <p:sldId id="284" r:id="rId9"/>
    <p:sldId id="265" r:id="rId10"/>
    <p:sldId id="285" r:id="rId11"/>
    <p:sldId id="266" r:id="rId12"/>
    <p:sldId id="286" r:id="rId13"/>
    <p:sldId id="288" r:id="rId14"/>
    <p:sldId id="268" r:id="rId15"/>
    <p:sldId id="287" r:id="rId16"/>
    <p:sldId id="277" r:id="rId17"/>
    <p:sldId id="278" r:id="rId18"/>
    <p:sldId id="289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7805A-7CC6-4E49-B946-3426F3DB4ED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76E03-4C30-48C6-9919-CEF3A5607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1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76E03-4C30-48C6-9919-CEF3A5607F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4572000" cy="304799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Chapter 10:</a:t>
            </a:r>
            <a:br>
              <a:rPr lang="en-US" dirty="0">
                <a:cs typeface="Calibri"/>
              </a:rPr>
            </a:br>
            <a:r>
              <a:rPr lang="en-US" dirty="0"/>
              <a:t>Creating and Developing</a:t>
            </a:r>
            <a:br>
              <a:rPr lang="en-US" dirty="0">
                <a:cs typeface="Calibri"/>
              </a:rPr>
            </a:br>
            <a:r>
              <a:rPr lang="en-US" dirty="0"/>
              <a:t> the Project Plan </a:t>
            </a:r>
            <a:br>
              <a:rPr lang="en-US" dirty="0">
                <a:cs typeface="Calibri"/>
              </a:rPr>
            </a:br>
            <a:br>
              <a:rPr lang="en-US" dirty="0">
                <a:cs typeface="Calibri"/>
              </a:rPr>
            </a:br>
            <a:br>
              <a:rPr lang="en-US" dirty="0">
                <a:cs typeface="Calibri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DNP Project Plan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Obtaining Institutional Review Board (IRB) approval</a:t>
            </a:r>
          </a:p>
          <a:p>
            <a:r>
              <a:rPr lang="en-US" dirty="0"/>
              <a:t>Submitting for grant support </a:t>
            </a:r>
          </a:p>
          <a:p>
            <a:r>
              <a:rPr lang="en-US" dirty="0"/>
              <a:t>Developing DNP project plan </a:t>
            </a:r>
          </a:p>
          <a:p>
            <a:r>
              <a:rPr lang="en-US" dirty="0"/>
              <a:t>Selecting items for project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4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the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early aspect in plan development  </a:t>
            </a:r>
          </a:p>
          <a:p>
            <a:r>
              <a:rPr lang="en-US" dirty="0"/>
              <a:t>Where will this project be applied? </a:t>
            </a:r>
          </a:p>
          <a:p>
            <a:pPr lvl="1"/>
            <a:r>
              <a:rPr lang="en-US" dirty="0"/>
              <a:t>Investigate options</a:t>
            </a:r>
          </a:p>
          <a:p>
            <a:pPr lvl="1"/>
            <a:r>
              <a:rPr lang="en-US" dirty="0"/>
              <a:t>Secure a location</a:t>
            </a:r>
          </a:p>
          <a:p>
            <a:r>
              <a:rPr lang="en-US" dirty="0"/>
              <a:t>For project’s outside work environment, schedule extra time for the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1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Table of 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Executive 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Goals and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Management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Example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7.   Software and Hardware Requirements</a:t>
            </a:r>
          </a:p>
          <a:p>
            <a:pPr>
              <a:buNone/>
            </a:pPr>
            <a:r>
              <a:rPr lang="en-US" dirty="0"/>
              <a:t>8.   Work Breakdown Structure</a:t>
            </a:r>
          </a:p>
          <a:p>
            <a:pPr>
              <a:buNone/>
            </a:pPr>
            <a:r>
              <a:rPr lang="en-US" dirty="0"/>
              <a:t>9.   Quality Management</a:t>
            </a:r>
          </a:p>
          <a:p>
            <a:pPr>
              <a:buNone/>
            </a:pPr>
            <a:r>
              <a:rPr lang="en-US" dirty="0"/>
              <a:t>10. Project Initiation Plan</a:t>
            </a:r>
          </a:p>
          <a:p>
            <a:pPr>
              <a:buNone/>
            </a:pPr>
            <a:r>
              <a:rPr lang="en-US" dirty="0"/>
              <a:t>11. Training Plan</a:t>
            </a:r>
          </a:p>
          <a:p>
            <a:pPr>
              <a:buNone/>
            </a:pPr>
            <a:r>
              <a:rPr lang="en-US" dirty="0"/>
              <a:t>12. Procurement Plan</a:t>
            </a:r>
          </a:p>
          <a:p>
            <a:pPr>
              <a:buNone/>
            </a:pPr>
            <a:r>
              <a:rPr lang="en-US" dirty="0"/>
              <a:t>13. Appendices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Collaborating with Content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Collaboration is an important part of doctoral work</a:t>
            </a:r>
          </a:p>
          <a:p>
            <a:pPr lvl="1"/>
            <a:r>
              <a:rPr lang="en-US" dirty="0"/>
              <a:t>Assists student growth </a:t>
            </a:r>
          </a:p>
          <a:p>
            <a:pPr lvl="1"/>
            <a:r>
              <a:rPr lang="en-US" dirty="0"/>
              <a:t>Adds richness</a:t>
            </a:r>
          </a:p>
          <a:p>
            <a:r>
              <a:rPr lang="en-US" dirty="0"/>
              <a:t>Identify student’s areas of expertise</a:t>
            </a:r>
          </a:p>
          <a:p>
            <a:r>
              <a:rPr lang="en-US" dirty="0"/>
              <a:t>Identify where a content expert is needed</a:t>
            </a:r>
          </a:p>
        </p:txBody>
      </p:sp>
    </p:spTree>
    <p:extLst>
      <p:ext uri="{BB962C8B-B14F-4D97-AF65-F5344CB8AC3E}">
        <p14:creationId xmlns:p14="http://schemas.microsoft.com/office/powerpoint/2010/main" val="333224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Institutional Review Board (IRB)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Consideration given to human subject approval</a:t>
            </a:r>
          </a:p>
          <a:p>
            <a:pPr lvl="0"/>
            <a:r>
              <a:rPr lang="en-US" dirty="0"/>
              <a:t>Prior acceptance by the project team</a:t>
            </a:r>
          </a:p>
          <a:p>
            <a:pPr lvl="0"/>
            <a:r>
              <a:rPr lang="en-US" dirty="0"/>
              <a:t>Incomplete submissions slow progress</a:t>
            </a:r>
          </a:p>
          <a:p>
            <a:pPr lvl="0"/>
            <a:r>
              <a:rPr lang="en-US" dirty="0"/>
              <a:t>3 categories of review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Exempt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Expedited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Full review </a:t>
            </a:r>
          </a:p>
        </p:txBody>
      </p:sp>
    </p:spTree>
    <p:extLst>
      <p:ext uri="{BB962C8B-B14F-4D97-AF65-F5344CB8AC3E}">
        <p14:creationId xmlns:p14="http://schemas.microsoft.com/office/powerpoint/2010/main" val="26653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Review Board (IRB)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Avoid an incomplete or flawed submission</a:t>
            </a:r>
          </a:p>
          <a:p>
            <a:pPr lvl="0"/>
            <a:r>
              <a:rPr lang="en-US" dirty="0"/>
              <a:t>Be consistent in all documents</a:t>
            </a:r>
          </a:p>
          <a:p>
            <a:pPr lvl="0"/>
            <a:r>
              <a:rPr lang="en-US" dirty="0"/>
              <a:t>Provide all survey tools used</a:t>
            </a:r>
          </a:p>
          <a:p>
            <a:pPr lvl="0"/>
            <a:r>
              <a:rPr lang="en-US" dirty="0"/>
              <a:t>Be in contact with your IRB member</a:t>
            </a:r>
          </a:p>
          <a:p>
            <a:pPr lvl="0"/>
            <a:r>
              <a:rPr lang="en-US" dirty="0"/>
              <a:t>Consider audience</a:t>
            </a:r>
          </a:p>
          <a:p>
            <a:pPr lvl="0"/>
            <a:r>
              <a:rPr lang="en-US" dirty="0"/>
              <a:t>Prepare thorough application</a:t>
            </a:r>
          </a:p>
          <a:p>
            <a:pPr lvl="0"/>
            <a:r>
              <a:rPr lang="en-US" dirty="0"/>
              <a:t>Keep requirements in mind</a:t>
            </a:r>
          </a:p>
          <a:p>
            <a:r>
              <a:rPr lang="en-US" dirty="0"/>
              <a:t>Realistic time frame</a:t>
            </a:r>
          </a:p>
        </p:txBody>
      </p:sp>
    </p:spTree>
    <p:extLst>
      <p:ext uri="{BB962C8B-B14F-4D97-AF65-F5344CB8AC3E}">
        <p14:creationId xmlns:p14="http://schemas.microsoft.com/office/powerpoint/2010/main" val="266530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Grant Support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financial assistance for project  </a:t>
            </a:r>
          </a:p>
          <a:p>
            <a:r>
              <a:rPr lang="en-US" dirty="0"/>
              <a:t>Application process encourages clarity</a:t>
            </a:r>
          </a:p>
          <a:p>
            <a:r>
              <a:rPr lang="en-US" dirty="0"/>
              <a:t>Look for small grants in areas of specialty </a:t>
            </a:r>
          </a:p>
          <a:p>
            <a:r>
              <a:rPr lang="en-US" dirty="0"/>
              <a:t>Grants available for novice researchers or students </a:t>
            </a:r>
          </a:p>
        </p:txBody>
      </p:sp>
    </p:spTree>
    <p:extLst>
      <p:ext uri="{BB962C8B-B14F-4D97-AF65-F5344CB8AC3E}">
        <p14:creationId xmlns:p14="http://schemas.microsoft.com/office/powerpoint/2010/main" val="1317039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Writing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Tailor the grant</a:t>
            </a:r>
          </a:p>
          <a:p>
            <a:r>
              <a:rPr lang="en-US" dirty="0"/>
              <a:t>Showcase your expertise</a:t>
            </a:r>
          </a:p>
          <a:p>
            <a:r>
              <a:rPr lang="en-US" dirty="0"/>
              <a:t>Minimize reviewer’s work</a:t>
            </a:r>
          </a:p>
          <a:p>
            <a:r>
              <a:rPr lang="en-US" dirty="0"/>
              <a:t>Follow instructions exactly</a:t>
            </a:r>
          </a:p>
          <a:p>
            <a:r>
              <a:rPr lang="en-US" dirty="0"/>
              <a:t>Take advantage of resources for preparing and submitting</a:t>
            </a:r>
          </a:p>
          <a:p>
            <a:r>
              <a:rPr lang="en-US" dirty="0"/>
              <a:t>Contact agency’s program officer with questions</a:t>
            </a:r>
          </a:p>
          <a:p>
            <a:r>
              <a:rPr lang="en-US" dirty="0"/>
              <a:t>Tell an interesting story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DNP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project variables</a:t>
            </a:r>
          </a:p>
          <a:p>
            <a:pPr lvl="1"/>
            <a:r>
              <a:rPr lang="en-US" dirty="0"/>
              <a:t>Completing on time</a:t>
            </a:r>
          </a:p>
          <a:p>
            <a:pPr lvl="1"/>
            <a:r>
              <a:rPr lang="en-US" dirty="0"/>
              <a:t>Completing within budget</a:t>
            </a:r>
          </a:p>
          <a:p>
            <a:pPr lvl="1"/>
            <a:r>
              <a:rPr lang="en-US" dirty="0"/>
              <a:t>Achieving intended goals</a:t>
            </a:r>
          </a:p>
          <a:p>
            <a:pPr lvl="1"/>
            <a:r>
              <a:rPr lang="en-US" dirty="0"/>
              <a:t>Achieving stakeholder satisfaction</a:t>
            </a:r>
          </a:p>
          <a:p>
            <a:pPr lvl="1"/>
            <a:r>
              <a:rPr lang="en-US" dirty="0"/>
              <a:t>Project management and change management </a:t>
            </a:r>
          </a:p>
        </p:txBody>
      </p:sp>
    </p:spTree>
    <p:extLst>
      <p:ext uri="{BB962C8B-B14F-4D97-AF65-F5344CB8AC3E}">
        <p14:creationId xmlns:p14="http://schemas.microsoft.com/office/powerpoint/2010/main" val="268804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DNP project plan is a formal document </a:t>
            </a:r>
          </a:p>
          <a:p>
            <a:r>
              <a:rPr lang="en-US" dirty="0"/>
              <a:t>Successful project implementation </a:t>
            </a:r>
          </a:p>
          <a:p>
            <a:pPr lvl="1"/>
            <a:r>
              <a:rPr lang="en-US" dirty="0"/>
              <a:t>Carefully considered plan</a:t>
            </a:r>
          </a:p>
          <a:p>
            <a:pPr lvl="1"/>
            <a:r>
              <a:rPr lang="en-US" dirty="0"/>
              <a:t>Attention to detail</a:t>
            </a:r>
          </a:p>
          <a:p>
            <a:r>
              <a:rPr lang="en-US" dirty="0"/>
              <a:t>Points to consider in project creation and plan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8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DNP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structure</a:t>
            </a:r>
          </a:p>
          <a:p>
            <a:pPr lvl="1"/>
            <a:r>
              <a:rPr lang="en-US" dirty="0"/>
              <a:t>Finalize project implementation details</a:t>
            </a:r>
          </a:p>
          <a:p>
            <a:r>
              <a:rPr lang="en-US" dirty="0"/>
              <a:t>Coordinate with organizations involved</a:t>
            </a:r>
          </a:p>
          <a:p>
            <a:r>
              <a:rPr lang="en-US" dirty="0"/>
              <a:t>Prepare infrastructure</a:t>
            </a:r>
          </a:p>
          <a:p>
            <a:r>
              <a:rPr lang="en-US"/>
              <a:t>Form team </a:t>
            </a:r>
            <a:r>
              <a:rPr lang="en-US" dirty="0"/>
              <a:t>and implement training</a:t>
            </a:r>
          </a:p>
          <a:p>
            <a:pPr lvl="1"/>
            <a:r>
              <a:rPr lang="en-US" dirty="0"/>
              <a:t>Forming, storming, </a:t>
            </a:r>
            <a:r>
              <a:rPr lang="en-US" dirty="0" err="1"/>
              <a:t>norming</a:t>
            </a:r>
            <a:r>
              <a:rPr lang="en-US" dirty="0"/>
              <a:t>, and performing </a:t>
            </a:r>
          </a:p>
        </p:txBody>
      </p:sp>
    </p:spTree>
    <p:extLst>
      <p:ext uri="{BB962C8B-B14F-4D97-AF65-F5344CB8AC3E}">
        <p14:creationId xmlns:p14="http://schemas.microsoft.com/office/powerpoint/2010/main" val="201854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Create alternate strategies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Choose best solution</a:t>
            </a:r>
          </a:p>
          <a:p>
            <a:pPr lvl="1"/>
            <a:r>
              <a:rPr lang="en-US" dirty="0"/>
              <a:t>Cost–benefit analysis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 components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Analyze components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Consider Institutional Review Board approval processes impact on the timeline</a:t>
            </a:r>
          </a:p>
        </p:txBody>
      </p:sp>
    </p:spTree>
    <p:extLst>
      <p:ext uri="{BB962C8B-B14F-4D97-AF65-F5344CB8AC3E}">
        <p14:creationId xmlns:p14="http://schemas.microsoft.com/office/powerpoint/2010/main" val="363378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Creation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Phenomenon of interest has evolved</a:t>
            </a:r>
          </a:p>
          <a:p>
            <a:r>
              <a:rPr lang="en-US" dirty="0"/>
              <a:t>Literature review</a:t>
            </a:r>
          </a:p>
          <a:p>
            <a:r>
              <a:rPr lang="en-US" dirty="0"/>
              <a:t>General concept commitment that will evolve </a:t>
            </a:r>
          </a:p>
          <a:p>
            <a:r>
              <a:rPr lang="en-US" dirty="0"/>
              <a:t>New skill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Project Development Process Phases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en-US" dirty="0"/>
              <a:t>Assessment</a:t>
            </a:r>
          </a:p>
          <a:p>
            <a:r>
              <a:rPr lang="en-US" dirty="0"/>
              <a:t>Diagnosis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Evaluation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923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5200" algn="l"/>
                <a:tab pos="3771900" algn="l"/>
                <a:tab pos="400050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0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dirty="0"/>
              <a:t>SWOT analysis</a:t>
            </a:r>
          </a:p>
          <a:p>
            <a:r>
              <a:rPr lang="en-US" dirty="0"/>
              <a:t>Force field analysis</a:t>
            </a:r>
          </a:p>
          <a:p>
            <a:r>
              <a:rPr lang="en-US" dirty="0"/>
              <a:t>Community analysis</a:t>
            </a:r>
          </a:p>
          <a:p>
            <a:r>
              <a:rPr lang="en-US" dirty="0"/>
              <a:t>Needs assessment</a:t>
            </a:r>
          </a:p>
          <a:p>
            <a:r>
              <a:rPr lang="en-US" dirty="0"/>
              <a:t>Organizational data</a:t>
            </a:r>
          </a:p>
          <a:p>
            <a:r>
              <a:rPr lang="en-US" dirty="0"/>
              <a:t>Framing problem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/>
              <a:t>Problem statement</a:t>
            </a:r>
          </a:p>
          <a:p>
            <a:r>
              <a:rPr lang="en-US" dirty="0"/>
              <a:t>Potential alternative solutions</a:t>
            </a:r>
          </a:p>
          <a:p>
            <a:r>
              <a:rPr lang="en-US" dirty="0"/>
              <a:t>Cost–benefit comparisons</a:t>
            </a:r>
          </a:p>
          <a:p>
            <a:r>
              <a:rPr lang="en-US" dirty="0"/>
              <a:t>Identify optimal solution</a:t>
            </a:r>
          </a:p>
          <a:p>
            <a:r>
              <a:rPr lang="en-US" dirty="0"/>
              <a:t>Plan for implementation</a:t>
            </a:r>
          </a:p>
          <a:p>
            <a:r>
              <a:rPr lang="en-US" dirty="0"/>
              <a:t>Metric/outcome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plan in process</a:t>
            </a:r>
          </a:p>
          <a:p>
            <a:r>
              <a:rPr lang="en-US" dirty="0"/>
              <a:t>Metrics</a:t>
            </a:r>
          </a:p>
          <a:p>
            <a:r>
              <a:rPr lang="en-US" dirty="0"/>
              <a:t>Satisfaction</a:t>
            </a:r>
          </a:p>
          <a:p>
            <a:r>
              <a:rPr lang="en-US" dirty="0"/>
              <a:t>Clinical outcomes</a:t>
            </a:r>
          </a:p>
          <a:p>
            <a:r>
              <a:rPr lang="en-US" dirty="0"/>
              <a:t>Cost outcomes</a:t>
            </a:r>
          </a:p>
          <a:p>
            <a:r>
              <a:rPr lang="en-US" dirty="0"/>
              <a:t>Other measures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DNP Project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planning</a:t>
            </a:r>
          </a:p>
          <a:p>
            <a:pPr lvl="1"/>
            <a:r>
              <a:rPr lang="en-US" dirty="0"/>
              <a:t>Identify the setting</a:t>
            </a:r>
          </a:p>
          <a:p>
            <a:pPr lvl="1"/>
            <a:r>
              <a:rPr lang="en-US" dirty="0"/>
              <a:t>Collaborate with content expert</a:t>
            </a:r>
          </a:p>
          <a:p>
            <a:pPr lvl="1"/>
            <a:r>
              <a:rPr lang="en-US" dirty="0"/>
              <a:t>Interface with committee and/or advisor  </a:t>
            </a:r>
          </a:p>
          <a:p>
            <a:r>
              <a:rPr lang="en-US" dirty="0"/>
              <a:t>Proposal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01394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0EA977-A0EB-41F5-9CFD-B51F8E36D555}"/>
</file>

<file path=customXml/itemProps2.xml><?xml version="1.0" encoding="utf-8"?>
<ds:datastoreItem xmlns:ds="http://schemas.openxmlformats.org/officeDocument/2006/customXml" ds:itemID="{56D817E2-8910-46E8-B4E6-6625AB2C1B23}"/>
</file>

<file path=customXml/itemProps3.xml><?xml version="1.0" encoding="utf-8"?>
<ds:datastoreItem xmlns:ds="http://schemas.openxmlformats.org/officeDocument/2006/customXml" ds:itemID="{13185668-DCC8-4F7C-82B9-00AA8F75439C}"/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469</Words>
  <Application>Microsoft Office PowerPoint</Application>
  <PresentationFormat>On-screen Show 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 Chapter 10: Creating and Developing  the Project Plan    </vt:lpstr>
      <vt:lpstr>Overview</vt:lpstr>
      <vt:lpstr>Objectives</vt:lpstr>
      <vt:lpstr>Creation of Innovation</vt:lpstr>
      <vt:lpstr> Project Development Process Phases </vt:lpstr>
      <vt:lpstr>Tools</vt:lpstr>
      <vt:lpstr>Tools – cont’d</vt:lpstr>
      <vt:lpstr>Tools – cont’d</vt:lpstr>
      <vt:lpstr>DNP Project Plan</vt:lpstr>
      <vt:lpstr>DNP Project Plan – cont’d</vt:lpstr>
      <vt:lpstr>Identifying the Setting</vt:lpstr>
      <vt:lpstr>Plan Example</vt:lpstr>
      <vt:lpstr>Plan Example – cont’d</vt:lpstr>
      <vt:lpstr>Collaborating with Content Experts</vt:lpstr>
      <vt:lpstr>Institutional Review Board (IRB) </vt:lpstr>
      <vt:lpstr>Institutional Review Board (IRB) Approval</vt:lpstr>
      <vt:lpstr> Grant Support </vt:lpstr>
      <vt:lpstr>Grant Writing </vt:lpstr>
      <vt:lpstr>Implementation of DNP Project</vt:lpstr>
      <vt:lpstr>Implementation of DNP Project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Defining the Doctor of Nursing Practice – Current Trends</dc:title>
  <dc:creator>Dianne Conrad</dc:creator>
  <cp:lastModifiedBy>Anna Maria Forger</cp:lastModifiedBy>
  <cp:revision>53</cp:revision>
  <dcterms:created xsi:type="dcterms:W3CDTF">2012-07-28T01:32:26Z</dcterms:created>
  <dcterms:modified xsi:type="dcterms:W3CDTF">2019-01-07T14:49:39Z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