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8" r:id="rId2"/>
  </p:sldMasterIdLst>
  <p:notesMasterIdLst>
    <p:notesMasterId r:id="rId38"/>
  </p:notesMasterIdLst>
  <p:handoutMasterIdLst>
    <p:handoutMasterId r:id="rId39"/>
  </p:handoutMasterIdLst>
  <p:sldIdLst>
    <p:sldId id="326" r:id="rId3"/>
    <p:sldId id="327" r:id="rId4"/>
    <p:sldId id="328" r:id="rId5"/>
    <p:sldId id="329" r:id="rId6"/>
    <p:sldId id="330" r:id="rId7"/>
    <p:sldId id="331" r:id="rId8"/>
    <p:sldId id="332" r:id="rId9"/>
    <p:sldId id="333" r:id="rId10"/>
    <p:sldId id="334" r:id="rId11"/>
    <p:sldId id="257" r:id="rId12"/>
    <p:sldId id="277" r:id="rId13"/>
    <p:sldId id="322" r:id="rId14"/>
    <p:sldId id="279" r:id="rId15"/>
    <p:sldId id="280" r:id="rId16"/>
    <p:sldId id="281" r:id="rId17"/>
    <p:sldId id="323" r:id="rId18"/>
    <p:sldId id="324" r:id="rId19"/>
    <p:sldId id="325" r:id="rId20"/>
    <p:sldId id="335" r:id="rId21"/>
    <p:sldId id="336" r:id="rId22"/>
    <p:sldId id="337" r:id="rId23"/>
    <p:sldId id="338" r:id="rId24"/>
    <p:sldId id="339" r:id="rId25"/>
    <p:sldId id="340" r:id="rId26"/>
    <p:sldId id="347" r:id="rId27"/>
    <p:sldId id="348" r:id="rId28"/>
    <p:sldId id="341" r:id="rId29"/>
    <p:sldId id="343" r:id="rId30"/>
    <p:sldId id="344" r:id="rId31"/>
    <p:sldId id="345" r:id="rId32"/>
    <p:sldId id="346" r:id="rId33"/>
    <p:sldId id="349" r:id="rId34"/>
    <p:sldId id="350" r:id="rId35"/>
    <p:sldId id="351" r:id="rId36"/>
    <p:sldId id="35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94647" autoAdjust="0"/>
  </p:normalViewPr>
  <p:slideViewPr>
    <p:cSldViewPr snapToGrid="0" snapToObjects="1">
      <p:cViewPr varScale="1">
        <p:scale>
          <a:sx n="90" d="100"/>
          <a:sy n="90" d="100"/>
        </p:scale>
        <p:origin x="140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4" d="100"/>
          <a:sy n="54" d="100"/>
        </p:scale>
        <p:origin x="2563"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AC1B1C-1483-4A7E-9F66-D1B334CFE8FC}" type="datetimeFigureOut">
              <a:rPr lang="en-US" smtClean="0"/>
              <a:t>8/13/2021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9F2FBD-5E17-42F9-AC0C-E44297989403}" type="slidenum">
              <a:rPr lang="en-US" smtClean="0"/>
              <a:t>‹#›</a:t>
            </a:fld>
            <a:endParaRPr lang="en-US"/>
          </a:p>
        </p:txBody>
      </p:sp>
    </p:spTree>
    <p:extLst>
      <p:ext uri="{BB962C8B-B14F-4D97-AF65-F5344CB8AC3E}">
        <p14:creationId xmlns:p14="http://schemas.microsoft.com/office/powerpoint/2010/main" val="3923319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9CA8A-A92E-4B42-A007-28B63DF49D2A}" type="datetimeFigureOut">
              <a:rPr lang="en-US" smtClean="0"/>
              <a:t>8/13/2021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CCCEC-B611-4631-B5C1-A0F17F69F137}" type="slidenum">
              <a:rPr lang="en-US" smtClean="0"/>
              <a:t>‹#›</a:t>
            </a:fld>
            <a:endParaRPr lang="en-US"/>
          </a:p>
        </p:txBody>
      </p:sp>
    </p:spTree>
    <p:extLst>
      <p:ext uri="{BB962C8B-B14F-4D97-AF65-F5344CB8AC3E}">
        <p14:creationId xmlns:p14="http://schemas.microsoft.com/office/powerpoint/2010/main" val="3515851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8698F-34FF-45B5-954B-D403808AE269}" type="slidenum">
              <a:rPr lang="en-US" smtClean="0"/>
              <a:t>1</a:t>
            </a:fld>
            <a:endParaRPr lang="en-US"/>
          </a:p>
        </p:txBody>
      </p:sp>
    </p:spTree>
    <p:extLst>
      <p:ext uri="{BB962C8B-B14F-4D97-AF65-F5344CB8AC3E}">
        <p14:creationId xmlns:p14="http://schemas.microsoft.com/office/powerpoint/2010/main" val="1317370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8698F-34FF-45B5-954B-D403808AE269}" type="slidenum">
              <a:rPr lang="en-US" smtClean="0"/>
              <a:t>11</a:t>
            </a:fld>
            <a:endParaRPr lang="en-US"/>
          </a:p>
        </p:txBody>
      </p:sp>
    </p:spTree>
    <p:extLst>
      <p:ext uri="{BB962C8B-B14F-4D97-AF65-F5344CB8AC3E}">
        <p14:creationId xmlns:p14="http://schemas.microsoft.com/office/powerpoint/2010/main" val="401299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8698F-34FF-45B5-954B-D403808AE269}" type="slidenum">
              <a:rPr lang="en-US" smtClean="0"/>
              <a:t>12</a:t>
            </a:fld>
            <a:endParaRPr lang="en-US"/>
          </a:p>
        </p:txBody>
      </p:sp>
    </p:spTree>
    <p:extLst>
      <p:ext uri="{BB962C8B-B14F-4D97-AF65-F5344CB8AC3E}">
        <p14:creationId xmlns:p14="http://schemas.microsoft.com/office/powerpoint/2010/main" val="1527440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 Situation</a:t>
            </a:r>
            <a:r>
              <a:rPr lang="en-US" baseline="0" dirty="0"/>
              <a:t> that occurred, the Tasks at hand, the Action you took to correct the problem or challenge and the Result of the action. The result can be positive (describe the impact the result had on the situation, patient, clinical team and/or organization) or negative, leading you to adjust your plan for a future situation gaining areas for growth and opportunity. A positive or negative result is perfectly acceptable to share with an employer, so long as you can discuss areas of opportunity and learning outcomes from a negative result. </a:t>
            </a:r>
            <a:endParaRPr lang="en-US" dirty="0"/>
          </a:p>
        </p:txBody>
      </p:sp>
      <p:sp>
        <p:nvSpPr>
          <p:cNvPr id="4" name="Slide Number Placeholder 3"/>
          <p:cNvSpPr>
            <a:spLocks noGrp="1"/>
          </p:cNvSpPr>
          <p:nvPr>
            <p:ph type="sldNum" sz="quarter" idx="10"/>
          </p:nvPr>
        </p:nvSpPr>
        <p:spPr/>
        <p:txBody>
          <a:bodyPr/>
          <a:lstStyle/>
          <a:p>
            <a:fld id="{E9B8698F-34FF-45B5-954B-D403808AE269}" type="slidenum">
              <a:rPr lang="en-US" smtClean="0"/>
              <a:t>13</a:t>
            </a:fld>
            <a:endParaRPr lang="en-US"/>
          </a:p>
        </p:txBody>
      </p:sp>
    </p:spTree>
    <p:extLst>
      <p:ext uri="{BB962C8B-B14F-4D97-AF65-F5344CB8AC3E}">
        <p14:creationId xmlns:p14="http://schemas.microsoft.com/office/powerpoint/2010/main" val="3758049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8698F-34FF-45B5-954B-D403808AE269}" type="slidenum">
              <a:rPr lang="en-US" smtClean="0"/>
              <a:t>14</a:t>
            </a:fld>
            <a:endParaRPr lang="en-US"/>
          </a:p>
        </p:txBody>
      </p:sp>
    </p:spTree>
    <p:extLst>
      <p:ext uri="{BB962C8B-B14F-4D97-AF65-F5344CB8AC3E}">
        <p14:creationId xmlns:p14="http://schemas.microsoft.com/office/powerpoint/2010/main" val="10547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8698F-34FF-45B5-954B-D403808AE269}" type="slidenum">
              <a:rPr lang="en-US" smtClean="0"/>
              <a:t>15</a:t>
            </a:fld>
            <a:endParaRPr lang="en-US"/>
          </a:p>
        </p:txBody>
      </p:sp>
    </p:spTree>
    <p:extLst>
      <p:ext uri="{BB962C8B-B14F-4D97-AF65-F5344CB8AC3E}">
        <p14:creationId xmlns:p14="http://schemas.microsoft.com/office/powerpoint/2010/main" val="1385625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8698F-34FF-45B5-954B-D403808AE269}" type="slidenum">
              <a:rPr lang="en-US" smtClean="0"/>
              <a:t>20</a:t>
            </a:fld>
            <a:endParaRPr lang="en-US"/>
          </a:p>
        </p:txBody>
      </p:sp>
    </p:spTree>
    <p:extLst>
      <p:ext uri="{BB962C8B-B14F-4D97-AF65-F5344CB8AC3E}">
        <p14:creationId xmlns:p14="http://schemas.microsoft.com/office/powerpoint/2010/main" val="26405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B8698F-34FF-45B5-954B-D403808AE269}" type="slidenum">
              <a:rPr lang="en-US" smtClean="0"/>
              <a:t>22</a:t>
            </a:fld>
            <a:endParaRPr lang="en-US"/>
          </a:p>
        </p:txBody>
      </p:sp>
    </p:spTree>
    <p:extLst>
      <p:ext uri="{BB962C8B-B14F-4D97-AF65-F5344CB8AC3E}">
        <p14:creationId xmlns:p14="http://schemas.microsoft.com/office/powerpoint/2010/main" val="2048187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9D8923-302F-6047-81F7-994E82380B13}" type="slidenum">
              <a:rPr lang="en-US" smtClean="0"/>
              <a:pPr/>
              <a:t>23</a:t>
            </a:fld>
            <a:endParaRPr lang="en-US"/>
          </a:p>
        </p:txBody>
      </p:sp>
    </p:spTree>
    <p:extLst>
      <p:ext uri="{BB962C8B-B14F-4D97-AF65-F5344CB8AC3E}">
        <p14:creationId xmlns:p14="http://schemas.microsoft.com/office/powerpoint/2010/main" val="775597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465781">
              <a:defRPr/>
            </a:pPr>
            <a:r>
              <a:rPr lang="en-US" dirty="0"/>
              <a:t>Next, your objective or summary of qualifications.  This is a 1-2 sentence statement that details what you are looking  for and why you are qualified for the job, what makes you unique--  this is taken right from your mind dump.  We recognize that some colleges recommend that you do not include your objective or any kind of summary.  Again, this is an art not a science so you have to work with what you are comfortable with.  READ EXAMPLES</a:t>
            </a:r>
          </a:p>
          <a:p>
            <a:r>
              <a:rPr lang="en-US" dirty="0"/>
              <a:t>You can list your summary as an objective, a summary of qualifications or a listing</a:t>
            </a:r>
            <a:r>
              <a:rPr lang="en-US" baseline="0" dirty="0"/>
              <a:t> of your key skills.</a:t>
            </a:r>
            <a:endParaRPr lang="en-US" dirty="0"/>
          </a:p>
        </p:txBody>
      </p:sp>
      <p:sp>
        <p:nvSpPr>
          <p:cNvPr id="4" name="Slide Number Placeholder 3"/>
          <p:cNvSpPr>
            <a:spLocks noGrp="1"/>
          </p:cNvSpPr>
          <p:nvPr>
            <p:ph type="sldNum" sz="quarter" idx="10"/>
          </p:nvPr>
        </p:nvSpPr>
        <p:spPr/>
        <p:txBody>
          <a:bodyPr/>
          <a:lstStyle/>
          <a:p>
            <a:fld id="{0B9D8923-302F-6047-81F7-994E82380B13}" type="slidenum">
              <a:rPr lang="en-US" smtClean="0"/>
              <a:pPr/>
              <a:t>24</a:t>
            </a:fld>
            <a:endParaRPr lang="en-US"/>
          </a:p>
        </p:txBody>
      </p:sp>
    </p:spTree>
    <p:extLst>
      <p:ext uri="{BB962C8B-B14F-4D97-AF65-F5344CB8AC3E}">
        <p14:creationId xmlns:p14="http://schemas.microsoft.com/office/powerpoint/2010/main" val="1070443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465781">
              <a:defRPr/>
            </a:pPr>
            <a:r>
              <a:rPr lang="en-US" dirty="0"/>
              <a:t>Next, your objective or summary of qualifications.  This is a 1-2 sentence statement that details what you are looking  for and why you are qualified for the job, what makes you unique--  this is taken right from your mind dump.  We recognize that some colleges recommend that you do not include your objective or any kind of summary.  Again, this is an art not a science so you have to work with what you are comfortable with.  READ EXAMPLES</a:t>
            </a:r>
          </a:p>
          <a:p>
            <a:r>
              <a:rPr lang="en-US" dirty="0"/>
              <a:t>You can list your summary as an objective, a summary of qualifications or a listing</a:t>
            </a:r>
            <a:r>
              <a:rPr lang="en-US" baseline="0" dirty="0"/>
              <a:t> of your key skills.</a:t>
            </a:r>
            <a:endParaRPr lang="en-US" dirty="0"/>
          </a:p>
        </p:txBody>
      </p:sp>
      <p:sp>
        <p:nvSpPr>
          <p:cNvPr id="4" name="Slide Number Placeholder 3"/>
          <p:cNvSpPr>
            <a:spLocks noGrp="1"/>
          </p:cNvSpPr>
          <p:nvPr>
            <p:ph type="sldNum" sz="quarter" idx="10"/>
          </p:nvPr>
        </p:nvSpPr>
        <p:spPr/>
        <p:txBody>
          <a:bodyPr/>
          <a:lstStyle/>
          <a:p>
            <a:fld id="{0B9D8923-302F-6047-81F7-994E82380B13}"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81935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8698F-34FF-45B5-954B-D403808AE269}" type="slidenum">
              <a:rPr lang="en-US" smtClean="0"/>
              <a:t>2</a:t>
            </a:fld>
            <a:endParaRPr lang="en-US"/>
          </a:p>
        </p:txBody>
      </p:sp>
    </p:spTree>
    <p:extLst>
      <p:ext uri="{BB962C8B-B14F-4D97-AF65-F5344CB8AC3E}">
        <p14:creationId xmlns:p14="http://schemas.microsoft.com/office/powerpoint/2010/main" val="1069877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465781">
              <a:defRPr/>
            </a:pPr>
            <a:r>
              <a:rPr lang="en-US" baseline="0" dirty="0"/>
              <a:t>Other relevant activities:  include here those extra curricular activities that support your career goals only.  Here is where you can list the fact that you were Treasurer of a non-profit organization, a member of the Big Sister’s association, etc. You can also list anything in your background that helps you stand out– professional training, certification, community service.  </a:t>
            </a:r>
            <a:endParaRPr lang="en-US" dirty="0"/>
          </a:p>
        </p:txBody>
      </p:sp>
      <p:sp>
        <p:nvSpPr>
          <p:cNvPr id="4" name="Slide Number Placeholder 3"/>
          <p:cNvSpPr>
            <a:spLocks noGrp="1"/>
          </p:cNvSpPr>
          <p:nvPr>
            <p:ph type="sldNum" sz="quarter" idx="10"/>
          </p:nvPr>
        </p:nvSpPr>
        <p:spPr/>
        <p:txBody>
          <a:bodyPr/>
          <a:lstStyle/>
          <a:p>
            <a:fld id="{0B9D8923-302F-6047-81F7-994E82380B13}" type="slidenum">
              <a:rPr lang="en-US" smtClean="0"/>
              <a:pPr/>
              <a:t>28</a:t>
            </a:fld>
            <a:endParaRPr lang="en-US"/>
          </a:p>
        </p:txBody>
      </p:sp>
    </p:spTree>
    <p:extLst>
      <p:ext uri="{BB962C8B-B14F-4D97-AF65-F5344CB8AC3E}">
        <p14:creationId xmlns:p14="http://schemas.microsoft.com/office/powerpoint/2010/main" val="3212837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465781">
              <a:defRPr/>
            </a:pPr>
            <a:r>
              <a:rPr lang="en-US" baseline="0" dirty="0"/>
              <a:t>Other relevant activities:  include here those extra curricular activities that support your career goals only.  Here is where you can list the fact that you were Treasurer of a non-profit organization, a member of the Big Sister’s association, etc. You can also list anything in your background that helps you stand out– professional training, certification, community service.  </a:t>
            </a:r>
            <a:endParaRPr lang="en-US" dirty="0"/>
          </a:p>
        </p:txBody>
      </p:sp>
      <p:sp>
        <p:nvSpPr>
          <p:cNvPr id="4" name="Slide Number Placeholder 3"/>
          <p:cNvSpPr>
            <a:spLocks noGrp="1"/>
          </p:cNvSpPr>
          <p:nvPr>
            <p:ph type="sldNum" sz="quarter" idx="10"/>
          </p:nvPr>
        </p:nvSpPr>
        <p:spPr/>
        <p:txBody>
          <a:bodyPr/>
          <a:lstStyle/>
          <a:p>
            <a:fld id="{0B9D8923-302F-6047-81F7-994E82380B13}" type="slidenum">
              <a:rPr lang="en-US" smtClean="0"/>
              <a:pPr/>
              <a:t>30</a:t>
            </a:fld>
            <a:endParaRPr lang="en-US"/>
          </a:p>
        </p:txBody>
      </p:sp>
    </p:spTree>
    <p:extLst>
      <p:ext uri="{BB962C8B-B14F-4D97-AF65-F5344CB8AC3E}">
        <p14:creationId xmlns:p14="http://schemas.microsoft.com/office/powerpoint/2010/main" val="2414938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465781">
              <a:defRPr/>
            </a:pPr>
            <a:r>
              <a:rPr lang="en-US" baseline="0" dirty="0"/>
              <a:t>Other relevant activities:  include here those extra curricular activities that support your career goals only.  Here is where you can list the fact that you were Treasurer of a non-profit organization, a member of the Big Sister’s association, etc. You can also list anything in your background that helps you stand out– professional training, certification, community service.  </a:t>
            </a:r>
            <a:endParaRPr lang="en-US" dirty="0"/>
          </a:p>
        </p:txBody>
      </p:sp>
      <p:sp>
        <p:nvSpPr>
          <p:cNvPr id="4" name="Slide Number Placeholder 3"/>
          <p:cNvSpPr>
            <a:spLocks noGrp="1"/>
          </p:cNvSpPr>
          <p:nvPr>
            <p:ph type="sldNum" sz="quarter" idx="10"/>
          </p:nvPr>
        </p:nvSpPr>
        <p:spPr/>
        <p:txBody>
          <a:bodyPr/>
          <a:lstStyle/>
          <a:p>
            <a:fld id="{0B9D8923-302F-6047-81F7-994E82380B13}" type="slidenum">
              <a:rPr lang="en-US" smtClean="0"/>
              <a:pPr/>
              <a:t>31</a:t>
            </a:fld>
            <a:endParaRPr lang="en-US"/>
          </a:p>
        </p:txBody>
      </p:sp>
    </p:spTree>
    <p:extLst>
      <p:ext uri="{BB962C8B-B14F-4D97-AF65-F5344CB8AC3E}">
        <p14:creationId xmlns:p14="http://schemas.microsoft.com/office/powerpoint/2010/main" val="655246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a:t>The resume--  the first thing</a:t>
            </a:r>
            <a:r>
              <a:rPr lang="en-US" baseline="0" dirty="0"/>
              <a:t> most people do because it’s concrete and it’s something everyone asks for.  Our philosophy is that the resume should not be completed until you know what you want to do and why you are the best person for the job– you personal brand.  You will most likely have more than one version of your resume and it should be tailored to the specific job you are looking for.</a:t>
            </a:r>
          </a:p>
          <a:p>
            <a:r>
              <a:rPr lang="en-US" baseline="0" dirty="0"/>
              <a:t>Writing a resume is an art, not a science.  That is, there is no one way to write a resume.  You can ask 10 people for feedback and you will get 10 different answers.  The only 3 rules you need to know about resumes are: there can be NO typos.  Proof it and ask others to proof it as well.  Be 100% accurate and honest.  Prospective employers do check every line and if it can’t be verified, you will not get the job.  And, you need enough white space  to make it easy to read.  Employers review hundreds of resumes and if it’s not easy to read or they can’t see what they are looking for quickly, it will get moved to the bottom of the pile. Graduate Career Planning is always glad to assist you with this.   </a:t>
            </a:r>
          </a:p>
        </p:txBody>
      </p:sp>
      <p:sp>
        <p:nvSpPr>
          <p:cNvPr id="4" name="Slide Number Placeholder 3"/>
          <p:cNvSpPr>
            <a:spLocks noGrp="1"/>
          </p:cNvSpPr>
          <p:nvPr>
            <p:ph type="sldNum" sz="quarter" idx="10"/>
          </p:nvPr>
        </p:nvSpPr>
        <p:spPr/>
        <p:txBody>
          <a:bodyPr/>
          <a:lstStyle/>
          <a:p>
            <a:fld id="{0B9D8923-302F-6047-81F7-994E82380B13}" type="slidenum">
              <a:rPr lang="en-US" smtClean="0"/>
              <a:pPr/>
              <a:t>3</a:t>
            </a:fld>
            <a:endParaRPr lang="en-US"/>
          </a:p>
        </p:txBody>
      </p:sp>
    </p:spTree>
    <p:extLst>
      <p:ext uri="{BB962C8B-B14F-4D97-AF65-F5344CB8AC3E}">
        <p14:creationId xmlns:p14="http://schemas.microsoft.com/office/powerpoint/2010/main" val="3817143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a:t>READ SLIDE.   We will go</a:t>
            </a:r>
            <a:r>
              <a:rPr lang="en-US" baseline="0" dirty="0"/>
              <a:t> through each section in further detail.  </a:t>
            </a:r>
            <a:r>
              <a:rPr lang="en-US" dirty="0"/>
              <a:t>First,</a:t>
            </a:r>
            <a:r>
              <a:rPr lang="en-US" baseline="0" dirty="0"/>
              <a:t> your contact information.  </a:t>
            </a:r>
          </a:p>
          <a:p>
            <a:r>
              <a:rPr lang="en-US" baseline="0" dirty="0"/>
              <a:t>Your education should include your college, only. Do not include high school. </a:t>
            </a:r>
          </a:p>
          <a:p>
            <a:r>
              <a:rPr lang="en-US" baseline="0" dirty="0"/>
              <a:t>Related experience:  this is a chronological listing of your work experience, internships, unpaid work, no extra-</a:t>
            </a:r>
            <a:r>
              <a:rPr lang="en-US" baseline="0" dirty="0" err="1"/>
              <a:t>curriculars</a:t>
            </a:r>
            <a:r>
              <a:rPr lang="en-US" baseline="0" dirty="0"/>
              <a:t> in this section.  You should list the organization’s name, a very brief description of the organization, city and state, your title and dates (month/year) of employment. For each experience listed, you should include 3 bullet points which clearly quantify your results. Be sure to use action verbs and refrain from using the word “we”.   </a:t>
            </a:r>
          </a:p>
          <a:p>
            <a:r>
              <a:rPr lang="en-US" baseline="0" dirty="0"/>
              <a:t>Be sure to use lots of white space, keep it to two pages for a resume, CV can be longer, and do not go less than an 11 point font.</a:t>
            </a:r>
            <a:endParaRPr lang="en-US" dirty="0"/>
          </a:p>
          <a:p>
            <a:endParaRPr lang="en-US" dirty="0"/>
          </a:p>
        </p:txBody>
      </p:sp>
      <p:sp>
        <p:nvSpPr>
          <p:cNvPr id="4" name="Slide Number Placeholder 3"/>
          <p:cNvSpPr>
            <a:spLocks noGrp="1"/>
          </p:cNvSpPr>
          <p:nvPr>
            <p:ph type="sldNum" sz="quarter" idx="10"/>
          </p:nvPr>
        </p:nvSpPr>
        <p:spPr/>
        <p:txBody>
          <a:bodyPr/>
          <a:lstStyle/>
          <a:p>
            <a:fld id="{0B9D8923-302F-6047-81F7-994E82380B13}" type="slidenum">
              <a:rPr lang="en-US" smtClean="0"/>
              <a:pPr/>
              <a:t>4</a:t>
            </a:fld>
            <a:endParaRPr lang="en-US"/>
          </a:p>
        </p:txBody>
      </p:sp>
    </p:spTree>
    <p:extLst>
      <p:ext uri="{BB962C8B-B14F-4D97-AF65-F5344CB8AC3E}">
        <p14:creationId xmlns:p14="http://schemas.microsoft.com/office/powerpoint/2010/main" val="57769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B8698F-34FF-45B5-954B-D403808AE269}" type="slidenum">
              <a:rPr lang="en-US" smtClean="0"/>
              <a:t>5</a:t>
            </a:fld>
            <a:endParaRPr lang="en-US"/>
          </a:p>
        </p:txBody>
      </p:sp>
    </p:spTree>
    <p:extLst>
      <p:ext uri="{BB962C8B-B14F-4D97-AF65-F5344CB8AC3E}">
        <p14:creationId xmlns:p14="http://schemas.microsoft.com/office/powerpoint/2010/main" val="2197452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465781">
              <a:defRPr/>
            </a:pPr>
            <a:r>
              <a:rPr lang="en-US" baseline="0" dirty="0"/>
              <a:t>Other relevant activities:  include here those extra curricular activities that support your career goals only.  Here is where you can list the fact that you were Treasurer of a non-profit organization, a member of the Big Sister’s association, etc. You can also list anything in your background that helps you stand out– professional training, certification, community service.  </a:t>
            </a:r>
            <a:endParaRPr lang="en-US" dirty="0"/>
          </a:p>
        </p:txBody>
      </p:sp>
      <p:sp>
        <p:nvSpPr>
          <p:cNvPr id="4" name="Slide Number Placeholder 3"/>
          <p:cNvSpPr>
            <a:spLocks noGrp="1"/>
          </p:cNvSpPr>
          <p:nvPr>
            <p:ph type="sldNum" sz="quarter" idx="10"/>
          </p:nvPr>
        </p:nvSpPr>
        <p:spPr/>
        <p:txBody>
          <a:bodyPr/>
          <a:lstStyle/>
          <a:p>
            <a:fld id="{0B9D8923-302F-6047-81F7-994E82380B13}" type="slidenum">
              <a:rPr lang="en-US" smtClean="0"/>
              <a:pPr/>
              <a:t>6</a:t>
            </a:fld>
            <a:endParaRPr lang="en-US"/>
          </a:p>
        </p:txBody>
      </p:sp>
    </p:spTree>
    <p:extLst>
      <p:ext uri="{BB962C8B-B14F-4D97-AF65-F5344CB8AC3E}">
        <p14:creationId xmlns:p14="http://schemas.microsoft.com/office/powerpoint/2010/main" val="382615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8698F-34FF-45B5-954B-D403808AE269}" type="slidenum">
              <a:rPr lang="en-US" smtClean="0"/>
              <a:t>7</a:t>
            </a:fld>
            <a:endParaRPr lang="en-US"/>
          </a:p>
        </p:txBody>
      </p:sp>
    </p:spTree>
    <p:extLst>
      <p:ext uri="{BB962C8B-B14F-4D97-AF65-F5344CB8AC3E}">
        <p14:creationId xmlns:p14="http://schemas.microsoft.com/office/powerpoint/2010/main" val="224943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8698F-34FF-45B5-954B-D403808AE269}" type="slidenum">
              <a:rPr lang="en-US" smtClean="0"/>
              <a:t>8</a:t>
            </a:fld>
            <a:endParaRPr lang="en-US"/>
          </a:p>
        </p:txBody>
      </p:sp>
    </p:spTree>
    <p:extLst>
      <p:ext uri="{BB962C8B-B14F-4D97-AF65-F5344CB8AC3E}">
        <p14:creationId xmlns:p14="http://schemas.microsoft.com/office/powerpoint/2010/main" val="1642483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8698F-34FF-45B5-954B-D403808AE269}" type="slidenum">
              <a:rPr lang="en-US" smtClean="0"/>
              <a:t>10</a:t>
            </a:fld>
            <a:endParaRPr lang="en-US"/>
          </a:p>
        </p:txBody>
      </p:sp>
    </p:spTree>
    <p:extLst>
      <p:ext uri="{BB962C8B-B14F-4D97-AF65-F5344CB8AC3E}">
        <p14:creationId xmlns:p14="http://schemas.microsoft.com/office/powerpoint/2010/main" val="820088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7828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08C4E-D98F-744A-BF44-41EC7D36738C}" type="datetimeFigureOut">
              <a:rPr lang="en-US" smtClean="0"/>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585727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008C4E-D98F-744A-BF44-41EC7D36738C}"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873842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008C4E-D98F-744A-BF44-41EC7D36738C}"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2882002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08C4E-D98F-744A-BF44-41EC7D36738C}"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791663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08C4E-D98F-744A-BF44-41EC7D36738C}"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81126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2"/>
          <p:cNvSpPr>
            <a:spLocks noGrp="1"/>
          </p:cNvSpPr>
          <p:nvPr>
            <p:ph idx="1"/>
          </p:nvPr>
        </p:nvSpPr>
        <p:spPr>
          <a:xfrm>
            <a:off x="1038004" y="1524000"/>
            <a:ext cx="7076747" cy="3992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68207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91456" y="6480048"/>
            <a:ext cx="2133600" cy="301752"/>
          </a:xfrm>
        </p:spPr>
        <p:txBody>
          <a:bodyPr/>
          <a:lstStyle/>
          <a:p>
            <a:fld id="{BB76954C-2270-496D-A635-CD993D800824}" type="datetimeFigureOut">
              <a:rPr lang="en-US" smtClean="0"/>
              <a:t>8/13/2021</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10AB4DB8-1DE4-4D12-B19A-494ED8A622C1}" type="slidenum">
              <a:rPr lang="en-US" smtClean="0"/>
              <a:t>‹#›</a:t>
            </a:fld>
            <a:endParaRPr lang="en-US"/>
          </a:p>
        </p:txBody>
      </p:sp>
    </p:spTree>
    <p:extLst>
      <p:ext uri="{BB962C8B-B14F-4D97-AF65-F5344CB8AC3E}">
        <p14:creationId xmlns:p14="http://schemas.microsoft.com/office/powerpoint/2010/main" val="227264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008C4E-D98F-744A-BF44-41EC7D36738C}"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4028787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08C4E-D98F-744A-BF44-41EC7D36738C}"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131360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008C4E-D98F-744A-BF44-41EC7D36738C}"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183383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008C4E-D98F-744A-BF44-41EC7D36738C}"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2009734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008C4E-D98F-744A-BF44-41EC7D36738C}" type="datetimeFigureOut">
              <a:rPr lang="en-US" smtClean="0"/>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4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008C4E-D98F-744A-BF44-41EC7D36738C}" type="datetimeFigureOut">
              <a:rPr lang="en-US" smtClean="0"/>
              <a:t>8/13/2021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093044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126163"/>
            <a:ext cx="9144000" cy="810665"/>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Trebuchet MS"/>
            </a:endParaRPr>
          </a:p>
        </p:txBody>
      </p:sp>
      <p:sp>
        <p:nvSpPr>
          <p:cNvPr id="3" name="Text Placeholder 2"/>
          <p:cNvSpPr>
            <a:spLocks noGrp="1"/>
          </p:cNvSpPr>
          <p:nvPr>
            <p:ph type="body" idx="1"/>
          </p:nvPr>
        </p:nvSpPr>
        <p:spPr>
          <a:xfrm>
            <a:off x="1042416" y="1527048"/>
            <a:ext cx="7076747" cy="3992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Placeholder 1"/>
          <p:cNvSpPr>
            <a:spLocks noGrp="1"/>
          </p:cNvSpPr>
          <p:nvPr>
            <p:ph type="title"/>
          </p:nvPr>
        </p:nvSpPr>
        <p:spPr>
          <a:xfrm>
            <a:off x="-78828" y="0"/>
            <a:ext cx="9310413" cy="1392621"/>
          </a:xfrm>
          <a:prstGeom prst="rect">
            <a:avLst/>
          </a:prstGeom>
          <a:solidFill>
            <a:schemeClr val="accent1"/>
          </a:solidFill>
        </p:spPr>
        <p:txBody>
          <a:bodyPr vert="horz" lIns="91440" tIns="45720" rIns="91440" bIns="45720" rtlCol="0" anchor="ctr">
            <a:normAutofit/>
          </a:bodyPr>
          <a:lstStyle/>
          <a:p>
            <a:r>
              <a:rPr lang="en-US" dirty="0"/>
              <a:t>Click to edit Master title style</a:t>
            </a:r>
            <a:endParaRPr dirty="0"/>
          </a:p>
        </p:txBody>
      </p:sp>
      <p:pic>
        <p:nvPicPr>
          <p:cNvPr id="4" name="Picture 3" descr="Regis logotype_RGB shield outline_simple_white 5-8-15.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16413" y="6337822"/>
            <a:ext cx="2662380" cy="412882"/>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90" r:id="rId2"/>
    <p:sldLayoutId id="2147483691" r:id="rId3"/>
  </p:sldLayoutIdLst>
  <p:txStyles>
    <p:titleStyle>
      <a:lvl1pPr marL="274320" algn="ctr" defTabSz="914400" rtl="0" eaLnBrk="1" latinLnBrk="0" hangingPunct="1">
        <a:spcBef>
          <a:spcPct val="0"/>
        </a:spcBef>
        <a:buNone/>
        <a:defRPr sz="4000" b="1" i="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accent1"/>
        </a:buClr>
        <a:buSzPct val="100000"/>
        <a:buFont typeface="Wingdings" charset="2"/>
        <a:buChar char="§"/>
        <a:defRPr sz="2400" kern="1200">
          <a:solidFill>
            <a:schemeClr val="accent6"/>
          </a:solidFill>
          <a:latin typeface=""/>
          <a:ea typeface="+mn-ea"/>
          <a:cs typeface="+mn-cs"/>
        </a:defRPr>
      </a:lvl1pPr>
      <a:lvl2pPr marL="914400" indent="-457200" algn="l" defTabSz="914400" rtl="0" eaLnBrk="1" latinLnBrk="0" hangingPunct="1">
        <a:spcBef>
          <a:spcPts val="600"/>
        </a:spcBef>
        <a:buClr>
          <a:schemeClr val="accent2"/>
        </a:buClr>
        <a:buSzPct val="100000"/>
        <a:buFont typeface="Wingdings" charset="2"/>
        <a:buChar char="§"/>
        <a:defRPr sz="2200" kern="1200">
          <a:solidFill>
            <a:schemeClr val="accent6"/>
          </a:solidFill>
          <a:latin typeface=""/>
          <a:ea typeface="+mn-ea"/>
          <a:cs typeface="+mn-cs"/>
        </a:defRPr>
      </a:lvl2pPr>
      <a:lvl3pPr marL="1260475" indent="-346075" algn="l" defTabSz="914400" rtl="0" eaLnBrk="1" latinLnBrk="0" hangingPunct="1">
        <a:spcBef>
          <a:spcPts val="600"/>
        </a:spcBef>
        <a:buClr>
          <a:schemeClr val="accent4"/>
        </a:buClr>
        <a:buSzPct val="100000"/>
        <a:buFont typeface="Wingdings" charset="2"/>
        <a:buChar char="§"/>
        <a:defRPr sz="2000" kern="1200">
          <a:solidFill>
            <a:schemeClr val="accent6"/>
          </a:solidFill>
          <a:latin typeface=""/>
          <a:ea typeface="+mn-ea"/>
          <a:cs typeface="+mn-cs"/>
        </a:defRPr>
      </a:lvl3pPr>
      <a:lvl4pPr marL="1600200" indent="-339725" algn="l" defTabSz="914400" rtl="0" eaLnBrk="1" latinLnBrk="0" hangingPunct="1">
        <a:spcBef>
          <a:spcPts val="600"/>
        </a:spcBef>
        <a:buClr>
          <a:schemeClr val="accent3"/>
        </a:buClr>
        <a:buSzPct val="100000"/>
        <a:buFont typeface="Wingdings" charset="2"/>
        <a:buChar char="§"/>
        <a:defRPr sz="1800" kern="1200">
          <a:solidFill>
            <a:schemeClr val="accent6"/>
          </a:solidFill>
          <a:latin typeface=""/>
          <a:ea typeface="+mn-ea"/>
          <a:cs typeface="+mn-cs"/>
        </a:defRPr>
      </a:lvl4pPr>
      <a:lvl5pPr marL="1939925" indent="-331788" algn="l" defTabSz="914400" rtl="0" eaLnBrk="1" latinLnBrk="0" hangingPunct="1">
        <a:spcBef>
          <a:spcPts val="600"/>
        </a:spcBef>
        <a:buClr>
          <a:schemeClr val="bg1">
            <a:lumMod val="65000"/>
          </a:schemeClr>
        </a:buClr>
        <a:buSzPct val="100000"/>
        <a:buFont typeface="Wingdings" charset="2"/>
        <a:buChar char="§"/>
        <a:defRPr sz="1800" kern="1200">
          <a:solidFill>
            <a:schemeClr val="accent6"/>
          </a:solidFill>
          <a:latin typeface=""/>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08C4E-D98F-744A-BF44-41EC7D36738C}" type="datetimeFigureOut">
              <a:rPr lang="en-US" smtClean="0"/>
              <a:t>8/13/2021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6BCDE-1F70-884F-80BE-49B19D90B090}" type="slidenum">
              <a:rPr lang="en-US" smtClean="0"/>
              <a:t>‹#›</a:t>
            </a:fld>
            <a:endParaRPr lang="en-US"/>
          </a:p>
        </p:txBody>
      </p:sp>
    </p:spTree>
    <p:extLst>
      <p:ext uri="{BB962C8B-B14F-4D97-AF65-F5344CB8AC3E}">
        <p14:creationId xmlns:p14="http://schemas.microsoft.com/office/powerpoint/2010/main" val="8209361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itlynn.arvidson@regiscolleg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Kaitlynn.arvidson@regiscollege.edu"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comphealth.com/resources/negotiate-higher-pa-np-salary/" TargetMode="External"/><Relationship Id="rId2" Type="http://schemas.openxmlformats.org/officeDocument/2006/relationships/hyperlink" Target="https://www.bls.gov/" TargetMode="External"/><Relationship Id="rId1" Type="http://schemas.openxmlformats.org/officeDocument/2006/relationships/slideLayout" Target="../slideLayouts/slideLayout3.xml"/><Relationship Id="rId5" Type="http://schemas.openxmlformats.org/officeDocument/2006/relationships/hyperlink" Target="https://www.melnic.com/negotiate-your-new-nurse-practitioner-starting-salary/" TargetMode="External"/><Relationship Id="rId4" Type="http://schemas.openxmlformats.org/officeDocument/2006/relationships/hyperlink" Target="https://www.aanp.org/practice/practice-management/employment-negotiations"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myamericannurse.com/tips-salary-negotiation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Kaitlynn.arvidson@regiscollege.edu"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careers.eisenhowerhealth.org/personal-and-professional-wellness/8-linkedin-profile-hacks"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nyPr9iMjeAhVhhuAKHQmZBfcQjRx6BAgBEAU&amp;url=https://blog.shareaholic.com/linkedin-feed-algorithm/&amp;psig=AOvVaw0uYogx1dxv4kpxwqhkG-H8&amp;ust=1541878986854061"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source=images&amp;cd=&amp;cad=rja&amp;uact=8&amp;ved=2ahUKEwis4ZXDosjeAhUkh-AKHQlTCkkQjRx6BAgBEAU&amp;url=http://www.ut.edu/nursing/skillslab/&amp;psig=AOvVaw2iCFq-UjvnNyFOv3r6sfHv&amp;ust=1541885825967678"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www.wsj.com/articles/seven-rules-of-zoom-meeting-etiquette-from-the-pros-11594551601"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regiscollege.edu/academics/internships-and-career-development/graduate-career-service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gn="ctr"/>
            <a:r>
              <a:rPr lang="en-US" sz="3200" b="1" dirty="0"/>
              <a:t>5 Things you should know about: Career Success for </a:t>
            </a:r>
            <a:br>
              <a:rPr lang="en-US" sz="3200" b="1" dirty="0"/>
            </a:br>
            <a:r>
              <a:rPr lang="en-US" sz="3200" b="1" dirty="0"/>
              <a:t>Nurse Practitioners</a:t>
            </a:r>
          </a:p>
        </p:txBody>
      </p:sp>
      <p:sp>
        <p:nvSpPr>
          <p:cNvPr id="5" name="Subtitle 4"/>
          <p:cNvSpPr>
            <a:spLocks noGrp="1"/>
          </p:cNvSpPr>
          <p:nvPr>
            <p:ph type="subTitle" idx="1"/>
          </p:nvPr>
        </p:nvSpPr>
        <p:spPr/>
        <p:txBody>
          <a:bodyPr/>
          <a:lstStyle/>
          <a:p>
            <a:pPr algn="ctr"/>
            <a:r>
              <a:rPr lang="en-US" dirty="0"/>
              <a:t>Kaitlynn M. Arvidson</a:t>
            </a:r>
          </a:p>
          <a:p>
            <a:pPr algn="ctr"/>
            <a:r>
              <a:rPr lang="en-US" dirty="0"/>
              <a:t>Director, Graduate Career Placement</a:t>
            </a:r>
          </a:p>
          <a:p>
            <a:pPr algn="ctr"/>
            <a:r>
              <a:rPr lang="en-US" dirty="0">
                <a:hlinkClick r:id="rId3"/>
              </a:rPr>
              <a:t>Kaitlynn.arvidson@regiscollege.edu</a:t>
            </a:r>
            <a:endParaRPr lang="en-US" dirty="0"/>
          </a:p>
          <a:p>
            <a:endParaRPr lang="en-US" dirty="0"/>
          </a:p>
        </p:txBody>
      </p:sp>
    </p:spTree>
    <p:extLst>
      <p:ext uri="{BB962C8B-B14F-4D97-AF65-F5344CB8AC3E}">
        <p14:creationId xmlns:p14="http://schemas.microsoft.com/office/powerpoint/2010/main" val="2733792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2800" b="1" dirty="0"/>
              <a:t>The NP Interview and Salary Negotiation:</a:t>
            </a:r>
            <a:br>
              <a:rPr lang="en-US" sz="2800" dirty="0"/>
            </a:br>
            <a:r>
              <a:rPr lang="en-US" sz="2800" dirty="0"/>
              <a:t>5 Things you should know</a:t>
            </a:r>
          </a:p>
        </p:txBody>
      </p:sp>
      <p:sp>
        <p:nvSpPr>
          <p:cNvPr id="5" name="Subtitle 4"/>
          <p:cNvSpPr>
            <a:spLocks noGrp="1"/>
          </p:cNvSpPr>
          <p:nvPr>
            <p:ph idx="1"/>
          </p:nvPr>
        </p:nvSpPr>
        <p:spPr/>
        <p:txBody>
          <a:bodyPr/>
          <a:lstStyle/>
          <a:p>
            <a:pPr algn="ctr"/>
            <a:r>
              <a:rPr lang="en-US" dirty="0"/>
              <a:t>Kaitlynn M. Arvidson</a:t>
            </a:r>
          </a:p>
          <a:p>
            <a:pPr algn="ctr"/>
            <a:r>
              <a:rPr lang="en-US" dirty="0"/>
              <a:t>Director, Graduate Career Placement</a:t>
            </a:r>
          </a:p>
          <a:p>
            <a:pPr algn="ctr"/>
            <a:r>
              <a:rPr lang="en-US" dirty="0">
                <a:hlinkClick r:id="rId3"/>
              </a:rPr>
              <a:t>Kaitlynn.arvidson@regiscollege.edu</a:t>
            </a:r>
            <a:endParaRPr lang="en-US" dirty="0"/>
          </a:p>
          <a:p>
            <a:endParaRPr lang="en-US" dirty="0"/>
          </a:p>
        </p:txBody>
      </p:sp>
    </p:spTree>
    <p:extLst>
      <p:ext uri="{BB962C8B-B14F-4D97-AF65-F5344CB8AC3E}">
        <p14:creationId xmlns:p14="http://schemas.microsoft.com/office/powerpoint/2010/main" val="333296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 Develop Your “1-min Commercial”</a:t>
            </a:r>
          </a:p>
        </p:txBody>
      </p:sp>
      <p:sp>
        <p:nvSpPr>
          <p:cNvPr id="3" name="Content Placeholder 2"/>
          <p:cNvSpPr>
            <a:spLocks noGrp="1"/>
          </p:cNvSpPr>
          <p:nvPr>
            <p:ph idx="1"/>
          </p:nvPr>
        </p:nvSpPr>
        <p:spPr/>
        <p:txBody>
          <a:bodyPr/>
          <a:lstStyle/>
          <a:p>
            <a:r>
              <a:rPr lang="en-US" b="1" dirty="0"/>
              <a:t>“Tell me about yourself” </a:t>
            </a:r>
            <a:r>
              <a:rPr lang="en-US" dirty="0"/>
              <a:t>Your background- academic and career information</a:t>
            </a:r>
          </a:p>
          <a:p>
            <a:r>
              <a:rPr lang="en-US" b="1" dirty="0"/>
              <a:t>Why are you interested in this position?</a:t>
            </a:r>
          </a:p>
          <a:p>
            <a:r>
              <a:rPr lang="en-US" dirty="0"/>
              <a:t>Bring your professional portfolio to the interview and offer to show the employer or send electronically later</a:t>
            </a:r>
          </a:p>
        </p:txBody>
      </p:sp>
    </p:spTree>
    <p:extLst>
      <p:ext uri="{BB962C8B-B14F-4D97-AF65-F5344CB8AC3E}">
        <p14:creationId xmlns:p14="http://schemas.microsoft.com/office/powerpoint/2010/main" val="276473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2- Practice Behavioral Interviewing</a:t>
            </a:r>
          </a:p>
        </p:txBody>
      </p:sp>
      <p:sp>
        <p:nvSpPr>
          <p:cNvPr id="3" name="Content Placeholder 2"/>
          <p:cNvSpPr>
            <a:spLocks noGrp="1"/>
          </p:cNvSpPr>
          <p:nvPr>
            <p:ph idx="1"/>
          </p:nvPr>
        </p:nvSpPr>
        <p:spPr/>
        <p:txBody>
          <a:bodyPr>
            <a:normAutofit fontScale="55000" lnSpcReduction="20000"/>
          </a:bodyPr>
          <a:lstStyle/>
          <a:p>
            <a:pPr marL="64008" indent="0">
              <a:buNone/>
            </a:pPr>
            <a:r>
              <a:rPr lang="en-US" dirty="0"/>
              <a:t>If you could change one rule in the ER, what would it be and why?</a:t>
            </a:r>
          </a:p>
          <a:p>
            <a:endParaRPr lang="en-US" dirty="0"/>
          </a:p>
          <a:p>
            <a:endParaRPr lang="en-US" dirty="0"/>
          </a:p>
          <a:p>
            <a:r>
              <a:rPr lang="en-US" dirty="0"/>
              <a:t>How would you respond to these three patients: the first patient feels a gush of blood, the second has ruptured and is in early labor, and the third has a question about prescriptions before going home. </a:t>
            </a:r>
          </a:p>
          <a:p>
            <a:endParaRPr lang="en-US" dirty="0"/>
          </a:p>
          <a:p>
            <a:r>
              <a:rPr lang="en-US" dirty="0"/>
              <a:t>How do you see your role as NP enacted differently from what you were doing as an RN?</a:t>
            </a:r>
          </a:p>
          <a:p>
            <a:endParaRPr lang="en-US" dirty="0"/>
          </a:p>
          <a:p>
            <a:r>
              <a:rPr lang="en-US" dirty="0"/>
              <a:t>Give an example/s of how a NP’s communication with patients differs from that of a physician? </a:t>
            </a:r>
          </a:p>
          <a:p>
            <a:endParaRPr lang="en-US" dirty="0"/>
          </a:p>
          <a:p>
            <a:r>
              <a:rPr lang="en-US" dirty="0"/>
              <a:t>How do you keep current on medical findings and practices?</a:t>
            </a:r>
          </a:p>
        </p:txBody>
      </p:sp>
    </p:spTree>
    <p:extLst>
      <p:ext uri="{BB962C8B-B14F-4D97-AF65-F5344CB8AC3E}">
        <p14:creationId xmlns:p14="http://schemas.microsoft.com/office/powerpoint/2010/main" val="1595228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3- Master the STAR Method</a:t>
            </a:r>
          </a:p>
        </p:txBody>
      </p:sp>
      <p:sp>
        <p:nvSpPr>
          <p:cNvPr id="3" name="Content Placeholder 2"/>
          <p:cNvSpPr>
            <a:spLocks noGrp="1"/>
          </p:cNvSpPr>
          <p:nvPr>
            <p:ph idx="1"/>
          </p:nvPr>
        </p:nvSpPr>
        <p:spPr/>
        <p:txBody>
          <a:bodyPr/>
          <a:lstStyle/>
          <a:p>
            <a:r>
              <a:rPr lang="en-US" dirty="0"/>
              <a:t>Situation</a:t>
            </a:r>
          </a:p>
          <a:p>
            <a:r>
              <a:rPr lang="en-US" dirty="0"/>
              <a:t>Tasks</a:t>
            </a:r>
          </a:p>
          <a:p>
            <a:r>
              <a:rPr lang="en-US" dirty="0"/>
              <a:t>Action</a:t>
            </a:r>
          </a:p>
          <a:p>
            <a:r>
              <a:rPr lang="en-US" dirty="0"/>
              <a:t>Result</a:t>
            </a:r>
          </a:p>
        </p:txBody>
      </p:sp>
    </p:spTree>
    <p:extLst>
      <p:ext uri="{BB962C8B-B14F-4D97-AF65-F5344CB8AC3E}">
        <p14:creationId xmlns:p14="http://schemas.microsoft.com/office/powerpoint/2010/main" val="238074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4- Prepare Questions for the Interviewer </a:t>
            </a:r>
          </a:p>
        </p:txBody>
      </p:sp>
      <p:sp>
        <p:nvSpPr>
          <p:cNvPr id="3" name="Content Placeholder 2"/>
          <p:cNvSpPr>
            <a:spLocks noGrp="1"/>
          </p:cNvSpPr>
          <p:nvPr>
            <p:ph idx="1"/>
          </p:nvPr>
        </p:nvSpPr>
        <p:spPr/>
        <p:txBody>
          <a:bodyPr>
            <a:normAutofit/>
          </a:bodyPr>
          <a:lstStyle/>
          <a:p>
            <a:r>
              <a:rPr lang="en-US" b="1" dirty="0"/>
              <a:t>Prepare 4-6 questions, plan of asking 2-3 </a:t>
            </a:r>
          </a:p>
          <a:p>
            <a:r>
              <a:rPr lang="en-US" dirty="0"/>
              <a:t>What are the attributes that make NPs successful at your organization? </a:t>
            </a:r>
          </a:p>
          <a:p>
            <a:r>
              <a:rPr lang="en-US" dirty="0"/>
              <a:t>How will the candidate selected for this role be evaluated? </a:t>
            </a:r>
          </a:p>
          <a:p>
            <a:r>
              <a:rPr lang="en-US" dirty="0"/>
              <a:t>Do you have an orientation program for new NPs?</a:t>
            </a:r>
          </a:p>
          <a:p>
            <a:r>
              <a:rPr lang="en-US" dirty="0"/>
              <a:t>Do you offer back-up support when needed?</a:t>
            </a:r>
          </a:p>
          <a:p>
            <a:endParaRPr lang="en-US" dirty="0"/>
          </a:p>
          <a:p>
            <a:endParaRPr lang="en-US" dirty="0"/>
          </a:p>
        </p:txBody>
      </p:sp>
    </p:spTree>
    <p:extLst>
      <p:ext uri="{BB962C8B-B14F-4D97-AF65-F5344CB8AC3E}">
        <p14:creationId xmlns:p14="http://schemas.microsoft.com/office/powerpoint/2010/main" val="196912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Closing</a:t>
            </a:r>
          </a:p>
        </p:txBody>
      </p:sp>
      <p:sp>
        <p:nvSpPr>
          <p:cNvPr id="3" name="Content Placeholder 2"/>
          <p:cNvSpPr>
            <a:spLocks noGrp="1"/>
          </p:cNvSpPr>
          <p:nvPr>
            <p:ph idx="1"/>
          </p:nvPr>
        </p:nvSpPr>
        <p:spPr/>
        <p:txBody>
          <a:bodyPr/>
          <a:lstStyle/>
          <a:p>
            <a:r>
              <a:rPr lang="en-US" dirty="0"/>
              <a:t>Thank the person for their time</a:t>
            </a:r>
          </a:p>
          <a:p>
            <a:r>
              <a:rPr lang="en-US" dirty="0"/>
              <a:t>Reiterate your interest</a:t>
            </a:r>
          </a:p>
          <a:p>
            <a:r>
              <a:rPr lang="en-US" dirty="0"/>
              <a:t>“If there are 3 things I’d like you to remember me by…”</a:t>
            </a:r>
          </a:p>
          <a:p>
            <a:r>
              <a:rPr lang="en-US" dirty="0"/>
              <a:t>Ask: What is the timeline for the selection process? </a:t>
            </a:r>
          </a:p>
        </p:txBody>
      </p:sp>
    </p:spTree>
    <p:extLst>
      <p:ext uri="{BB962C8B-B14F-4D97-AF65-F5344CB8AC3E}">
        <p14:creationId xmlns:p14="http://schemas.microsoft.com/office/powerpoint/2010/main" val="3786492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5- Write </a:t>
            </a:r>
            <a:r>
              <a:rPr lang="en-US" b="1"/>
              <a:t>Thank You </a:t>
            </a:r>
            <a:r>
              <a:rPr lang="en-US" b="1" dirty="0"/>
              <a:t>N</a:t>
            </a:r>
            <a:r>
              <a:rPr lang="en-US" b="1"/>
              <a:t>otes</a:t>
            </a:r>
            <a:r>
              <a:rPr lang="en-US" b="1" dirty="0"/>
              <a:t>!</a:t>
            </a:r>
          </a:p>
        </p:txBody>
      </p:sp>
      <p:sp>
        <p:nvSpPr>
          <p:cNvPr id="3" name="Content Placeholder 2"/>
          <p:cNvSpPr>
            <a:spLocks noGrp="1"/>
          </p:cNvSpPr>
          <p:nvPr>
            <p:ph idx="1"/>
          </p:nvPr>
        </p:nvSpPr>
        <p:spPr/>
        <p:txBody>
          <a:bodyPr>
            <a:normAutofit/>
          </a:bodyPr>
          <a:lstStyle/>
          <a:p>
            <a:r>
              <a:rPr lang="en-US" dirty="0"/>
              <a:t>Ensure that you send a thank-you note via email to each person you met with for the interview</a:t>
            </a:r>
          </a:p>
          <a:p>
            <a:r>
              <a:rPr lang="en-US" dirty="0"/>
              <a:t>In each email, reiterate your interest in the role (cite 2 reasons based on facts you learned at the interview) and state 2-3 reasons why you are a good fit for the position. Close the note letting the interviewer know if they require any additional information, they are free to can contact you </a:t>
            </a:r>
          </a:p>
          <a:p>
            <a:endParaRPr lang="en-US" dirty="0"/>
          </a:p>
        </p:txBody>
      </p:sp>
    </p:spTree>
    <p:extLst>
      <p:ext uri="{BB962C8B-B14F-4D97-AF65-F5344CB8AC3E}">
        <p14:creationId xmlns:p14="http://schemas.microsoft.com/office/powerpoint/2010/main" val="684675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Salary Negotiation for NPs Resources</a:t>
            </a:r>
          </a:p>
        </p:txBody>
      </p:sp>
      <p:sp>
        <p:nvSpPr>
          <p:cNvPr id="3" name="Content Placeholder 2"/>
          <p:cNvSpPr>
            <a:spLocks noGrp="1"/>
          </p:cNvSpPr>
          <p:nvPr>
            <p:ph idx="1"/>
          </p:nvPr>
        </p:nvSpPr>
        <p:spPr/>
        <p:txBody>
          <a:bodyPr>
            <a:normAutofit lnSpcReduction="10000"/>
          </a:bodyPr>
          <a:lstStyle/>
          <a:p>
            <a:r>
              <a:rPr lang="en-US" dirty="0"/>
              <a:t>Salary Negotiation tips: https://www.myamericannurse.com/tips-salary-negotiations</a:t>
            </a:r>
          </a:p>
          <a:p>
            <a:r>
              <a:rPr lang="en-US" dirty="0">
                <a:hlinkClick r:id="rId2"/>
              </a:rPr>
              <a:t>US Bureau of Labor: https://www.bls.gov/</a:t>
            </a:r>
            <a:endParaRPr lang="en-US" dirty="0"/>
          </a:p>
          <a:p>
            <a:r>
              <a:rPr lang="en-US" dirty="0">
                <a:hlinkClick r:id="rId3"/>
              </a:rPr>
              <a:t>https://comphealth.com/resources/negotiate-higher-pa-np-salary/</a:t>
            </a:r>
            <a:endParaRPr lang="en-US" dirty="0"/>
          </a:p>
          <a:p>
            <a:r>
              <a:rPr lang="en-US" dirty="0">
                <a:hlinkClick r:id="rId4"/>
              </a:rPr>
              <a:t>https://www.aanp.org/practice/practice-management/employment-negotiations</a:t>
            </a:r>
            <a:endParaRPr lang="en-US" dirty="0"/>
          </a:p>
          <a:p>
            <a:r>
              <a:rPr lang="en-US" dirty="0">
                <a:hlinkClick r:id="rId5"/>
              </a:rPr>
              <a:t>https://www.melnic.com/negotiate-your-new-nurse-practitioner-starting-salary/</a:t>
            </a:r>
            <a:endParaRPr lang="en-US" dirty="0"/>
          </a:p>
          <a:p>
            <a:pPr marL="64008" indent="0">
              <a:buNone/>
            </a:pPr>
            <a:endParaRPr lang="en-US" dirty="0"/>
          </a:p>
        </p:txBody>
      </p:sp>
    </p:spTree>
    <p:extLst>
      <p:ext uri="{BB962C8B-B14F-4D97-AF65-F5344CB8AC3E}">
        <p14:creationId xmlns:p14="http://schemas.microsoft.com/office/powerpoint/2010/main" val="2065494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5 Things you should know about salary negotiation:</a:t>
            </a:r>
          </a:p>
        </p:txBody>
      </p:sp>
      <p:sp>
        <p:nvSpPr>
          <p:cNvPr id="3" name="Content Placeholder 2"/>
          <p:cNvSpPr>
            <a:spLocks noGrp="1"/>
          </p:cNvSpPr>
          <p:nvPr>
            <p:ph idx="1"/>
          </p:nvPr>
        </p:nvSpPr>
        <p:spPr/>
        <p:txBody>
          <a:bodyPr/>
          <a:lstStyle/>
          <a:p>
            <a:r>
              <a:rPr lang="en-US" dirty="0"/>
              <a:t>1- Know that negotiation is normal</a:t>
            </a:r>
          </a:p>
          <a:p>
            <a:r>
              <a:rPr lang="en-US" dirty="0"/>
              <a:t>2- Do your research</a:t>
            </a:r>
          </a:p>
          <a:p>
            <a:r>
              <a:rPr lang="en-US" dirty="0"/>
              <a:t>3- Consider your leverage</a:t>
            </a:r>
          </a:p>
          <a:p>
            <a:r>
              <a:rPr lang="en-US" dirty="0"/>
              <a:t>4- Play the negotiation game</a:t>
            </a:r>
          </a:p>
          <a:p>
            <a:r>
              <a:rPr lang="en-US" dirty="0"/>
              <a:t>5- Believe in yourself enough to sell yourself!</a:t>
            </a:r>
          </a:p>
          <a:p>
            <a:r>
              <a:rPr lang="en-US" dirty="0">
                <a:hlinkClick r:id="rId2"/>
              </a:rPr>
              <a:t>https://www.myamericannurse.com/tips-salary-negotiations/</a:t>
            </a:r>
            <a:endParaRPr lang="en-US" dirty="0"/>
          </a:p>
        </p:txBody>
      </p:sp>
    </p:spTree>
    <p:extLst>
      <p:ext uri="{BB962C8B-B14F-4D97-AF65-F5344CB8AC3E}">
        <p14:creationId xmlns:p14="http://schemas.microsoft.com/office/powerpoint/2010/main" val="3592910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Salary Negotiation Tips</a:t>
            </a:r>
          </a:p>
        </p:txBody>
      </p:sp>
      <p:sp>
        <p:nvSpPr>
          <p:cNvPr id="3" name="Content Placeholder 2"/>
          <p:cNvSpPr>
            <a:spLocks noGrp="1"/>
          </p:cNvSpPr>
          <p:nvPr>
            <p:ph idx="1"/>
          </p:nvPr>
        </p:nvSpPr>
        <p:spPr/>
        <p:txBody>
          <a:bodyPr>
            <a:normAutofit/>
          </a:bodyPr>
          <a:lstStyle/>
          <a:p>
            <a:r>
              <a:rPr lang="en-US" dirty="0"/>
              <a:t>Let employer know you’re interested</a:t>
            </a:r>
          </a:p>
          <a:p>
            <a:r>
              <a:rPr lang="en-US" dirty="0"/>
              <a:t>Don’t give an immediate answer to salary offer</a:t>
            </a:r>
          </a:p>
          <a:p>
            <a:r>
              <a:rPr lang="en-US" dirty="0"/>
              <a:t>Know the market value of the role, asking for more that market value will backfire. Your counteroffer should be within the upper range of what you discovered through  your research</a:t>
            </a:r>
          </a:p>
          <a:p>
            <a:r>
              <a:rPr lang="en-US" dirty="0"/>
              <a:t>Speak to the value/contributions you will make</a:t>
            </a:r>
          </a:p>
          <a:p>
            <a:r>
              <a:rPr lang="en-US" dirty="0"/>
              <a:t>Obtain written job offer</a:t>
            </a:r>
          </a:p>
        </p:txBody>
      </p:sp>
    </p:spTree>
    <p:extLst>
      <p:ext uri="{BB962C8B-B14F-4D97-AF65-F5344CB8AC3E}">
        <p14:creationId xmlns:p14="http://schemas.microsoft.com/office/powerpoint/2010/main" val="305547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1- Understand the Purpose of the Resume, Curriculum Vitae (CV) and Cover Letter</a:t>
            </a:r>
            <a:endParaRPr lang="en-US" sz="2800" dirty="0"/>
          </a:p>
        </p:txBody>
      </p:sp>
      <p:sp>
        <p:nvSpPr>
          <p:cNvPr id="3" name="Content Placeholder 2"/>
          <p:cNvSpPr>
            <a:spLocks noGrp="1"/>
          </p:cNvSpPr>
          <p:nvPr>
            <p:ph idx="1"/>
          </p:nvPr>
        </p:nvSpPr>
        <p:spPr/>
        <p:txBody>
          <a:bodyPr/>
          <a:lstStyle/>
          <a:p>
            <a:r>
              <a:rPr lang="en-US" b="1" dirty="0"/>
              <a:t>Your Resume/CV- </a:t>
            </a:r>
            <a:r>
              <a:rPr lang="en-US" dirty="0"/>
              <a:t>Your key to unlocking an interview. Based on factual information and evidence (qualitative and quantitative data) as support </a:t>
            </a:r>
          </a:p>
          <a:p>
            <a:r>
              <a:rPr lang="en-US" b="1" dirty="0"/>
              <a:t>Cover Letter- </a:t>
            </a:r>
            <a:r>
              <a:rPr lang="en-US" dirty="0"/>
              <a:t>Summation of your academic and professional achievements drawing parallels to  the role you’re applying combined with the value you will bring to the position/employer.</a:t>
            </a:r>
          </a:p>
          <a:p>
            <a:pPr marL="64008" indent="0">
              <a:buNone/>
            </a:pPr>
            <a:endParaRPr lang="en-US" dirty="0"/>
          </a:p>
        </p:txBody>
      </p:sp>
    </p:spTree>
    <p:extLst>
      <p:ext uri="{BB962C8B-B14F-4D97-AF65-F5344CB8AC3E}">
        <p14:creationId xmlns:p14="http://schemas.microsoft.com/office/powerpoint/2010/main" val="2494520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4800" b="1" dirty="0"/>
              <a:t>Linked-in Strategies NPs can Employ Today! </a:t>
            </a:r>
          </a:p>
        </p:txBody>
      </p:sp>
      <p:sp>
        <p:nvSpPr>
          <p:cNvPr id="5" name="Subtitle 4"/>
          <p:cNvSpPr>
            <a:spLocks noGrp="1"/>
          </p:cNvSpPr>
          <p:nvPr>
            <p:ph idx="1"/>
          </p:nvPr>
        </p:nvSpPr>
        <p:spPr/>
        <p:txBody>
          <a:bodyPr>
            <a:normAutofit/>
          </a:bodyPr>
          <a:lstStyle/>
          <a:p>
            <a:pPr algn="ctr"/>
            <a:r>
              <a:rPr lang="en-US" dirty="0"/>
              <a:t>Kaitlynn M. Arvidson</a:t>
            </a:r>
          </a:p>
          <a:p>
            <a:pPr algn="ctr"/>
            <a:r>
              <a:rPr lang="en-US" dirty="0"/>
              <a:t>Director, Graduate Career Planning </a:t>
            </a:r>
            <a:r>
              <a:rPr lang="en-US" dirty="0">
                <a:hlinkClick r:id="rId3"/>
              </a:rPr>
              <a:t>Kaitlynn.arvidson@regiscollege.edu</a:t>
            </a:r>
            <a:endParaRPr lang="en-US" dirty="0"/>
          </a:p>
          <a:p>
            <a:pPr algn="ctr"/>
            <a:endParaRPr lang="en-US" dirty="0"/>
          </a:p>
        </p:txBody>
      </p:sp>
      <p:pic>
        <p:nvPicPr>
          <p:cNvPr id="1026" name="Picture 2" descr="Image result for linked-in nurs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451" y="3429000"/>
            <a:ext cx="4648200" cy="222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67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Nurses need Linked-in?</a:t>
            </a:r>
          </a:p>
        </p:txBody>
      </p:sp>
      <p:sp>
        <p:nvSpPr>
          <p:cNvPr id="3" name="Content Placeholder 2"/>
          <p:cNvSpPr>
            <a:spLocks noGrp="1"/>
          </p:cNvSpPr>
          <p:nvPr>
            <p:ph idx="1"/>
          </p:nvPr>
        </p:nvSpPr>
        <p:spPr>
          <a:xfrm>
            <a:off x="457200" y="1882808"/>
            <a:ext cx="6319370" cy="4572000"/>
          </a:xfrm>
        </p:spPr>
        <p:txBody>
          <a:bodyPr>
            <a:normAutofit/>
          </a:bodyPr>
          <a:lstStyle/>
          <a:p>
            <a:r>
              <a:rPr lang="en-US" dirty="0"/>
              <a:t>What are 3 ways Linked-in can benefit your nursing career?</a:t>
            </a:r>
          </a:p>
          <a:p>
            <a:r>
              <a:rPr lang="en-US" b="1" dirty="0"/>
              <a:t>Great resource for developing your profile, even speaks to leadership roles, perfect for the CNL:</a:t>
            </a:r>
            <a:endParaRPr lang="en-US" dirty="0"/>
          </a:p>
          <a:p>
            <a:r>
              <a:rPr lang="en-US" dirty="0">
                <a:hlinkClick r:id="rId2"/>
              </a:rPr>
              <a:t>https://careers.eisenhowerhealth.org/personal-and-professional-wellness/8-linkedin-profile-hacks</a:t>
            </a:r>
            <a:endParaRPr lang="en-US" dirty="0"/>
          </a:p>
          <a:p>
            <a:endParaRPr lang="en-US" dirty="0"/>
          </a:p>
        </p:txBody>
      </p:sp>
      <p:pic>
        <p:nvPicPr>
          <p:cNvPr id="2050" name="Picture 2" descr="Do nurses actually need to use LinkedIn? We have the answ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984" y="1882808"/>
            <a:ext cx="2159058" cy="400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383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a:t>Elevate your nursing career with</a:t>
            </a:r>
            <a:br>
              <a:rPr lang="en-US" sz="4400" b="1" dirty="0"/>
            </a:br>
            <a:endParaRPr lang="en-US" b="1" dirty="0"/>
          </a:p>
        </p:txBody>
      </p:sp>
      <p:sp>
        <p:nvSpPr>
          <p:cNvPr id="3" name="Content Placeholder 2"/>
          <p:cNvSpPr>
            <a:spLocks noGrp="1"/>
          </p:cNvSpPr>
          <p:nvPr>
            <p:ph idx="1"/>
          </p:nvPr>
        </p:nvSpPr>
        <p:spPr>
          <a:xfrm>
            <a:off x="457200" y="2465832"/>
            <a:ext cx="8229600" cy="3988976"/>
          </a:xfrm>
        </p:spPr>
        <p:txBody>
          <a:bodyPr>
            <a:normAutofit fontScale="25000" lnSpcReduction="20000"/>
          </a:bodyPr>
          <a:lstStyle/>
          <a:p>
            <a:endParaRPr lang="en-US" sz="3200" dirty="0"/>
          </a:p>
          <a:p>
            <a:r>
              <a:rPr lang="en-US" sz="8800" dirty="0"/>
              <a:t>Showcase your career and academic experience </a:t>
            </a:r>
          </a:p>
          <a:p>
            <a:r>
              <a:rPr lang="en-US" sz="8800" dirty="0"/>
              <a:t>Develop a professional social media presence associated with your career path as an NP</a:t>
            </a:r>
          </a:p>
          <a:p>
            <a:r>
              <a:rPr lang="en-US" sz="8800" dirty="0"/>
              <a:t>Discover career opportunities</a:t>
            </a:r>
          </a:p>
          <a:p>
            <a:r>
              <a:rPr lang="en-US" sz="8800" dirty="0"/>
              <a:t>Connect with other NPs and forge new relationships</a:t>
            </a:r>
          </a:p>
          <a:p>
            <a:r>
              <a:rPr lang="en-US" sz="8800" dirty="0"/>
              <a:t>Join professional nursing organizations allowing you to become active in the field starting today</a:t>
            </a:r>
          </a:p>
          <a:p>
            <a:pPr marL="64008" indent="0">
              <a:buNone/>
            </a:pPr>
            <a:endParaRPr lang="en-US" b="1" dirty="0"/>
          </a:p>
          <a:p>
            <a:endParaRPr lang="en-US" b="1" dirty="0"/>
          </a:p>
          <a:p>
            <a:endParaRPr lang="en-US" b="1" dirty="0"/>
          </a:p>
          <a:p>
            <a:endParaRPr lang="en-US" b="1" dirty="0"/>
          </a:p>
          <a:p>
            <a:endParaRPr lang="en-US" b="1" dirty="0"/>
          </a:p>
          <a:p>
            <a:endParaRPr lang="en-US" b="1" dirty="0"/>
          </a:p>
          <a:p>
            <a:pPr marL="64008" indent="0">
              <a:buNone/>
            </a:pPr>
            <a:endParaRPr lang="en-US" dirty="0"/>
          </a:p>
        </p:txBody>
      </p:sp>
      <p:pic>
        <p:nvPicPr>
          <p:cNvPr id="1026" name="Picture 2" descr="Image result for linkedi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1770741"/>
            <a:ext cx="3503376" cy="87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911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Top 5 things every nurse should have on their Linked-in profile in addition to the “typical” resume info:</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Profile Photo</a:t>
            </a:r>
          </a:p>
          <a:p>
            <a:pPr marL="457200" indent="-457200">
              <a:buFont typeface="+mj-lt"/>
              <a:buAutoNum type="arabicPeriod"/>
            </a:pPr>
            <a:r>
              <a:rPr lang="en-US" dirty="0"/>
              <a:t>Summary</a:t>
            </a:r>
          </a:p>
          <a:p>
            <a:pPr marL="457200" indent="-457200">
              <a:buFont typeface="+mj-lt"/>
              <a:buAutoNum type="arabicPeriod"/>
            </a:pPr>
            <a:r>
              <a:rPr lang="en-US" dirty="0"/>
              <a:t>Volunteer Experiences &amp; Causes</a:t>
            </a:r>
          </a:p>
          <a:p>
            <a:pPr marL="457200" indent="-457200">
              <a:buFont typeface="+mj-lt"/>
              <a:buAutoNum type="arabicPeriod"/>
            </a:pPr>
            <a:r>
              <a:rPr lang="en-US" dirty="0"/>
              <a:t>Skills &amp; Expertise</a:t>
            </a:r>
          </a:p>
          <a:p>
            <a:pPr marL="457200" indent="-457200">
              <a:buFont typeface="+mj-lt"/>
              <a:buAutoNum type="arabicPeriod"/>
            </a:pPr>
            <a:r>
              <a:rPr lang="en-US" dirty="0"/>
              <a:t>Courses/Projects</a:t>
            </a:r>
          </a:p>
          <a:p>
            <a:pPr>
              <a:buFont typeface="Arial" charset="0"/>
              <a:buChar char="•"/>
            </a:pPr>
            <a:endParaRPr lang="en-US" dirty="0"/>
          </a:p>
          <a:p>
            <a:pPr marL="64008" indent="0">
              <a:buNone/>
            </a:pPr>
            <a:endParaRPr lang="en-US" dirty="0"/>
          </a:p>
          <a:p>
            <a:pPr>
              <a:buFont typeface="Arial" charset="0"/>
              <a:buChar char="•"/>
            </a:pPr>
            <a:endParaRPr lang="en-US" dirty="0"/>
          </a:p>
          <a:p>
            <a:pPr>
              <a:buFont typeface="Arial" charset="0"/>
              <a:buChar char="•"/>
            </a:pPr>
            <a:endParaRPr lang="en-US" dirty="0"/>
          </a:p>
          <a:p>
            <a:pPr>
              <a:buFont typeface="Arial" charset="0"/>
              <a:buChar char="•"/>
            </a:pPr>
            <a:endParaRPr lang="en-US" dirty="0"/>
          </a:p>
          <a:p>
            <a:pPr marL="64008" indent="0">
              <a:buNone/>
            </a:pPr>
            <a:endParaRPr lang="en-US" dirty="0"/>
          </a:p>
          <a:p>
            <a:endParaRPr lang="en-US" dirty="0"/>
          </a:p>
        </p:txBody>
      </p:sp>
    </p:spTree>
    <p:extLst>
      <p:ext uri="{BB962C8B-B14F-4D97-AF65-F5344CB8AC3E}">
        <p14:creationId xmlns:p14="http://schemas.microsoft.com/office/powerpoint/2010/main" val="2288012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Photo</a:t>
            </a:r>
          </a:p>
        </p:txBody>
      </p:sp>
      <p:sp>
        <p:nvSpPr>
          <p:cNvPr id="3" name="Content Placeholder 2"/>
          <p:cNvSpPr>
            <a:spLocks noGrp="1"/>
          </p:cNvSpPr>
          <p:nvPr>
            <p:ph idx="1"/>
          </p:nvPr>
        </p:nvSpPr>
        <p:spPr>
          <a:xfrm>
            <a:off x="457200" y="1882808"/>
            <a:ext cx="5123525" cy="4572000"/>
          </a:xfrm>
        </p:spPr>
        <p:txBody>
          <a:bodyPr>
            <a:normAutofit/>
          </a:bodyPr>
          <a:lstStyle/>
          <a:p>
            <a:pPr>
              <a:buClr>
                <a:srgbClr val="CC4757"/>
              </a:buClr>
            </a:pPr>
            <a:r>
              <a:rPr lang="en-US" dirty="0"/>
              <a:t>No Selfies- camera should be directly in-front of you to allow for Linked-in cropping </a:t>
            </a:r>
          </a:p>
          <a:p>
            <a:r>
              <a:rPr lang="en-US" dirty="0"/>
              <a:t>Professional- Make a good impression, communicate who you are and what you’re about.</a:t>
            </a:r>
          </a:p>
          <a:p>
            <a:r>
              <a:rPr lang="en-US" dirty="0"/>
              <a:t>Posture- defines confidence</a:t>
            </a:r>
          </a:p>
          <a:p>
            <a:endParaRPr lang="en-US" dirty="0"/>
          </a:p>
          <a:p>
            <a:endParaRPr lang="en-US" dirty="0"/>
          </a:p>
        </p:txBody>
      </p:sp>
      <p:sp>
        <p:nvSpPr>
          <p:cNvPr id="4" name="AutoShape 2" descr="Image result for linkedin photo"/>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Linkedin Profile Picture Ti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0213" y="2584854"/>
            <a:ext cx="1162067" cy="17448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To Get A Great LinkedIn Photo — Guidebyshe | Headshots professional,  Professional photo, Linkedin pho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1769" y="3429000"/>
            <a:ext cx="1944008" cy="24300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9 Tips to Make Your Nurse Practitioner LinkedIn Profile Pop | Thrive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1769" y="1928790"/>
            <a:ext cx="1965815" cy="130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048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picture bad?</a:t>
            </a:r>
          </a:p>
        </p:txBody>
      </p:sp>
      <p:pic>
        <p:nvPicPr>
          <p:cNvPr id="5" name="Content Placeholder 4"/>
          <p:cNvPicPr>
            <a:picLocks noGrp="1" noChangeAspect="1"/>
          </p:cNvPicPr>
          <p:nvPr>
            <p:ph idx="1"/>
          </p:nvPr>
        </p:nvPicPr>
        <p:blipFill>
          <a:blip r:embed="rId2"/>
          <a:stretch>
            <a:fillRect/>
          </a:stretch>
        </p:blipFill>
        <p:spPr>
          <a:xfrm>
            <a:off x="1584953" y="2044700"/>
            <a:ext cx="5974093" cy="3431067"/>
          </a:xfrm>
          <a:prstGeom prst="rect">
            <a:avLst/>
          </a:prstGeom>
        </p:spPr>
      </p:pic>
    </p:spTree>
    <p:extLst>
      <p:ext uri="{BB962C8B-B14F-4D97-AF65-F5344CB8AC3E}">
        <p14:creationId xmlns:p14="http://schemas.microsoft.com/office/powerpoint/2010/main" val="4266430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457200" y="267494"/>
            <a:ext cx="8229600" cy="5536154"/>
          </a:xfrm>
          <a:prstGeom prst="rect">
            <a:avLst/>
          </a:prstGeom>
        </p:spPr>
      </p:pic>
    </p:spTree>
    <p:extLst>
      <p:ext uri="{BB962C8B-B14F-4D97-AF65-F5344CB8AC3E}">
        <p14:creationId xmlns:p14="http://schemas.microsoft.com/office/powerpoint/2010/main" val="1578203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Summary</a:t>
            </a:r>
          </a:p>
        </p:txBody>
      </p:sp>
      <p:sp>
        <p:nvSpPr>
          <p:cNvPr id="3" name="Content Placeholder 2"/>
          <p:cNvSpPr>
            <a:spLocks noGrp="1"/>
          </p:cNvSpPr>
          <p:nvPr>
            <p:ph idx="1"/>
          </p:nvPr>
        </p:nvSpPr>
        <p:spPr>
          <a:xfrm>
            <a:off x="457200" y="1723313"/>
            <a:ext cx="8229600" cy="4572000"/>
          </a:xfrm>
        </p:spPr>
        <p:txBody>
          <a:bodyPr>
            <a:normAutofit lnSpcReduction="10000"/>
          </a:bodyPr>
          <a:lstStyle/>
          <a:p>
            <a:r>
              <a:rPr lang="en-US" b="1" dirty="0"/>
              <a:t>Lead with a narrative:</a:t>
            </a:r>
          </a:p>
          <a:p>
            <a:pPr lvl="1">
              <a:buFont typeface="Arial" charset="0"/>
              <a:buChar char="•"/>
            </a:pPr>
            <a:r>
              <a:rPr lang="en-US" dirty="0"/>
              <a:t>Your goal</a:t>
            </a:r>
          </a:p>
          <a:p>
            <a:pPr lvl="1">
              <a:buFont typeface="Arial" charset="0"/>
              <a:buChar char="•"/>
            </a:pPr>
            <a:r>
              <a:rPr lang="en-US" dirty="0"/>
              <a:t>Specialty areas</a:t>
            </a:r>
          </a:p>
          <a:p>
            <a:pPr lvl="1">
              <a:buFont typeface="Arial" charset="0"/>
              <a:buChar char="•"/>
            </a:pPr>
            <a:r>
              <a:rPr lang="en-US" dirty="0"/>
              <a:t>Level of experience</a:t>
            </a:r>
          </a:p>
          <a:p>
            <a:pPr lvl="1">
              <a:buFont typeface="Arial" charset="0"/>
              <a:buChar char="•"/>
            </a:pPr>
            <a:r>
              <a:rPr lang="en-US" dirty="0"/>
              <a:t>Your personal brand </a:t>
            </a:r>
          </a:p>
          <a:p>
            <a:r>
              <a:rPr lang="en-US" b="1" dirty="0"/>
              <a:t>Examples of personal brand:</a:t>
            </a:r>
          </a:p>
          <a:p>
            <a:pPr lvl="1">
              <a:buFont typeface="Arial" charset="0"/>
              <a:buChar char="•"/>
            </a:pPr>
            <a:r>
              <a:rPr lang="en-US" dirty="0"/>
              <a:t>Critical thinking</a:t>
            </a:r>
          </a:p>
          <a:p>
            <a:pPr lvl="1">
              <a:buFont typeface="Arial" charset="0"/>
              <a:buChar char="•"/>
            </a:pPr>
            <a:r>
              <a:rPr lang="en-US" dirty="0"/>
              <a:t>Problem solving</a:t>
            </a:r>
          </a:p>
          <a:p>
            <a:pPr lvl="1">
              <a:buFont typeface="Arial" charset="0"/>
              <a:buChar char="•"/>
            </a:pPr>
            <a:r>
              <a:rPr lang="en-US" dirty="0"/>
              <a:t>Attention to detail</a:t>
            </a:r>
          </a:p>
          <a:p>
            <a:pPr lvl="1">
              <a:buFont typeface="Arial" charset="0"/>
              <a:buChar char="•"/>
            </a:pPr>
            <a:r>
              <a:rPr lang="en-US" dirty="0"/>
              <a:t>Calm under pressure</a:t>
            </a:r>
          </a:p>
          <a:p>
            <a:pPr lvl="1">
              <a:buFont typeface="Arial" charset="0"/>
              <a:buChar char="•"/>
            </a:pPr>
            <a:r>
              <a:rPr lang="en-US" dirty="0"/>
              <a:t>Collaboration</a:t>
            </a:r>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64" y="2342707"/>
            <a:ext cx="377877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647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Volunteer Experiences &amp; Causes</a:t>
            </a:r>
          </a:p>
        </p:txBody>
      </p:sp>
      <p:sp>
        <p:nvSpPr>
          <p:cNvPr id="3" name="Content Placeholder 2"/>
          <p:cNvSpPr>
            <a:spLocks noGrp="1"/>
          </p:cNvSpPr>
          <p:nvPr>
            <p:ph idx="1"/>
          </p:nvPr>
        </p:nvSpPr>
        <p:spPr/>
        <p:txBody>
          <a:bodyPr>
            <a:normAutofit/>
          </a:bodyPr>
          <a:lstStyle/>
          <a:p>
            <a:r>
              <a:rPr lang="en-US" dirty="0"/>
              <a:t>List activities that support your career goals:</a:t>
            </a:r>
          </a:p>
          <a:p>
            <a:r>
              <a:rPr lang="en-US" dirty="0"/>
              <a:t>Professional Organizations: participation and leadership</a:t>
            </a:r>
          </a:p>
          <a:p>
            <a:r>
              <a:rPr lang="en-US" dirty="0"/>
              <a:t>Community Service: as it relates to the job, </a:t>
            </a:r>
            <a:r>
              <a:rPr lang="en-US" dirty="0" err="1"/>
              <a:t>ie</a:t>
            </a:r>
            <a:r>
              <a:rPr lang="en-US" dirty="0"/>
              <a:t>: American Red Cross, FEMA</a:t>
            </a:r>
          </a:p>
          <a:p>
            <a:r>
              <a:rPr lang="en-US" dirty="0"/>
              <a:t>Selected achievements</a:t>
            </a:r>
          </a:p>
          <a:p>
            <a:endParaRPr lang="en-US" dirty="0"/>
          </a:p>
        </p:txBody>
      </p:sp>
    </p:spTree>
    <p:extLst>
      <p:ext uri="{BB962C8B-B14F-4D97-AF65-F5344CB8AC3E}">
        <p14:creationId xmlns:p14="http://schemas.microsoft.com/office/powerpoint/2010/main" val="2214887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Skills &amp; Expertise</a:t>
            </a:r>
          </a:p>
        </p:txBody>
      </p:sp>
      <p:sp>
        <p:nvSpPr>
          <p:cNvPr id="3" name="Content Placeholder 2"/>
          <p:cNvSpPr>
            <a:spLocks noGrp="1"/>
          </p:cNvSpPr>
          <p:nvPr>
            <p:ph idx="1"/>
          </p:nvPr>
        </p:nvSpPr>
        <p:spPr/>
        <p:txBody>
          <a:bodyPr>
            <a:normAutofit fontScale="32500" lnSpcReduction="20000"/>
          </a:bodyPr>
          <a:lstStyle/>
          <a:p>
            <a:pPr marL="64008" indent="0" algn="ctr">
              <a:buNone/>
            </a:pPr>
            <a:r>
              <a:rPr lang="en-US" sz="4700" i="1" dirty="0">
                <a:solidFill>
                  <a:schemeClr val="tx2">
                    <a:lumMod val="75000"/>
                  </a:schemeClr>
                </a:solidFill>
              </a:rPr>
              <a:t>List clinical and professional skills gained in your work experience or clinicals/leadership mentoring: </a:t>
            </a:r>
            <a:endParaRPr lang="en-US" sz="3600" dirty="0"/>
          </a:p>
          <a:p>
            <a:r>
              <a:rPr lang="en-US" sz="3700" dirty="0"/>
              <a:t>BLS/CPR</a:t>
            </a:r>
          </a:p>
          <a:p>
            <a:r>
              <a:rPr lang="en-US" sz="3700" dirty="0"/>
              <a:t>Advanced Cardiac Life Support</a:t>
            </a:r>
          </a:p>
          <a:p>
            <a:r>
              <a:rPr lang="en-US" sz="3700" dirty="0"/>
              <a:t>Cultural Competency  </a:t>
            </a:r>
          </a:p>
          <a:p>
            <a:r>
              <a:rPr lang="en-US" sz="3700" dirty="0"/>
              <a:t>Critical Care Nursing</a:t>
            </a:r>
          </a:p>
          <a:p>
            <a:r>
              <a:rPr lang="en-US" sz="3700" dirty="0"/>
              <a:t>Acute Care</a:t>
            </a:r>
          </a:p>
          <a:p>
            <a:r>
              <a:rPr lang="en-US" sz="3700" dirty="0"/>
              <a:t>Medical-Surgical</a:t>
            </a:r>
          </a:p>
          <a:p>
            <a:r>
              <a:rPr lang="en-US" sz="3700" dirty="0"/>
              <a:t>Electronic Medical Records</a:t>
            </a:r>
          </a:p>
          <a:p>
            <a:r>
              <a:rPr lang="en-US" sz="3700" dirty="0"/>
              <a:t>Patient Advocacy</a:t>
            </a:r>
          </a:p>
          <a:p>
            <a:r>
              <a:rPr lang="en-US" sz="3700" dirty="0"/>
              <a:t>Nursing Education</a:t>
            </a:r>
          </a:p>
          <a:p>
            <a:r>
              <a:rPr lang="en-US" sz="3700" dirty="0"/>
              <a:t>Clinical Research</a:t>
            </a:r>
          </a:p>
          <a:p>
            <a:endParaRPr lang="en-US" dirty="0"/>
          </a:p>
          <a:p>
            <a:endParaRPr lang="en-US" dirty="0"/>
          </a:p>
          <a:p>
            <a:endParaRPr lang="en-US" dirty="0"/>
          </a:p>
          <a:p>
            <a:endParaRPr lang="en-US" dirty="0"/>
          </a:p>
        </p:txBody>
      </p:sp>
      <p:pic>
        <p:nvPicPr>
          <p:cNvPr id="3074" name="Picture 2" descr="Image result for nursing skill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728" y="2635282"/>
            <a:ext cx="4607157" cy="306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90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2- Have various versions of your Resume</a:t>
            </a:r>
          </a:p>
        </p:txBody>
      </p:sp>
      <p:sp>
        <p:nvSpPr>
          <p:cNvPr id="3" name="Content Placeholder 2"/>
          <p:cNvSpPr>
            <a:spLocks noGrp="1"/>
          </p:cNvSpPr>
          <p:nvPr>
            <p:ph idx="1"/>
          </p:nvPr>
        </p:nvSpPr>
        <p:spPr/>
        <p:txBody>
          <a:bodyPr>
            <a:normAutofit/>
          </a:bodyPr>
          <a:lstStyle/>
          <a:p>
            <a:r>
              <a:rPr lang="en-US" dirty="0"/>
              <a:t>Multiple versions if you’re applying for more than one type of NP role. Always use keywords aligning with the specific job description.</a:t>
            </a:r>
          </a:p>
          <a:p>
            <a:r>
              <a:rPr lang="en-US" dirty="0"/>
              <a:t>Many variations available; only 3 rules:</a:t>
            </a:r>
          </a:p>
          <a:p>
            <a:pPr lvl="1"/>
            <a:r>
              <a:rPr lang="en-US" dirty="0"/>
              <a:t>No typos</a:t>
            </a:r>
          </a:p>
          <a:p>
            <a:pPr lvl="1"/>
            <a:r>
              <a:rPr lang="en-US" dirty="0"/>
              <a:t>100% honest and accurate using facts </a:t>
            </a:r>
          </a:p>
          <a:p>
            <a:pPr lvl="1"/>
            <a:r>
              <a:rPr lang="en-US" dirty="0"/>
              <a:t>Ensure that it “tells a narrative” about your professional career based on facts that support your goals.</a:t>
            </a:r>
          </a:p>
        </p:txBody>
      </p:sp>
    </p:spTree>
    <p:extLst>
      <p:ext uri="{BB962C8B-B14F-4D97-AF65-F5344CB8AC3E}">
        <p14:creationId xmlns:p14="http://schemas.microsoft.com/office/powerpoint/2010/main" val="307891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Courses &amp; Projects</a:t>
            </a:r>
          </a:p>
        </p:txBody>
      </p:sp>
      <p:sp>
        <p:nvSpPr>
          <p:cNvPr id="3" name="Content Placeholder 2"/>
          <p:cNvSpPr>
            <a:spLocks noGrp="1"/>
          </p:cNvSpPr>
          <p:nvPr>
            <p:ph idx="1"/>
          </p:nvPr>
        </p:nvSpPr>
        <p:spPr/>
        <p:txBody>
          <a:bodyPr>
            <a:normAutofit/>
          </a:bodyPr>
          <a:lstStyle/>
          <a:p>
            <a:pPr marL="64008" indent="0" algn="ctr">
              <a:buNone/>
            </a:pPr>
            <a:r>
              <a:rPr lang="en-US" i="1" dirty="0">
                <a:solidFill>
                  <a:schemeClr val="tx2">
                    <a:lumMod val="75000"/>
                  </a:schemeClr>
                </a:solidFill>
              </a:rPr>
              <a:t>List a few courses aligning with the NP role:</a:t>
            </a:r>
            <a:endParaRPr lang="en-US" sz="2400" dirty="0"/>
          </a:p>
          <a:p>
            <a:r>
              <a:rPr lang="en-US" dirty="0"/>
              <a:t>Health Policy, Politics and Perspectives </a:t>
            </a:r>
          </a:p>
          <a:p>
            <a:r>
              <a:rPr lang="en-US" dirty="0"/>
              <a:t>Advanced research/evidence-based practice</a:t>
            </a:r>
          </a:p>
          <a:p>
            <a:r>
              <a:rPr lang="en-US" dirty="0"/>
              <a:t>Nursing leadership</a:t>
            </a:r>
          </a:p>
          <a:p>
            <a:r>
              <a:rPr lang="en-US" dirty="0"/>
              <a:t>Advanced pathophysiology</a:t>
            </a:r>
            <a:endParaRPr lang="en-US" sz="2400" dirty="0"/>
          </a:p>
          <a:p>
            <a:pPr marL="64008" indent="0">
              <a:buNone/>
            </a:pPr>
            <a:r>
              <a:rPr lang="en-US" i="1" dirty="0">
                <a:solidFill>
                  <a:schemeClr val="tx2">
                    <a:lumMod val="75000"/>
                  </a:schemeClr>
                </a:solidFill>
              </a:rPr>
              <a:t>List Conference, poster presentations and discuss your research by providing a link to your work.</a:t>
            </a:r>
          </a:p>
        </p:txBody>
      </p:sp>
    </p:spTree>
    <p:extLst>
      <p:ext uri="{BB962C8B-B14F-4D97-AF65-F5344CB8AC3E}">
        <p14:creationId xmlns:p14="http://schemas.microsoft.com/office/powerpoint/2010/main" val="3390941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399032"/>
          </a:xfrm>
        </p:spPr>
        <p:txBody>
          <a:bodyPr>
            <a:normAutofit/>
          </a:bodyPr>
          <a:lstStyle/>
          <a:p>
            <a:pPr algn="ctr"/>
            <a:r>
              <a:rPr lang="en-US" dirty="0"/>
              <a:t>Professional Associations and Linked-in Groups for Nurses </a:t>
            </a:r>
          </a:p>
        </p:txBody>
      </p:sp>
      <p:sp>
        <p:nvSpPr>
          <p:cNvPr id="3" name="Content Placeholder 2"/>
          <p:cNvSpPr>
            <a:spLocks noGrp="1"/>
          </p:cNvSpPr>
          <p:nvPr>
            <p:ph idx="1"/>
          </p:nvPr>
        </p:nvSpPr>
        <p:spPr>
          <a:xfrm>
            <a:off x="0" y="1676400"/>
            <a:ext cx="8229600" cy="4572000"/>
          </a:xfrm>
        </p:spPr>
        <p:txBody>
          <a:bodyPr>
            <a:normAutofit/>
          </a:bodyPr>
          <a:lstStyle/>
          <a:p>
            <a:pPr>
              <a:buFont typeface="Arial" pitchFamily="34" charset="0"/>
              <a:buChar char="•"/>
            </a:pPr>
            <a:r>
              <a:rPr lang="en-US" dirty="0"/>
              <a:t>American Association of Nurse Practitioners </a:t>
            </a:r>
          </a:p>
          <a:p>
            <a:pPr>
              <a:buFont typeface="Arial" pitchFamily="34" charset="0"/>
              <a:buChar char="•"/>
            </a:pPr>
            <a:r>
              <a:rPr lang="en-US" dirty="0" err="1"/>
              <a:t>Gerontological</a:t>
            </a:r>
            <a:r>
              <a:rPr lang="en-US" dirty="0"/>
              <a:t> Advanced Practice Nurses Association</a:t>
            </a:r>
          </a:p>
          <a:p>
            <a:pPr>
              <a:buFont typeface="Arial" pitchFamily="34" charset="0"/>
              <a:buChar char="•"/>
            </a:pPr>
            <a:r>
              <a:rPr lang="en-US" dirty="0"/>
              <a:t>Nurse Practitioners in Women’s Health</a:t>
            </a:r>
          </a:p>
          <a:p>
            <a:pPr>
              <a:buFont typeface="Arial" pitchFamily="34" charset="0"/>
              <a:buChar char="•"/>
            </a:pPr>
            <a:r>
              <a:rPr lang="en-US" dirty="0"/>
              <a:t>National Association of Pediatric Nurse Practitioners</a:t>
            </a:r>
          </a:p>
          <a:p>
            <a:pPr>
              <a:buFont typeface="Arial" pitchFamily="34" charset="0"/>
              <a:buChar char="•"/>
            </a:pPr>
            <a:r>
              <a:rPr lang="en-US" dirty="0"/>
              <a:t>Oncology Nursing Society</a:t>
            </a:r>
          </a:p>
          <a:p>
            <a:pPr>
              <a:buFont typeface="Arial" pitchFamily="34" charset="0"/>
              <a:buChar char="•"/>
            </a:pPr>
            <a:r>
              <a:rPr lang="en-US" dirty="0"/>
              <a:t>Emergency Nurses Association</a:t>
            </a:r>
          </a:p>
          <a:p>
            <a:pPr>
              <a:buFont typeface="Arial" pitchFamily="34" charset="0"/>
              <a:buChar char="•"/>
            </a:pPr>
            <a:endParaRPr lang="en-US" dirty="0">
              <a:solidFill>
                <a:schemeClr val="tx2">
                  <a:lumMod val="75000"/>
                </a:schemeClr>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01" y="4095618"/>
            <a:ext cx="2166675" cy="104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1926051" y="5291363"/>
            <a:ext cx="5745388" cy="751733"/>
          </a:xfrm>
          <a:prstGeom prst="rect">
            <a:avLst/>
          </a:prstGeom>
        </p:spPr>
      </p:pic>
    </p:spTree>
    <p:extLst>
      <p:ext uri="{BB962C8B-B14F-4D97-AF65-F5344CB8AC3E}">
        <p14:creationId xmlns:p14="http://schemas.microsoft.com/office/powerpoint/2010/main" val="2998249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Etiquette</a:t>
            </a:r>
          </a:p>
        </p:txBody>
      </p:sp>
      <p:sp>
        <p:nvSpPr>
          <p:cNvPr id="3" name="Content Placeholder 2"/>
          <p:cNvSpPr>
            <a:spLocks noGrp="1"/>
          </p:cNvSpPr>
          <p:nvPr>
            <p:ph idx="1"/>
          </p:nvPr>
        </p:nvSpPr>
        <p:spPr>
          <a:xfrm>
            <a:off x="457200" y="1882808"/>
            <a:ext cx="6173972" cy="4572000"/>
          </a:xfrm>
        </p:spPr>
        <p:txBody>
          <a:bodyPr>
            <a:normAutofit/>
          </a:bodyPr>
          <a:lstStyle/>
          <a:p>
            <a:r>
              <a:rPr lang="en-US" b="1" dirty="0"/>
              <a:t>1- Always introduce yourself, </a:t>
            </a:r>
            <a:r>
              <a:rPr lang="en-US" dirty="0"/>
              <a:t>you won’t feel awkward in situations if you take the initiative to do this right away</a:t>
            </a:r>
          </a:p>
          <a:p>
            <a:r>
              <a:rPr lang="en-US" b="1" dirty="0"/>
              <a:t>2- Introduce colleagues: </a:t>
            </a:r>
            <a:r>
              <a:rPr lang="en-US" dirty="0"/>
              <a:t>Sharon, I'd like to introduce Jack Brown. Jack is our new staff nurse with two years' experience in the PACU. Jack, Sharon Jones has been our vice president of nursing since 2017.“</a:t>
            </a:r>
          </a:p>
          <a:p>
            <a:endParaRPr lang="en-US" dirty="0"/>
          </a:p>
          <a:p>
            <a:endParaRPr lang="en-US" dirty="0"/>
          </a:p>
        </p:txBody>
      </p:sp>
      <p:pic>
        <p:nvPicPr>
          <p:cNvPr id="4" name="Picture 3"/>
          <p:cNvPicPr>
            <a:picLocks noChangeAspect="1"/>
          </p:cNvPicPr>
          <p:nvPr/>
        </p:nvPicPr>
        <p:blipFill>
          <a:blip r:embed="rId2"/>
          <a:stretch>
            <a:fillRect/>
          </a:stretch>
        </p:blipFill>
        <p:spPr>
          <a:xfrm>
            <a:off x="6631172" y="2299981"/>
            <a:ext cx="2170394" cy="3066112"/>
          </a:xfrm>
          <a:prstGeom prst="rect">
            <a:avLst/>
          </a:prstGeom>
        </p:spPr>
      </p:pic>
    </p:spTree>
    <p:extLst>
      <p:ext uri="{BB962C8B-B14F-4D97-AF65-F5344CB8AC3E}">
        <p14:creationId xmlns:p14="http://schemas.microsoft.com/office/powerpoint/2010/main" val="1377831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Zoom and on-site meetings</a:t>
            </a:r>
          </a:p>
        </p:txBody>
      </p:sp>
      <p:sp>
        <p:nvSpPr>
          <p:cNvPr id="3" name="Content Placeholder 2"/>
          <p:cNvSpPr>
            <a:spLocks noGrp="1"/>
          </p:cNvSpPr>
          <p:nvPr>
            <p:ph idx="1"/>
          </p:nvPr>
        </p:nvSpPr>
        <p:spPr>
          <a:xfrm>
            <a:off x="457200" y="1666526"/>
            <a:ext cx="8229600" cy="4572000"/>
          </a:xfrm>
        </p:spPr>
        <p:txBody>
          <a:bodyPr>
            <a:normAutofit fontScale="92500" lnSpcReduction="10000"/>
          </a:bodyPr>
          <a:lstStyle/>
          <a:p>
            <a:r>
              <a:rPr lang="en-US" dirty="0"/>
              <a:t>Be aware of what image your body language is sending. Here are some body language tips to follow:</a:t>
            </a:r>
          </a:p>
          <a:p>
            <a:pPr marL="524383" lvl="1" indent="0">
              <a:spcBef>
                <a:spcPts val="1200"/>
              </a:spcBef>
              <a:buNone/>
            </a:pPr>
            <a:r>
              <a:rPr lang="en-US" dirty="0"/>
              <a:t> * Stand tall, shoulders back, chin up</a:t>
            </a:r>
          </a:p>
          <a:p>
            <a:pPr marL="524383" lvl="1" indent="0">
              <a:spcBef>
                <a:spcPts val="1200"/>
              </a:spcBef>
              <a:buNone/>
            </a:pPr>
            <a:r>
              <a:rPr lang="en-US" dirty="0"/>
              <a:t> * Keep your hands out of your pockets.</a:t>
            </a:r>
          </a:p>
          <a:p>
            <a:pPr marL="524383" lvl="1" indent="0">
              <a:spcBef>
                <a:spcPts val="1200"/>
              </a:spcBef>
              <a:buNone/>
            </a:pPr>
            <a:r>
              <a:rPr lang="en-US" dirty="0"/>
              <a:t> * Don't put your hands on your hips or cross over your</a:t>
            </a:r>
          </a:p>
          <a:p>
            <a:pPr marL="524383" lvl="1" indent="0">
              <a:spcBef>
                <a:spcPts val="1200"/>
              </a:spcBef>
              <a:buNone/>
            </a:pPr>
            <a:r>
              <a:rPr lang="en-US" dirty="0"/>
              <a:t>    chest.</a:t>
            </a:r>
          </a:p>
          <a:p>
            <a:pPr marL="524383" lvl="1" indent="0">
              <a:spcBef>
                <a:spcPts val="1200"/>
              </a:spcBef>
              <a:buNone/>
            </a:pPr>
            <a:r>
              <a:rPr lang="en-US" dirty="0"/>
              <a:t> * Use a sincere smile to denote warmth and </a:t>
            </a:r>
          </a:p>
          <a:p>
            <a:pPr marL="524383" lvl="1" indent="0">
              <a:spcBef>
                <a:spcPts val="1200"/>
              </a:spcBef>
              <a:buNone/>
            </a:pPr>
            <a:r>
              <a:rPr lang="en-US" dirty="0"/>
              <a:t>    friendliness.</a:t>
            </a:r>
          </a:p>
          <a:p>
            <a:pPr marL="524383" lvl="1" indent="0">
              <a:spcBef>
                <a:spcPts val="1200"/>
              </a:spcBef>
              <a:buNone/>
            </a:pPr>
            <a:r>
              <a:rPr lang="en-US" dirty="0"/>
              <a:t> * Look at the eyes of the person you're talking with to show</a:t>
            </a:r>
          </a:p>
          <a:p>
            <a:pPr marL="524383" lvl="1" indent="0">
              <a:spcBef>
                <a:spcPts val="1200"/>
              </a:spcBef>
              <a:buNone/>
            </a:pPr>
            <a:r>
              <a:rPr lang="en-US" dirty="0"/>
              <a:t>    your interest.</a:t>
            </a:r>
          </a:p>
          <a:p>
            <a:pPr marL="524383" lvl="1" indent="0">
              <a:spcBef>
                <a:spcPts val="1200"/>
              </a:spcBef>
              <a:buNone/>
            </a:pPr>
            <a:r>
              <a:rPr lang="en-US" dirty="0"/>
              <a:t> * Don't wring your hands or make a fist.</a:t>
            </a:r>
          </a:p>
          <a:p>
            <a:endParaRPr lang="en-US" dirty="0"/>
          </a:p>
        </p:txBody>
      </p:sp>
    </p:spTree>
    <p:extLst>
      <p:ext uri="{BB962C8B-B14F-4D97-AF65-F5344CB8AC3E}">
        <p14:creationId xmlns:p14="http://schemas.microsoft.com/office/powerpoint/2010/main" val="2299661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ZOOM and remote meetings</a:t>
            </a:r>
          </a:p>
        </p:txBody>
      </p:sp>
      <p:sp>
        <p:nvSpPr>
          <p:cNvPr id="3" name="Content Placeholder 2"/>
          <p:cNvSpPr>
            <a:spLocks noGrp="1"/>
          </p:cNvSpPr>
          <p:nvPr>
            <p:ph idx="1"/>
          </p:nvPr>
        </p:nvSpPr>
        <p:spPr/>
        <p:txBody>
          <a:bodyPr>
            <a:normAutofit fontScale="92500" lnSpcReduction="20000"/>
          </a:bodyPr>
          <a:lstStyle/>
          <a:p>
            <a:r>
              <a:rPr lang="en-US" dirty="0"/>
              <a:t>Dress professionally even though you’re not at work physically</a:t>
            </a:r>
          </a:p>
          <a:p>
            <a:r>
              <a:rPr lang="en-US" dirty="0"/>
              <a:t>Act as though you are at work, no eating, drinking (bottle of water is fine), becoming sidetracked by others at your home, no multi-tasking</a:t>
            </a:r>
          </a:p>
          <a:p>
            <a:r>
              <a:rPr lang="en-US" dirty="0"/>
              <a:t>Work in a clean, organized professional space that is camera-ready- plain background</a:t>
            </a:r>
          </a:p>
          <a:p>
            <a:r>
              <a:rPr lang="en-US" dirty="0"/>
              <a:t>Eliminate all distractions (do not fidget) so you are focused on the screen the entire time, reacting to the meeting and participating fully</a:t>
            </a:r>
          </a:p>
          <a:p>
            <a:r>
              <a:rPr lang="en-US" dirty="0">
                <a:hlinkClick r:id="rId2"/>
              </a:rPr>
              <a:t>https://www.wsj.com/articles/seven-rules-of-zoom-meeting-etiquette-from-the-pros-11594551601</a:t>
            </a:r>
            <a:endParaRPr lang="en-US" dirty="0"/>
          </a:p>
          <a:p>
            <a:endParaRPr lang="en-US" dirty="0"/>
          </a:p>
        </p:txBody>
      </p:sp>
    </p:spTree>
    <p:extLst>
      <p:ext uri="{BB962C8B-B14F-4D97-AF65-F5344CB8AC3E}">
        <p14:creationId xmlns:p14="http://schemas.microsoft.com/office/powerpoint/2010/main" val="4149119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 Etiquette</a:t>
            </a:r>
          </a:p>
        </p:txBody>
      </p:sp>
      <p:pic>
        <p:nvPicPr>
          <p:cNvPr id="4" name="Content Placeholder 3"/>
          <p:cNvPicPr>
            <a:picLocks noGrp="1" noChangeAspect="1"/>
          </p:cNvPicPr>
          <p:nvPr>
            <p:ph idx="1"/>
          </p:nvPr>
        </p:nvPicPr>
        <p:blipFill>
          <a:blip r:embed="rId2"/>
          <a:stretch>
            <a:fillRect/>
          </a:stretch>
        </p:blipFill>
        <p:spPr>
          <a:xfrm>
            <a:off x="2774890" y="1766658"/>
            <a:ext cx="3594219" cy="4247713"/>
          </a:xfrm>
          <a:prstGeom prst="rect">
            <a:avLst/>
          </a:prstGeom>
        </p:spPr>
      </p:pic>
    </p:spTree>
    <p:extLst>
      <p:ext uri="{BB962C8B-B14F-4D97-AF65-F5344CB8AC3E}">
        <p14:creationId xmlns:p14="http://schemas.microsoft.com/office/powerpoint/2010/main" val="2518169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 </a:t>
            </a:r>
            <a:r>
              <a:rPr lang="en-US" sz="3200" b="1" dirty="0"/>
              <a:t>3- Include these sections in your resume</a:t>
            </a:r>
          </a:p>
        </p:txBody>
      </p:sp>
      <p:sp>
        <p:nvSpPr>
          <p:cNvPr id="3" name="Content Placeholder 2"/>
          <p:cNvSpPr>
            <a:spLocks noGrp="1"/>
          </p:cNvSpPr>
          <p:nvPr>
            <p:ph idx="1"/>
          </p:nvPr>
        </p:nvSpPr>
        <p:spPr/>
        <p:txBody>
          <a:bodyPr>
            <a:normAutofit lnSpcReduction="10000"/>
          </a:bodyPr>
          <a:lstStyle/>
          <a:p>
            <a:r>
              <a:rPr lang="en-US" dirty="0"/>
              <a:t>Name and contact information</a:t>
            </a:r>
          </a:p>
          <a:p>
            <a:r>
              <a:rPr lang="en-US" dirty="0"/>
              <a:t>Summary of Qualifications (if desired)</a:t>
            </a:r>
          </a:p>
          <a:p>
            <a:r>
              <a:rPr lang="en-US" dirty="0"/>
              <a:t>Education</a:t>
            </a:r>
          </a:p>
          <a:p>
            <a:pPr lvl="0">
              <a:buClr>
                <a:srgbClr val="CC4757"/>
              </a:buClr>
            </a:pPr>
            <a:r>
              <a:rPr lang="en-US" dirty="0">
                <a:solidFill>
                  <a:prstClr val="white"/>
                </a:solidFill>
              </a:rPr>
              <a:t>Professional work experience</a:t>
            </a:r>
            <a:endParaRPr lang="en-US" dirty="0"/>
          </a:p>
          <a:p>
            <a:r>
              <a:rPr lang="en-US" dirty="0"/>
              <a:t>Certification/ Licensure/ Relevant Skills (EPIC, bilingual)</a:t>
            </a:r>
          </a:p>
          <a:p>
            <a:r>
              <a:rPr lang="en-US" dirty="0"/>
              <a:t>Community Involvement/ Professional Organizations</a:t>
            </a:r>
          </a:p>
          <a:p>
            <a:r>
              <a:rPr lang="en-US" dirty="0"/>
              <a:t>Awards</a:t>
            </a:r>
          </a:p>
          <a:p>
            <a:r>
              <a:rPr lang="en-US" dirty="0"/>
              <a:t>Research, Conference Presentations</a:t>
            </a:r>
          </a:p>
          <a:p>
            <a:endParaRPr lang="en-US" dirty="0"/>
          </a:p>
          <a:p>
            <a:pPr marL="64008" indent="0">
              <a:buNone/>
            </a:pPr>
            <a:endParaRPr lang="en-US" dirty="0"/>
          </a:p>
          <a:p>
            <a:endParaRPr lang="en-US" dirty="0"/>
          </a:p>
        </p:txBody>
      </p:sp>
    </p:spTree>
    <p:extLst>
      <p:ext uri="{BB962C8B-B14F-4D97-AF65-F5344CB8AC3E}">
        <p14:creationId xmlns:p14="http://schemas.microsoft.com/office/powerpoint/2010/main" val="6979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3200" b="1" dirty="0"/>
              <a:t> Determine if you need a Summary Statement</a:t>
            </a:r>
          </a:p>
        </p:txBody>
      </p:sp>
      <p:sp>
        <p:nvSpPr>
          <p:cNvPr id="3" name="Content Placeholder 2"/>
          <p:cNvSpPr>
            <a:spLocks noGrp="1"/>
          </p:cNvSpPr>
          <p:nvPr>
            <p:ph idx="1"/>
          </p:nvPr>
        </p:nvSpPr>
        <p:spPr/>
        <p:txBody>
          <a:bodyPr>
            <a:normAutofit fontScale="92500" lnSpcReduction="10000"/>
          </a:bodyPr>
          <a:lstStyle/>
          <a:p>
            <a:r>
              <a:rPr lang="en-US" dirty="0"/>
              <a:t>“Nursing professional with clinical experience in pediatrics seeking Pediatric Nurse Practitioner position in hospital setting.  Known for stellar clinical assessment skills, ability to prioritize and collaborate on patient safety and quality of care.”</a:t>
            </a:r>
          </a:p>
          <a:p>
            <a:endParaRPr lang="en-US" dirty="0"/>
          </a:p>
          <a:p>
            <a:r>
              <a:rPr lang="en-US" dirty="0"/>
              <a:t>“Nursing professional with clinical experience in Emergency Department seeking Family Nurse Practitioner position in hospital setting.  Clinical experience demonstrates track record of collecting and evaluating patient risks, outcomes, and care plans and coordinating direct care for the patient in collaboration with an interdisciplinary team.”</a:t>
            </a:r>
          </a:p>
        </p:txBody>
      </p:sp>
    </p:spTree>
    <p:extLst>
      <p:ext uri="{BB962C8B-B14F-4D97-AF65-F5344CB8AC3E}">
        <p14:creationId xmlns:p14="http://schemas.microsoft.com/office/powerpoint/2010/main" val="2472879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Community Involvement</a:t>
            </a:r>
          </a:p>
        </p:txBody>
      </p:sp>
      <p:sp>
        <p:nvSpPr>
          <p:cNvPr id="3" name="Content Placeholder 2"/>
          <p:cNvSpPr>
            <a:spLocks noGrp="1"/>
          </p:cNvSpPr>
          <p:nvPr>
            <p:ph idx="1"/>
          </p:nvPr>
        </p:nvSpPr>
        <p:spPr/>
        <p:txBody>
          <a:bodyPr>
            <a:normAutofit/>
          </a:bodyPr>
          <a:lstStyle/>
          <a:p>
            <a:r>
              <a:rPr lang="en-US" dirty="0"/>
              <a:t>List activities that support your career goals:</a:t>
            </a:r>
          </a:p>
          <a:p>
            <a:r>
              <a:rPr lang="en-US" dirty="0"/>
              <a:t>Professional Organizations: participation and leadership</a:t>
            </a:r>
          </a:p>
          <a:p>
            <a:r>
              <a:rPr lang="en-US" dirty="0"/>
              <a:t>Community Service: as it relates to the job, </a:t>
            </a:r>
            <a:r>
              <a:rPr lang="en-US" dirty="0" err="1"/>
              <a:t>ie</a:t>
            </a:r>
            <a:r>
              <a:rPr lang="en-US" dirty="0"/>
              <a:t>: American Red Cross</a:t>
            </a:r>
          </a:p>
          <a:p>
            <a:r>
              <a:rPr lang="en-US" dirty="0"/>
              <a:t>Selected achievements</a:t>
            </a:r>
          </a:p>
          <a:p>
            <a:endParaRPr lang="en-US" dirty="0"/>
          </a:p>
        </p:txBody>
      </p:sp>
    </p:spTree>
    <p:extLst>
      <p:ext uri="{BB962C8B-B14F-4D97-AF65-F5344CB8AC3E}">
        <p14:creationId xmlns:p14="http://schemas.microsoft.com/office/powerpoint/2010/main" val="4060560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4- Always Craft a Cover Letter</a:t>
            </a:r>
          </a:p>
        </p:txBody>
      </p:sp>
      <p:sp>
        <p:nvSpPr>
          <p:cNvPr id="3" name="Content Placeholder 2"/>
          <p:cNvSpPr>
            <a:spLocks noGrp="1"/>
          </p:cNvSpPr>
          <p:nvPr>
            <p:ph idx="1"/>
          </p:nvPr>
        </p:nvSpPr>
        <p:spPr/>
        <p:txBody>
          <a:bodyPr/>
          <a:lstStyle/>
          <a:p>
            <a:r>
              <a:rPr lang="en-US" dirty="0"/>
              <a:t>Purpose: Introduce yourself to a contact or an organization</a:t>
            </a:r>
          </a:p>
          <a:p>
            <a:r>
              <a:rPr lang="en-US" dirty="0"/>
              <a:t>Respond to a job</a:t>
            </a:r>
          </a:p>
          <a:p>
            <a:r>
              <a:rPr lang="en-US" dirty="0"/>
              <a:t>Connection between your resume and the opportunity</a:t>
            </a:r>
          </a:p>
          <a:p>
            <a:r>
              <a:rPr lang="en-US" dirty="0"/>
              <a:t>Why YOU are the right person</a:t>
            </a:r>
          </a:p>
        </p:txBody>
      </p:sp>
    </p:spTree>
    <p:extLst>
      <p:ext uri="{BB962C8B-B14F-4D97-AF65-F5344CB8AC3E}">
        <p14:creationId xmlns:p14="http://schemas.microsoft.com/office/powerpoint/2010/main" val="117221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t>5- Important Cover Letter Content</a:t>
            </a:r>
          </a:p>
        </p:txBody>
      </p:sp>
      <p:sp>
        <p:nvSpPr>
          <p:cNvPr id="3" name="Content Placeholder 2"/>
          <p:cNvSpPr>
            <a:spLocks noGrp="1"/>
          </p:cNvSpPr>
          <p:nvPr>
            <p:ph idx="1"/>
          </p:nvPr>
        </p:nvSpPr>
        <p:spPr/>
        <p:txBody>
          <a:bodyPr/>
          <a:lstStyle/>
          <a:p>
            <a:r>
              <a:rPr lang="en-US" b="1" dirty="0"/>
              <a:t>1st paragraph: </a:t>
            </a:r>
            <a:r>
              <a:rPr lang="en-US" dirty="0"/>
              <a:t>State why you are writing and identify the job you’re applying and organization name and why you’re interested </a:t>
            </a:r>
          </a:p>
          <a:p>
            <a:r>
              <a:rPr lang="en-US" b="1" dirty="0"/>
              <a:t>2</a:t>
            </a:r>
            <a:r>
              <a:rPr lang="en-US" b="1" baseline="30000" dirty="0"/>
              <a:t>nd</a:t>
            </a:r>
            <a:r>
              <a:rPr lang="en-US" b="1" dirty="0"/>
              <a:t> paragraph: </a:t>
            </a:r>
            <a:r>
              <a:rPr lang="en-US" dirty="0"/>
              <a:t>discuss your potential value and provide details surrounding your degree and professional experience</a:t>
            </a:r>
          </a:p>
          <a:p>
            <a:r>
              <a:rPr lang="en-US" b="1" dirty="0"/>
              <a:t>3</a:t>
            </a:r>
            <a:r>
              <a:rPr lang="en-US" b="1" baseline="30000" dirty="0"/>
              <a:t>rd</a:t>
            </a:r>
            <a:r>
              <a:rPr lang="en-US" b="1" dirty="0"/>
              <a:t> paragraph</a:t>
            </a:r>
            <a:r>
              <a:rPr lang="en-US" dirty="0"/>
              <a:t>: call to action and reiterate your interest in the organization </a:t>
            </a:r>
          </a:p>
        </p:txBody>
      </p:sp>
    </p:spTree>
    <p:extLst>
      <p:ext uri="{BB962C8B-B14F-4D97-AF65-F5344CB8AC3E}">
        <p14:creationId xmlns:p14="http://schemas.microsoft.com/office/powerpoint/2010/main" val="368366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Content Placeholder 2"/>
          <p:cNvSpPr>
            <a:spLocks noGrp="1"/>
          </p:cNvSpPr>
          <p:nvPr>
            <p:ph idx="1"/>
          </p:nvPr>
        </p:nvSpPr>
        <p:spPr/>
        <p:txBody>
          <a:bodyPr>
            <a:normAutofit/>
          </a:bodyPr>
          <a:lstStyle/>
          <a:p>
            <a:r>
              <a:rPr lang="en-US" dirty="0"/>
              <a:t>Contact:</a:t>
            </a:r>
          </a:p>
          <a:p>
            <a:r>
              <a:rPr lang="en-US" i="1" dirty="0"/>
              <a:t>Kaitlynn M. Arvidson, Ed.M.</a:t>
            </a:r>
          </a:p>
          <a:p>
            <a:pPr marL="64008" indent="0">
              <a:buNone/>
            </a:pPr>
            <a:r>
              <a:rPr lang="en-US" i="1" dirty="0"/>
              <a:t>    Director, Graduate and Professional Career</a:t>
            </a:r>
          </a:p>
          <a:p>
            <a:pPr marL="64008" indent="0">
              <a:buNone/>
            </a:pPr>
            <a:r>
              <a:rPr lang="en-US" i="1" dirty="0"/>
              <a:t>    Planning</a:t>
            </a:r>
          </a:p>
          <a:p>
            <a:endParaRPr lang="en-US" dirty="0"/>
          </a:p>
          <a:p>
            <a:r>
              <a:rPr lang="en-US" dirty="0"/>
              <a:t>Click to schedule a </a:t>
            </a:r>
            <a:r>
              <a:rPr lang="en-US" dirty="0">
                <a:hlinkClick r:id="rId2"/>
              </a:rPr>
              <a:t>career coaching appointment</a:t>
            </a:r>
            <a:r>
              <a:rPr lang="en-US" dirty="0"/>
              <a:t>:</a:t>
            </a:r>
          </a:p>
        </p:txBody>
      </p:sp>
    </p:spTree>
    <p:extLst>
      <p:ext uri="{BB962C8B-B14F-4D97-AF65-F5344CB8AC3E}">
        <p14:creationId xmlns:p14="http://schemas.microsoft.com/office/powerpoint/2010/main" val="3133220115"/>
      </p:ext>
    </p:extLst>
  </p:cSld>
  <p:clrMapOvr>
    <a:masterClrMapping/>
  </p:clrMapOvr>
</p:sld>
</file>

<file path=ppt/theme/theme1.xml><?xml version="1.0" encoding="utf-8"?>
<a:theme xmlns:a="http://schemas.openxmlformats.org/drawingml/2006/main" name="15-089 PowerPoint Template 6-22-15">
  <a:themeElements>
    <a:clrScheme name="Custom 3">
      <a:dk1>
        <a:srgbClr val="B70005"/>
      </a:dk1>
      <a:lt1>
        <a:sysClr val="window" lastClr="FFFFFF"/>
      </a:lt1>
      <a:dk2>
        <a:srgbClr val="484848"/>
      </a:dk2>
      <a:lt2>
        <a:srgbClr val="EAE7E4"/>
      </a:lt2>
      <a:accent1>
        <a:srgbClr val="990005"/>
      </a:accent1>
      <a:accent2>
        <a:srgbClr val="E89D00"/>
      </a:accent2>
      <a:accent3>
        <a:srgbClr val="5C91A4"/>
      </a:accent3>
      <a:accent4>
        <a:srgbClr val="2D0054"/>
      </a:accent4>
      <a:accent5>
        <a:srgbClr val="4C655C"/>
      </a:accent5>
      <a:accent6>
        <a:srgbClr val="333333"/>
      </a:accent6>
      <a:hlink>
        <a:srgbClr val="B70005"/>
      </a:hlink>
      <a:folHlink>
        <a:srgbClr val="B70005"/>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15-089 PowerPoint Template 6-22-15.potx</Template>
  <TotalTime>64</TotalTime>
  <Words>2630</Words>
  <Application>Microsoft Office PowerPoint</Application>
  <PresentationFormat>On-screen Show (4:3)</PresentationFormat>
  <Paragraphs>243</Paragraphs>
  <Slides>35</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Trebuchet MS</vt:lpstr>
      <vt:lpstr>Wingdings</vt:lpstr>
      <vt:lpstr>15-089 PowerPoint Template 6-22-15</vt:lpstr>
      <vt:lpstr>Custom Design</vt:lpstr>
      <vt:lpstr>5 Things you should know about: Career Success for  Nurse Practitioners</vt:lpstr>
      <vt:lpstr>1- Understand the Purpose of the Resume, Curriculum Vitae (CV) and Cover Letter</vt:lpstr>
      <vt:lpstr>2- Have various versions of your Resume</vt:lpstr>
      <vt:lpstr> 3- Include these sections in your resume</vt:lpstr>
      <vt:lpstr> Determine if you need a Summary Statement</vt:lpstr>
      <vt:lpstr>Community Involvement</vt:lpstr>
      <vt:lpstr>4- Always Craft a Cover Letter</vt:lpstr>
      <vt:lpstr>5- Important Cover Letter Content</vt:lpstr>
      <vt:lpstr>Questions??</vt:lpstr>
      <vt:lpstr>The NP Interview and Salary Negotiation: 5 Things you should know</vt:lpstr>
      <vt:lpstr>1- Develop Your “1-min Commercial”</vt:lpstr>
      <vt:lpstr>2- Practice Behavioral Interviewing</vt:lpstr>
      <vt:lpstr>3- Master the STAR Method</vt:lpstr>
      <vt:lpstr>4- Prepare Questions for the Interviewer </vt:lpstr>
      <vt:lpstr>Closing</vt:lpstr>
      <vt:lpstr>5- Write Thank You Notes!</vt:lpstr>
      <vt:lpstr>Salary Negotiation for NPs Resources</vt:lpstr>
      <vt:lpstr>5 Things you should know about salary negotiation:</vt:lpstr>
      <vt:lpstr>Salary Negotiation Tips</vt:lpstr>
      <vt:lpstr>Linked-in Strategies NPs can Employ Today! </vt:lpstr>
      <vt:lpstr>Why do Nurses need Linked-in?</vt:lpstr>
      <vt:lpstr>Elevate your nursing career with </vt:lpstr>
      <vt:lpstr>Top 5 things every nurse should have on their Linked-in profile in addition to the “typical” resume info:</vt:lpstr>
      <vt:lpstr>Photo</vt:lpstr>
      <vt:lpstr>Is this picture bad?</vt:lpstr>
      <vt:lpstr>PowerPoint Presentation</vt:lpstr>
      <vt:lpstr>Summary</vt:lpstr>
      <vt:lpstr>Volunteer Experiences &amp; Causes</vt:lpstr>
      <vt:lpstr>Skills &amp; Expertise</vt:lpstr>
      <vt:lpstr>Courses &amp; Projects</vt:lpstr>
      <vt:lpstr>Professional Associations and Linked-in Groups for Nurses </vt:lpstr>
      <vt:lpstr>Professional Etiquette</vt:lpstr>
      <vt:lpstr>Zoom and on-site meetings</vt:lpstr>
      <vt:lpstr>ZOOM and remote meetings</vt:lpstr>
      <vt:lpstr>Zoom Etiquette</vt:lpstr>
    </vt:vector>
  </TitlesOfParts>
  <Company>Regis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 User</dc:creator>
  <cp:lastModifiedBy>Stanley, Jerry</cp:lastModifiedBy>
  <cp:revision>15</cp:revision>
  <cp:lastPrinted>2015-06-22T17:49:26Z</cp:lastPrinted>
  <dcterms:created xsi:type="dcterms:W3CDTF">2015-06-22T17:39:47Z</dcterms:created>
  <dcterms:modified xsi:type="dcterms:W3CDTF">2021-08-13T18:46:02Z</dcterms:modified>
</cp:coreProperties>
</file>