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16"/>
  </p:notesMasterIdLst>
  <p:handoutMasterIdLst>
    <p:handoutMasterId r:id="rId17"/>
  </p:handoutMasterIdLst>
  <p:sldIdLst>
    <p:sldId id="256" r:id="rId5"/>
    <p:sldId id="258" r:id="rId6"/>
    <p:sldId id="275" r:id="rId7"/>
    <p:sldId id="260" r:id="rId8"/>
    <p:sldId id="264" r:id="rId9"/>
    <p:sldId id="276" r:id="rId10"/>
    <p:sldId id="277" r:id="rId11"/>
    <p:sldId id="278" r:id="rId12"/>
    <p:sldId id="279" r:id="rId13"/>
    <p:sldId id="280"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643264-C8BB-E6D2-DBA2-151176BF7C8D}" name="Carrie Caballero" initials="CC" userId="S::carrie.caballero@pearson.com::47bb3e22-8e24-4595-8035-bcb555fa0bad" providerId="AD"/>
  <p188:author id="{1D5D41F8-C60C-FBEA-1264-E369BBC267FE}" name="Bonnie Kent" initials="BK" userId="S::bonnie.kent1@pearson.com::036e21ad-deba-4c9a-99b3-21fe9cc5eb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4CB9CC-40CD-C331-0E1A-AE5BBF1B7DBE}" v="5" dt="2023-09-12T18:26:10.228"/>
    <p1510:client id="{F2F3F3B4-3A57-1559-9B2B-17869697B58E}" v="37" dt="2023-09-06T18:45:11.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7" autoAdjust="0"/>
    <p:restoredTop sz="84140" autoAdjust="0"/>
  </p:normalViewPr>
  <p:slideViewPr>
    <p:cSldViewPr snapToGrid="0" snapToObjects="1">
      <p:cViewPr varScale="1">
        <p:scale>
          <a:sx n="93" d="100"/>
          <a:sy n="93" d="100"/>
        </p:scale>
        <p:origin x="1272" y="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ie Kent" userId="S::bonnie.kent1@pearson.com::036e21ad-deba-4c9a-99b3-21fe9cc5eb2f" providerId="AD" clId="Web-{A34CB9CC-40CD-C331-0E1A-AE5BBF1B7DBE}"/>
    <pc:docChg chg="mod modSld">
      <pc:chgData name="Bonnie Kent" userId="S::bonnie.kent1@pearson.com::036e21ad-deba-4c9a-99b3-21fe9cc5eb2f" providerId="AD" clId="Web-{A34CB9CC-40CD-C331-0E1A-AE5BBF1B7DBE}" dt="2023-09-12T18:26:10.228" v="14"/>
      <pc:docMkLst>
        <pc:docMk/>
      </pc:docMkLst>
      <pc:sldChg chg="delCm modCm">
        <pc:chgData name="Bonnie Kent" userId="S::bonnie.kent1@pearson.com::036e21ad-deba-4c9a-99b3-21fe9cc5eb2f" providerId="AD" clId="Web-{A34CB9CC-40CD-C331-0E1A-AE5BBF1B7DBE}" dt="2023-09-12T18:26:10.228" v="14"/>
        <pc:sldMkLst>
          <pc:docMk/>
          <pc:sldMk cId="1974828406" sldId="264"/>
        </pc:sldMkLst>
        <pc:extLst>
          <p:ext xmlns:p="http://schemas.openxmlformats.org/presentationml/2006/main" uri="{D6D511B9-2390-475A-947B-AFAB55BFBCF1}">
            <pc226:cmChg xmlns:pc226="http://schemas.microsoft.com/office/powerpoint/2022/06/main/command" chg="del">
              <pc226:chgData name="Bonnie Kent" userId="S::bonnie.kent1@pearson.com::036e21ad-deba-4c9a-99b3-21fe9cc5eb2f" providerId="AD" clId="Web-{A34CB9CC-40CD-C331-0E1A-AE5BBF1B7DBE}" dt="2023-09-12T18:26:10.228" v="14"/>
              <pc2:cmMkLst xmlns:pc2="http://schemas.microsoft.com/office/powerpoint/2019/9/main/command">
                <pc:docMk/>
                <pc:sldMk cId="1974828406" sldId="264"/>
                <pc2:cmMk id="{781DBD64-B1B3-435B-8435-7C0233636C4E}"/>
              </pc2:cmMkLst>
              <pc226:cmRplyChg chg="add">
                <pc226:chgData name="Bonnie Kent" userId="S::bonnie.kent1@pearson.com::036e21ad-deba-4c9a-99b3-21fe9cc5eb2f" providerId="AD" clId="Web-{A34CB9CC-40CD-C331-0E1A-AE5BBF1B7DBE}" dt="2023-09-12T18:24:58.523" v="1"/>
                <pc2:cmRplyMkLst xmlns:pc2="http://schemas.microsoft.com/office/powerpoint/2019/9/main/command">
                  <pc:docMk/>
                  <pc:sldMk cId="1974828406" sldId="264"/>
                  <pc2:cmMk id="{781DBD64-B1B3-435B-8435-7C0233636C4E}"/>
                  <pc2:cmRplyMk id="{14470786-D976-439D-A311-87D207E3E134}"/>
                </pc2:cmRplyMkLst>
              </pc226:cmRplyChg>
            </pc226:cmChg>
          </p:ext>
        </pc:extLst>
      </pc:sldChg>
      <pc:sldChg chg="modSp delCm modCm">
        <pc:chgData name="Bonnie Kent" userId="S::bonnie.kent1@pearson.com::036e21ad-deba-4c9a-99b3-21fe9cc5eb2f" providerId="AD" clId="Web-{A34CB9CC-40CD-C331-0E1A-AE5BBF1B7DBE}" dt="2023-09-12T18:26:04.259" v="13"/>
        <pc:sldMkLst>
          <pc:docMk/>
          <pc:sldMk cId="2212908589" sldId="280"/>
        </pc:sldMkLst>
        <pc:spChg chg="mod">
          <ac:chgData name="Bonnie Kent" userId="S::bonnie.kent1@pearson.com::036e21ad-deba-4c9a-99b3-21fe9cc5eb2f" providerId="AD" clId="Web-{A34CB9CC-40CD-C331-0E1A-AE5BBF1B7DBE}" dt="2023-09-12T18:26:03.134" v="12" actId="20577"/>
          <ac:spMkLst>
            <pc:docMk/>
            <pc:sldMk cId="2212908589" sldId="280"/>
            <ac:spMk id="3" creationId="{630C6709-D407-CD64-84D5-057B96582524}"/>
          </ac:spMkLst>
        </pc:spChg>
        <pc:extLst>
          <p:ext xmlns:p="http://schemas.openxmlformats.org/presentationml/2006/main" uri="{D6D511B9-2390-475A-947B-AFAB55BFBCF1}">
            <pc226:cmChg xmlns:pc226="http://schemas.microsoft.com/office/powerpoint/2022/06/main/command" chg="del mod">
              <pc226:chgData name="Bonnie Kent" userId="S::bonnie.kent1@pearson.com::036e21ad-deba-4c9a-99b3-21fe9cc5eb2f" providerId="AD" clId="Web-{A34CB9CC-40CD-C331-0E1A-AE5BBF1B7DBE}" dt="2023-09-12T18:26:04.259" v="13"/>
              <pc2:cmMkLst xmlns:pc2="http://schemas.microsoft.com/office/powerpoint/2019/9/main/command">
                <pc:docMk/>
                <pc:sldMk cId="2212908589" sldId="280"/>
                <pc2:cmMk id="{B60D76CE-17ED-4A98-A1FC-15774B5D48D5}"/>
              </pc2:cmMkLst>
            </pc226:cmChg>
          </p:ext>
        </pc:extLst>
      </pc:sldChg>
    </pc:docChg>
  </pc:docChgLst>
  <pc:docChgLst>
    <pc:chgData name="Carrie Caballero" userId="S::carrie.caballero@pearson.com::47bb3e22-8e24-4595-8035-bcb555fa0bad" providerId="AD" clId="Web-{F2F3F3B4-3A57-1559-9B2B-17869697B58E}"/>
    <pc:docChg chg="mod modSld">
      <pc:chgData name="Carrie Caballero" userId="S::carrie.caballero@pearson.com::47bb3e22-8e24-4595-8035-bcb555fa0bad" providerId="AD" clId="Web-{F2F3F3B4-3A57-1559-9B2B-17869697B58E}" dt="2023-09-06T18:45:11.086" v="80" actId="20577"/>
      <pc:docMkLst>
        <pc:docMk/>
      </pc:docMkLst>
      <pc:sldChg chg="modSp">
        <pc:chgData name="Carrie Caballero" userId="S::carrie.caballero@pearson.com::47bb3e22-8e24-4595-8035-bcb555fa0bad" providerId="AD" clId="Web-{F2F3F3B4-3A57-1559-9B2B-17869697B58E}" dt="2023-09-06T17:43:15.953" v="4" actId="20577"/>
        <pc:sldMkLst>
          <pc:docMk/>
          <pc:sldMk cId="2913824905" sldId="258"/>
        </pc:sldMkLst>
        <pc:spChg chg="mod">
          <ac:chgData name="Carrie Caballero" userId="S::carrie.caballero@pearson.com::47bb3e22-8e24-4595-8035-bcb555fa0bad" providerId="AD" clId="Web-{F2F3F3B4-3A57-1559-9B2B-17869697B58E}" dt="2023-09-06T17:43:15.953" v="4" actId="20577"/>
          <ac:spMkLst>
            <pc:docMk/>
            <pc:sldMk cId="2913824905" sldId="258"/>
            <ac:spMk id="9" creationId="{8373ECC2-012F-F157-4BBD-2FF7FD1254CB}"/>
          </ac:spMkLst>
        </pc:spChg>
      </pc:sldChg>
      <pc:sldChg chg="modSp">
        <pc:chgData name="Carrie Caballero" userId="S::carrie.caballero@pearson.com::47bb3e22-8e24-4595-8035-bcb555fa0bad" providerId="AD" clId="Web-{F2F3F3B4-3A57-1559-9B2B-17869697B58E}" dt="2023-09-06T17:43:53.062" v="8" actId="20577"/>
        <pc:sldMkLst>
          <pc:docMk/>
          <pc:sldMk cId="1429390259" sldId="260"/>
        </pc:sldMkLst>
        <pc:graphicFrameChg chg="modGraphic">
          <ac:chgData name="Carrie Caballero" userId="S::carrie.caballero@pearson.com::47bb3e22-8e24-4595-8035-bcb555fa0bad" providerId="AD" clId="Web-{F2F3F3B4-3A57-1559-9B2B-17869697B58E}" dt="2023-09-06T17:43:53.062" v="8" actId="20577"/>
          <ac:graphicFrameMkLst>
            <pc:docMk/>
            <pc:sldMk cId="1429390259" sldId="260"/>
            <ac:graphicFrameMk id="29" creationId="{16A8170F-18D3-5320-9ED6-DA53DCF04B88}"/>
          </ac:graphicFrameMkLst>
        </pc:graphicFrameChg>
      </pc:sldChg>
      <pc:sldChg chg="addCm">
        <pc:chgData name="Carrie Caballero" userId="S::carrie.caballero@pearson.com::47bb3e22-8e24-4595-8035-bcb555fa0bad" providerId="AD" clId="Web-{F2F3F3B4-3A57-1559-9B2B-17869697B58E}" dt="2023-09-06T17:45:37.936" v="10"/>
        <pc:sldMkLst>
          <pc:docMk/>
          <pc:sldMk cId="1974828406" sldId="264"/>
        </pc:sldMkLst>
        <pc:extLst>
          <p:ext xmlns:p="http://schemas.openxmlformats.org/presentationml/2006/main" uri="{D6D511B9-2390-475A-947B-AFAB55BFBCF1}">
            <pc226:cmChg xmlns:pc226="http://schemas.microsoft.com/office/powerpoint/2022/06/main/command" chg="add">
              <pc226:chgData name="Carrie Caballero" userId="S::carrie.caballero@pearson.com::47bb3e22-8e24-4595-8035-bcb555fa0bad" providerId="AD" clId="Web-{F2F3F3B4-3A57-1559-9B2B-17869697B58E}" dt="2023-09-06T17:45:37.936" v="10"/>
              <pc2:cmMkLst xmlns:pc2="http://schemas.microsoft.com/office/powerpoint/2019/9/main/command">
                <pc:docMk/>
                <pc:sldMk cId="1974828406" sldId="264"/>
                <pc2:cmMk id="{781DBD64-B1B3-435B-8435-7C0233636C4E}"/>
              </pc2:cmMkLst>
            </pc226:cmChg>
          </p:ext>
        </pc:extLst>
      </pc:sldChg>
      <pc:sldChg chg="modSp">
        <pc:chgData name="Carrie Caballero" userId="S::carrie.caballero@pearson.com::47bb3e22-8e24-4595-8035-bcb555fa0bad" providerId="AD" clId="Web-{F2F3F3B4-3A57-1559-9B2B-17869697B58E}" dt="2023-09-06T18:45:11.086" v="80" actId="20577"/>
        <pc:sldMkLst>
          <pc:docMk/>
          <pc:sldMk cId="3652700346" sldId="277"/>
        </pc:sldMkLst>
        <pc:spChg chg="mod">
          <ac:chgData name="Carrie Caballero" userId="S::carrie.caballero@pearson.com::47bb3e22-8e24-4595-8035-bcb555fa0bad" providerId="AD" clId="Web-{F2F3F3B4-3A57-1559-9B2B-17869697B58E}" dt="2023-09-06T18:45:11.086" v="80" actId="20577"/>
          <ac:spMkLst>
            <pc:docMk/>
            <pc:sldMk cId="3652700346" sldId="277"/>
            <ac:spMk id="3" creationId="{FE0A78EB-A1B1-4AE8-C000-3112A87A3E2D}"/>
          </ac:spMkLst>
        </pc:spChg>
      </pc:sldChg>
      <pc:sldChg chg="modSp">
        <pc:chgData name="Carrie Caballero" userId="S::carrie.caballero@pearson.com::47bb3e22-8e24-4595-8035-bcb555fa0bad" providerId="AD" clId="Web-{F2F3F3B4-3A57-1559-9B2B-17869697B58E}" dt="2023-09-06T17:51:16.371" v="30" actId="20577"/>
        <pc:sldMkLst>
          <pc:docMk/>
          <pc:sldMk cId="4183581284" sldId="278"/>
        </pc:sldMkLst>
        <pc:spChg chg="mod">
          <ac:chgData name="Carrie Caballero" userId="S::carrie.caballero@pearson.com::47bb3e22-8e24-4595-8035-bcb555fa0bad" providerId="AD" clId="Web-{F2F3F3B4-3A57-1559-9B2B-17869697B58E}" dt="2023-09-06T17:51:16.371" v="30" actId="20577"/>
          <ac:spMkLst>
            <pc:docMk/>
            <pc:sldMk cId="4183581284" sldId="278"/>
            <ac:spMk id="3" creationId="{95F26285-E8F8-4855-B1AA-A09DCC82D256}"/>
          </ac:spMkLst>
        </pc:spChg>
      </pc:sldChg>
      <pc:sldChg chg="modSp">
        <pc:chgData name="Carrie Caballero" userId="S::carrie.caballero@pearson.com::47bb3e22-8e24-4595-8035-bcb555fa0bad" providerId="AD" clId="Web-{F2F3F3B4-3A57-1559-9B2B-17869697B58E}" dt="2023-09-06T17:52:37.152" v="33" actId="20577"/>
        <pc:sldMkLst>
          <pc:docMk/>
          <pc:sldMk cId="4052257714" sldId="279"/>
        </pc:sldMkLst>
        <pc:spChg chg="mod">
          <ac:chgData name="Carrie Caballero" userId="S::carrie.caballero@pearson.com::47bb3e22-8e24-4595-8035-bcb555fa0bad" providerId="AD" clId="Web-{F2F3F3B4-3A57-1559-9B2B-17869697B58E}" dt="2023-09-06T17:52:37.152" v="33" actId="20577"/>
          <ac:spMkLst>
            <pc:docMk/>
            <pc:sldMk cId="4052257714" sldId="279"/>
            <ac:spMk id="3" creationId="{88F3636A-A292-675C-D19B-5E73CD3AF0F5}"/>
          </ac:spMkLst>
        </pc:spChg>
      </pc:sldChg>
      <pc:sldChg chg="modSp addCm modCm">
        <pc:chgData name="Carrie Caballero" userId="S::carrie.caballero@pearson.com::47bb3e22-8e24-4595-8035-bcb555fa0bad" providerId="AD" clId="Web-{F2F3F3B4-3A57-1559-9B2B-17869697B58E}" dt="2023-09-06T18:33:20.913" v="78" actId="20577"/>
        <pc:sldMkLst>
          <pc:docMk/>
          <pc:sldMk cId="2212908589" sldId="280"/>
        </pc:sldMkLst>
        <pc:spChg chg="mod">
          <ac:chgData name="Carrie Caballero" userId="S::carrie.caballero@pearson.com::47bb3e22-8e24-4595-8035-bcb555fa0bad" providerId="AD" clId="Web-{F2F3F3B4-3A57-1559-9B2B-17869697B58E}" dt="2023-09-06T18:33:20.913" v="78" actId="20577"/>
          <ac:spMkLst>
            <pc:docMk/>
            <pc:sldMk cId="2212908589" sldId="280"/>
            <ac:spMk id="3" creationId="{630C6709-D407-CD64-84D5-057B96582524}"/>
          </ac:spMkLst>
        </pc:spChg>
        <pc:extLst>
          <p:ext xmlns:p="http://schemas.openxmlformats.org/presentationml/2006/main" uri="{D6D511B9-2390-475A-947B-AFAB55BFBCF1}">
            <pc226:cmChg xmlns:pc226="http://schemas.microsoft.com/office/powerpoint/2022/06/main/command" chg="add mod">
              <pc226:chgData name="Carrie Caballero" userId="S::carrie.caballero@pearson.com::47bb3e22-8e24-4595-8035-bcb555fa0bad" providerId="AD" clId="Web-{F2F3F3B4-3A57-1559-9B2B-17869697B58E}" dt="2023-09-06T18:22:41.227" v="76" actId="20577"/>
              <pc2:cmMkLst xmlns:pc2="http://schemas.microsoft.com/office/powerpoint/2019/9/main/command">
                <pc:docMk/>
                <pc:sldMk cId="2212908589" sldId="280"/>
                <pc2:cmMk id="{B60D76CE-17ED-4A98-A1FC-15774B5D48D5}"/>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1A73C-39C3-492D-A24B-7F35CAD8AEFE}"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6F6858C6-BAE6-41C8-AC8C-803751A29ED0}">
      <dgm:prSet/>
      <dgm:spPr/>
      <dgm:t>
        <a:bodyPr/>
        <a:lstStyle/>
        <a:p>
          <a:r>
            <a:rPr lang="en-US" dirty="0"/>
            <a:t>Step 1</a:t>
          </a:r>
        </a:p>
      </dgm:t>
    </dgm:pt>
    <dgm:pt modelId="{CB7719AE-B878-4753-8559-545A29BB6959}" type="parTrans" cxnId="{3F43E4EB-58A7-4F5E-9618-7F12AA1DEB61}">
      <dgm:prSet/>
      <dgm:spPr/>
      <dgm:t>
        <a:bodyPr/>
        <a:lstStyle/>
        <a:p>
          <a:endParaRPr lang="en-US"/>
        </a:p>
      </dgm:t>
    </dgm:pt>
    <dgm:pt modelId="{DEFDD0A8-DA52-4886-98E4-0F2175867AFF}" type="sibTrans" cxnId="{3F43E4EB-58A7-4F5E-9618-7F12AA1DEB61}">
      <dgm:prSet/>
      <dgm:spPr/>
      <dgm:t>
        <a:bodyPr/>
        <a:lstStyle/>
        <a:p>
          <a:endParaRPr lang="en-US"/>
        </a:p>
      </dgm:t>
    </dgm:pt>
    <dgm:pt modelId="{0A70E285-B698-4F62-B752-A3470D54B1DE}">
      <dgm:prSet/>
      <dgm:spPr/>
      <dgm:t>
        <a:bodyPr/>
        <a:lstStyle/>
        <a:p>
          <a:r>
            <a:rPr lang="en-US" dirty="0"/>
            <a:t>Write a summary paragraph</a:t>
          </a:r>
        </a:p>
      </dgm:t>
    </dgm:pt>
    <dgm:pt modelId="{1B892516-61B3-4623-9C79-20C3F51E4665}" type="parTrans" cxnId="{032B52DE-F480-44C0-905A-79CD738FEBAB}">
      <dgm:prSet/>
      <dgm:spPr/>
      <dgm:t>
        <a:bodyPr/>
        <a:lstStyle/>
        <a:p>
          <a:endParaRPr lang="en-US"/>
        </a:p>
      </dgm:t>
    </dgm:pt>
    <dgm:pt modelId="{5002CB6A-B507-4636-B675-A4A38BB30C6B}" type="sibTrans" cxnId="{032B52DE-F480-44C0-905A-79CD738FEBAB}">
      <dgm:prSet/>
      <dgm:spPr/>
      <dgm:t>
        <a:bodyPr/>
        <a:lstStyle/>
        <a:p>
          <a:endParaRPr lang="en-US"/>
        </a:p>
      </dgm:t>
    </dgm:pt>
    <dgm:pt modelId="{0E79AD4A-D29D-4F79-8D09-4E6620A8442C}">
      <dgm:prSet/>
      <dgm:spPr/>
      <dgm:t>
        <a:bodyPr/>
        <a:lstStyle/>
        <a:p>
          <a:r>
            <a:rPr lang="en-US" dirty="0"/>
            <a:t>Step 2</a:t>
          </a:r>
        </a:p>
      </dgm:t>
    </dgm:pt>
    <dgm:pt modelId="{2D601174-0B7E-4CB3-8E08-20DC3C6FB04A}" type="parTrans" cxnId="{4F104407-3C92-42BD-B244-AC567EE31DAF}">
      <dgm:prSet/>
      <dgm:spPr/>
      <dgm:t>
        <a:bodyPr/>
        <a:lstStyle/>
        <a:p>
          <a:endParaRPr lang="en-US"/>
        </a:p>
      </dgm:t>
    </dgm:pt>
    <dgm:pt modelId="{C0728C25-E482-4758-B1AD-AE5CE84E23DF}" type="sibTrans" cxnId="{4F104407-3C92-42BD-B244-AC567EE31DAF}">
      <dgm:prSet/>
      <dgm:spPr/>
      <dgm:t>
        <a:bodyPr/>
        <a:lstStyle/>
        <a:p>
          <a:endParaRPr lang="en-US"/>
        </a:p>
      </dgm:t>
    </dgm:pt>
    <dgm:pt modelId="{BBB0FE61-FE40-4ED8-936B-DC1E5C599E2E}">
      <dgm:prSet/>
      <dgm:spPr/>
      <dgm:t>
        <a:bodyPr/>
        <a:lstStyle/>
        <a:p>
          <a:r>
            <a:rPr lang="en-US" dirty="0"/>
            <a:t>Identify obvious etiological data</a:t>
          </a:r>
        </a:p>
      </dgm:t>
    </dgm:pt>
    <dgm:pt modelId="{2ABA7127-7AE4-427E-847B-A00D77B6504C}" type="parTrans" cxnId="{5172EBA2-B54B-475C-A842-106A8B6885BB}">
      <dgm:prSet/>
      <dgm:spPr/>
      <dgm:t>
        <a:bodyPr/>
        <a:lstStyle/>
        <a:p>
          <a:endParaRPr lang="en-US"/>
        </a:p>
      </dgm:t>
    </dgm:pt>
    <dgm:pt modelId="{79C13E17-0200-4037-8592-E30D28B908B6}" type="sibTrans" cxnId="{5172EBA2-B54B-475C-A842-106A8B6885BB}">
      <dgm:prSet/>
      <dgm:spPr/>
      <dgm:t>
        <a:bodyPr/>
        <a:lstStyle/>
        <a:p>
          <a:endParaRPr lang="en-US"/>
        </a:p>
      </dgm:t>
    </dgm:pt>
    <dgm:pt modelId="{A671940D-2CF6-4F2F-9B50-2A4A5522330A}">
      <dgm:prSet/>
      <dgm:spPr/>
      <dgm:t>
        <a:bodyPr/>
        <a:lstStyle/>
        <a:p>
          <a:r>
            <a:rPr lang="en-US" dirty="0"/>
            <a:t>Step 3</a:t>
          </a:r>
        </a:p>
      </dgm:t>
    </dgm:pt>
    <dgm:pt modelId="{8AE6C5D9-F1D3-47BE-9C5A-74FEAA7C8B1C}" type="parTrans" cxnId="{55BE7F24-B2F7-40B2-9E72-889A92C47469}">
      <dgm:prSet/>
      <dgm:spPr/>
      <dgm:t>
        <a:bodyPr/>
        <a:lstStyle/>
        <a:p>
          <a:endParaRPr lang="en-US"/>
        </a:p>
      </dgm:t>
    </dgm:pt>
    <dgm:pt modelId="{6FF0D380-E96A-47BC-BE08-120A9EF59C1F}" type="sibTrans" cxnId="{55BE7F24-B2F7-40B2-9E72-889A92C47469}">
      <dgm:prSet/>
      <dgm:spPr/>
      <dgm:t>
        <a:bodyPr/>
        <a:lstStyle/>
        <a:p>
          <a:endParaRPr lang="en-US"/>
        </a:p>
      </dgm:t>
    </dgm:pt>
    <dgm:pt modelId="{30D39312-929C-4833-BBC8-3AC79BAF3EC2}">
      <dgm:prSet/>
      <dgm:spPr/>
      <dgm:t>
        <a:bodyPr/>
        <a:lstStyle/>
        <a:p>
          <a:r>
            <a:rPr lang="en-US" dirty="0"/>
            <a:t>Use the formulation matrix to structure the date and prompt identification of other data/theories</a:t>
          </a:r>
        </a:p>
      </dgm:t>
    </dgm:pt>
    <dgm:pt modelId="{928A2597-0E29-4C9F-9834-85ED30AFE6A9}" type="parTrans" cxnId="{3B089644-6139-49E1-A66B-C5A309D40980}">
      <dgm:prSet/>
      <dgm:spPr/>
      <dgm:t>
        <a:bodyPr/>
        <a:lstStyle/>
        <a:p>
          <a:endParaRPr lang="en-US"/>
        </a:p>
      </dgm:t>
    </dgm:pt>
    <dgm:pt modelId="{65DDDCA7-8C6B-425D-8844-FADD4BFD9CE9}" type="sibTrans" cxnId="{3B089644-6139-49E1-A66B-C5A309D40980}">
      <dgm:prSet/>
      <dgm:spPr/>
      <dgm:t>
        <a:bodyPr/>
        <a:lstStyle/>
        <a:p>
          <a:endParaRPr lang="en-US"/>
        </a:p>
      </dgm:t>
    </dgm:pt>
    <dgm:pt modelId="{E39B522E-5E61-4342-918D-8DB89CB42E34}">
      <dgm:prSet/>
      <dgm:spPr/>
      <dgm:t>
        <a:bodyPr/>
        <a:lstStyle/>
        <a:p>
          <a:r>
            <a:rPr lang="en-US" dirty="0"/>
            <a:t>Step 4</a:t>
          </a:r>
        </a:p>
      </dgm:t>
    </dgm:pt>
    <dgm:pt modelId="{3B5F1C18-0AB1-4B97-8F47-625213FCB913}" type="parTrans" cxnId="{0ED740E7-DD5B-4DBA-8E06-2FCBED6CB0E4}">
      <dgm:prSet/>
      <dgm:spPr/>
      <dgm:t>
        <a:bodyPr/>
        <a:lstStyle/>
        <a:p>
          <a:endParaRPr lang="en-US"/>
        </a:p>
      </dgm:t>
    </dgm:pt>
    <dgm:pt modelId="{8C33E487-8238-41E9-9D7A-14433F388CF2}" type="sibTrans" cxnId="{0ED740E7-DD5B-4DBA-8E06-2FCBED6CB0E4}">
      <dgm:prSet/>
      <dgm:spPr/>
      <dgm:t>
        <a:bodyPr/>
        <a:lstStyle/>
        <a:p>
          <a:endParaRPr lang="en-US"/>
        </a:p>
      </dgm:t>
    </dgm:pt>
    <dgm:pt modelId="{78CA1D38-FF40-4018-8BA9-2885C1EB9F71}">
      <dgm:prSet/>
      <dgm:spPr/>
      <dgm:t>
        <a:bodyPr/>
        <a:lstStyle/>
        <a:p>
          <a:r>
            <a:rPr lang="en-US" dirty="0"/>
            <a:t>Connect data to the present via the theory</a:t>
          </a:r>
        </a:p>
      </dgm:t>
    </dgm:pt>
    <dgm:pt modelId="{D3A5EC48-013D-48AB-BC44-6D85A80C2B9D}" type="parTrans" cxnId="{31C1A4F2-9C14-4BEF-9D9A-ACC777A273A2}">
      <dgm:prSet/>
      <dgm:spPr/>
      <dgm:t>
        <a:bodyPr/>
        <a:lstStyle/>
        <a:p>
          <a:endParaRPr lang="en-US"/>
        </a:p>
      </dgm:t>
    </dgm:pt>
    <dgm:pt modelId="{13B28943-F197-42EE-9F22-ABBA51012F73}" type="sibTrans" cxnId="{31C1A4F2-9C14-4BEF-9D9A-ACC777A273A2}">
      <dgm:prSet/>
      <dgm:spPr/>
      <dgm:t>
        <a:bodyPr/>
        <a:lstStyle/>
        <a:p>
          <a:endParaRPr lang="en-US"/>
        </a:p>
      </dgm:t>
    </dgm:pt>
    <dgm:pt modelId="{45298247-993A-453C-B401-2AC03CB97879}">
      <dgm:prSet/>
      <dgm:spPr/>
      <dgm:t>
        <a:bodyPr/>
        <a:lstStyle/>
        <a:p>
          <a:r>
            <a:rPr lang="en-US" dirty="0"/>
            <a:t>Step 5</a:t>
          </a:r>
        </a:p>
      </dgm:t>
    </dgm:pt>
    <dgm:pt modelId="{2A06EB4E-8F60-43B6-AE1A-28144AD63AC8}" type="parTrans" cxnId="{77FAAA47-F7A5-491A-B427-9B4920EBAFB4}">
      <dgm:prSet/>
      <dgm:spPr/>
      <dgm:t>
        <a:bodyPr/>
        <a:lstStyle/>
        <a:p>
          <a:endParaRPr lang="en-US"/>
        </a:p>
      </dgm:t>
    </dgm:pt>
    <dgm:pt modelId="{7082D6FF-B252-4AE8-843E-69A87D256B49}" type="sibTrans" cxnId="{77FAAA47-F7A5-491A-B427-9B4920EBAFB4}">
      <dgm:prSet/>
      <dgm:spPr/>
      <dgm:t>
        <a:bodyPr/>
        <a:lstStyle/>
        <a:p>
          <a:endParaRPr lang="en-US"/>
        </a:p>
      </dgm:t>
    </dgm:pt>
    <dgm:pt modelId="{774BF4B3-F573-4D5B-9F95-04B0438882E9}">
      <dgm:prSet/>
      <dgm:spPr/>
      <dgm:t>
        <a:bodyPr/>
        <a:lstStyle/>
        <a:p>
          <a:r>
            <a:rPr lang="en-US" dirty="0"/>
            <a:t>Write out the formulation reading the matrix horizontally</a:t>
          </a:r>
        </a:p>
      </dgm:t>
    </dgm:pt>
    <dgm:pt modelId="{30F64A3B-B7FC-437B-886C-BFAB71BDFBDE}" type="parTrans" cxnId="{C62108DC-8367-4A01-8AFE-70274099BFDD}">
      <dgm:prSet/>
      <dgm:spPr/>
      <dgm:t>
        <a:bodyPr/>
        <a:lstStyle/>
        <a:p>
          <a:endParaRPr lang="en-US"/>
        </a:p>
      </dgm:t>
    </dgm:pt>
    <dgm:pt modelId="{E665AF48-EFEE-411E-9586-30A0B161B27B}" type="sibTrans" cxnId="{C62108DC-8367-4A01-8AFE-70274099BFDD}">
      <dgm:prSet/>
      <dgm:spPr/>
      <dgm:t>
        <a:bodyPr/>
        <a:lstStyle/>
        <a:p>
          <a:endParaRPr lang="en-US"/>
        </a:p>
      </dgm:t>
    </dgm:pt>
    <dgm:pt modelId="{9C54D813-D42D-4A20-9EA5-9F03508C54CA}" type="pres">
      <dgm:prSet presAssocID="{9541A73C-39C3-492D-A24B-7F35CAD8AEFE}" presName="Name0" presStyleCnt="0">
        <dgm:presLayoutVars>
          <dgm:dir/>
          <dgm:animLvl val="lvl"/>
          <dgm:resizeHandles val="exact"/>
        </dgm:presLayoutVars>
      </dgm:prSet>
      <dgm:spPr/>
    </dgm:pt>
    <dgm:pt modelId="{427B5862-1740-4EDF-B7DD-CAB272FC2DDD}" type="pres">
      <dgm:prSet presAssocID="{45298247-993A-453C-B401-2AC03CB97879}" presName="boxAndChildren" presStyleCnt="0"/>
      <dgm:spPr/>
    </dgm:pt>
    <dgm:pt modelId="{70305C7A-072E-480A-A09F-4166A0D07AF0}" type="pres">
      <dgm:prSet presAssocID="{45298247-993A-453C-B401-2AC03CB97879}" presName="parentTextBox" presStyleLbl="alignNode1" presStyleIdx="0" presStyleCnt="5"/>
      <dgm:spPr/>
    </dgm:pt>
    <dgm:pt modelId="{F8649E12-7386-49E0-A02B-1019B5C41133}" type="pres">
      <dgm:prSet presAssocID="{45298247-993A-453C-B401-2AC03CB97879}" presName="descendantBox" presStyleLbl="bgAccFollowNode1" presStyleIdx="0" presStyleCnt="5"/>
      <dgm:spPr/>
    </dgm:pt>
    <dgm:pt modelId="{AD384C9B-853B-4A45-B979-A526CB3750E4}" type="pres">
      <dgm:prSet presAssocID="{8C33E487-8238-41E9-9D7A-14433F388CF2}" presName="sp" presStyleCnt="0"/>
      <dgm:spPr/>
    </dgm:pt>
    <dgm:pt modelId="{AAE1779A-ECEC-43E1-ABAE-1D19A7C6F389}" type="pres">
      <dgm:prSet presAssocID="{E39B522E-5E61-4342-918D-8DB89CB42E34}" presName="arrowAndChildren" presStyleCnt="0"/>
      <dgm:spPr/>
    </dgm:pt>
    <dgm:pt modelId="{6FA15626-CF8B-457E-93F3-8B5DF94A9F15}" type="pres">
      <dgm:prSet presAssocID="{E39B522E-5E61-4342-918D-8DB89CB42E34}" presName="parentTextArrow" presStyleLbl="node1" presStyleIdx="0" presStyleCnt="0"/>
      <dgm:spPr/>
    </dgm:pt>
    <dgm:pt modelId="{590ACFA5-6DDB-4551-A0F4-1000997CF633}" type="pres">
      <dgm:prSet presAssocID="{E39B522E-5E61-4342-918D-8DB89CB42E34}" presName="arrow" presStyleLbl="alignNode1" presStyleIdx="1" presStyleCnt="5"/>
      <dgm:spPr/>
    </dgm:pt>
    <dgm:pt modelId="{130C1AE8-7859-4EF7-8301-607B9E08FBEC}" type="pres">
      <dgm:prSet presAssocID="{E39B522E-5E61-4342-918D-8DB89CB42E34}" presName="descendantArrow" presStyleLbl="bgAccFollowNode1" presStyleIdx="1" presStyleCnt="5"/>
      <dgm:spPr/>
    </dgm:pt>
    <dgm:pt modelId="{0802CF3F-0D24-4F27-8936-EDF14F6AFA5B}" type="pres">
      <dgm:prSet presAssocID="{6FF0D380-E96A-47BC-BE08-120A9EF59C1F}" presName="sp" presStyleCnt="0"/>
      <dgm:spPr/>
    </dgm:pt>
    <dgm:pt modelId="{31BA0777-8CE1-441E-88C5-12D3C88A9F43}" type="pres">
      <dgm:prSet presAssocID="{A671940D-2CF6-4F2F-9B50-2A4A5522330A}" presName="arrowAndChildren" presStyleCnt="0"/>
      <dgm:spPr/>
    </dgm:pt>
    <dgm:pt modelId="{F62ECBEC-081F-452C-AE96-3EBBD871671F}" type="pres">
      <dgm:prSet presAssocID="{A671940D-2CF6-4F2F-9B50-2A4A5522330A}" presName="parentTextArrow" presStyleLbl="node1" presStyleIdx="0" presStyleCnt="0"/>
      <dgm:spPr/>
    </dgm:pt>
    <dgm:pt modelId="{EEDFEBC5-7AAE-4A63-B951-CCA121D64ACD}" type="pres">
      <dgm:prSet presAssocID="{A671940D-2CF6-4F2F-9B50-2A4A5522330A}" presName="arrow" presStyleLbl="alignNode1" presStyleIdx="2" presStyleCnt="5"/>
      <dgm:spPr/>
    </dgm:pt>
    <dgm:pt modelId="{69612233-F928-466B-BE2D-FC7BF09EBC41}" type="pres">
      <dgm:prSet presAssocID="{A671940D-2CF6-4F2F-9B50-2A4A5522330A}" presName="descendantArrow" presStyleLbl="bgAccFollowNode1" presStyleIdx="2" presStyleCnt="5"/>
      <dgm:spPr/>
    </dgm:pt>
    <dgm:pt modelId="{8C72B17D-9F87-4394-BA4A-B3FBAE3D7517}" type="pres">
      <dgm:prSet presAssocID="{C0728C25-E482-4758-B1AD-AE5CE84E23DF}" presName="sp" presStyleCnt="0"/>
      <dgm:spPr/>
    </dgm:pt>
    <dgm:pt modelId="{B5758BE2-E284-4F64-A2B3-D643CB80675F}" type="pres">
      <dgm:prSet presAssocID="{0E79AD4A-D29D-4F79-8D09-4E6620A8442C}" presName="arrowAndChildren" presStyleCnt="0"/>
      <dgm:spPr/>
    </dgm:pt>
    <dgm:pt modelId="{B35DA489-01A9-46B8-9288-563778091A8C}" type="pres">
      <dgm:prSet presAssocID="{0E79AD4A-D29D-4F79-8D09-4E6620A8442C}" presName="parentTextArrow" presStyleLbl="node1" presStyleIdx="0" presStyleCnt="0"/>
      <dgm:spPr/>
    </dgm:pt>
    <dgm:pt modelId="{430F5CF4-F92B-44F4-A2C3-EAAB021979D9}" type="pres">
      <dgm:prSet presAssocID="{0E79AD4A-D29D-4F79-8D09-4E6620A8442C}" presName="arrow" presStyleLbl="alignNode1" presStyleIdx="3" presStyleCnt="5"/>
      <dgm:spPr/>
    </dgm:pt>
    <dgm:pt modelId="{5449156A-5436-4C4A-9251-FAB998CC4B56}" type="pres">
      <dgm:prSet presAssocID="{0E79AD4A-D29D-4F79-8D09-4E6620A8442C}" presName="descendantArrow" presStyleLbl="bgAccFollowNode1" presStyleIdx="3" presStyleCnt="5"/>
      <dgm:spPr/>
    </dgm:pt>
    <dgm:pt modelId="{CEEF4823-4FDE-4F4F-A912-07361A2F2EE8}" type="pres">
      <dgm:prSet presAssocID="{DEFDD0A8-DA52-4886-98E4-0F2175867AFF}" presName="sp" presStyleCnt="0"/>
      <dgm:spPr/>
    </dgm:pt>
    <dgm:pt modelId="{3A6B298C-9BF7-42D9-AE1F-626B91C95E0C}" type="pres">
      <dgm:prSet presAssocID="{6F6858C6-BAE6-41C8-AC8C-803751A29ED0}" presName="arrowAndChildren" presStyleCnt="0"/>
      <dgm:spPr/>
    </dgm:pt>
    <dgm:pt modelId="{9291F57F-78AD-468D-AE20-1618045C42A6}" type="pres">
      <dgm:prSet presAssocID="{6F6858C6-BAE6-41C8-AC8C-803751A29ED0}" presName="parentTextArrow" presStyleLbl="node1" presStyleIdx="0" presStyleCnt="0"/>
      <dgm:spPr/>
    </dgm:pt>
    <dgm:pt modelId="{F6DE1B0B-79EF-495F-A78B-BB2F8AA0BBB2}" type="pres">
      <dgm:prSet presAssocID="{6F6858C6-BAE6-41C8-AC8C-803751A29ED0}" presName="arrow" presStyleLbl="alignNode1" presStyleIdx="4" presStyleCnt="5"/>
      <dgm:spPr/>
    </dgm:pt>
    <dgm:pt modelId="{A05F2F91-B00A-4E0C-AE8C-9A52F2D8A414}" type="pres">
      <dgm:prSet presAssocID="{6F6858C6-BAE6-41C8-AC8C-803751A29ED0}" presName="descendantArrow" presStyleLbl="bgAccFollowNode1" presStyleIdx="4" presStyleCnt="5"/>
      <dgm:spPr/>
    </dgm:pt>
  </dgm:ptLst>
  <dgm:cxnLst>
    <dgm:cxn modelId="{329F3607-E24D-48C7-9D17-B293D0714E39}" type="presOf" srcId="{E39B522E-5E61-4342-918D-8DB89CB42E34}" destId="{6FA15626-CF8B-457E-93F3-8B5DF94A9F15}" srcOrd="0" destOrd="0" presId="urn:microsoft.com/office/officeart/2016/7/layout/VerticalDownArrowProcess"/>
    <dgm:cxn modelId="{4F104407-3C92-42BD-B244-AC567EE31DAF}" srcId="{9541A73C-39C3-492D-A24B-7F35CAD8AEFE}" destId="{0E79AD4A-D29D-4F79-8D09-4E6620A8442C}" srcOrd="1" destOrd="0" parTransId="{2D601174-0B7E-4CB3-8E08-20DC3C6FB04A}" sibTransId="{C0728C25-E482-4758-B1AD-AE5CE84E23DF}"/>
    <dgm:cxn modelId="{35956809-7641-460A-8D06-36950F018324}" type="presOf" srcId="{6F6858C6-BAE6-41C8-AC8C-803751A29ED0}" destId="{F6DE1B0B-79EF-495F-A78B-BB2F8AA0BBB2}" srcOrd="1" destOrd="0" presId="urn:microsoft.com/office/officeart/2016/7/layout/VerticalDownArrowProcess"/>
    <dgm:cxn modelId="{39A67E24-B31D-477F-9D05-70B75EE0328D}" type="presOf" srcId="{0E79AD4A-D29D-4F79-8D09-4E6620A8442C}" destId="{B35DA489-01A9-46B8-9288-563778091A8C}" srcOrd="0" destOrd="0" presId="urn:microsoft.com/office/officeart/2016/7/layout/VerticalDownArrowProcess"/>
    <dgm:cxn modelId="{55BE7F24-B2F7-40B2-9E72-889A92C47469}" srcId="{9541A73C-39C3-492D-A24B-7F35CAD8AEFE}" destId="{A671940D-2CF6-4F2F-9B50-2A4A5522330A}" srcOrd="2" destOrd="0" parTransId="{8AE6C5D9-F1D3-47BE-9C5A-74FEAA7C8B1C}" sibTransId="{6FF0D380-E96A-47BC-BE08-120A9EF59C1F}"/>
    <dgm:cxn modelId="{0599F82F-685B-40D6-9738-D4960C7519F5}" type="presOf" srcId="{6F6858C6-BAE6-41C8-AC8C-803751A29ED0}" destId="{9291F57F-78AD-468D-AE20-1618045C42A6}" srcOrd="0" destOrd="0" presId="urn:microsoft.com/office/officeart/2016/7/layout/VerticalDownArrowProcess"/>
    <dgm:cxn modelId="{9A427535-AB20-4C92-B2E6-29E8C825C6DA}" type="presOf" srcId="{E39B522E-5E61-4342-918D-8DB89CB42E34}" destId="{590ACFA5-6DDB-4551-A0F4-1000997CF633}" srcOrd="1" destOrd="0" presId="urn:microsoft.com/office/officeart/2016/7/layout/VerticalDownArrowProcess"/>
    <dgm:cxn modelId="{3B089644-6139-49E1-A66B-C5A309D40980}" srcId="{A671940D-2CF6-4F2F-9B50-2A4A5522330A}" destId="{30D39312-929C-4833-BBC8-3AC79BAF3EC2}" srcOrd="0" destOrd="0" parTransId="{928A2597-0E29-4C9F-9834-85ED30AFE6A9}" sibTransId="{65DDDCA7-8C6B-425D-8844-FADD4BFD9CE9}"/>
    <dgm:cxn modelId="{77FAAA47-F7A5-491A-B427-9B4920EBAFB4}" srcId="{9541A73C-39C3-492D-A24B-7F35CAD8AEFE}" destId="{45298247-993A-453C-B401-2AC03CB97879}" srcOrd="4" destOrd="0" parTransId="{2A06EB4E-8F60-43B6-AE1A-28144AD63AC8}" sibTransId="{7082D6FF-B252-4AE8-843E-69A87D256B49}"/>
    <dgm:cxn modelId="{19E74750-6EA3-4F8C-B064-3D621F41AB48}" type="presOf" srcId="{30D39312-929C-4833-BBC8-3AC79BAF3EC2}" destId="{69612233-F928-466B-BE2D-FC7BF09EBC41}" srcOrd="0" destOrd="0" presId="urn:microsoft.com/office/officeart/2016/7/layout/VerticalDownArrowProcess"/>
    <dgm:cxn modelId="{29B6A271-6AB1-40F5-B61A-3624B186AF61}" type="presOf" srcId="{45298247-993A-453C-B401-2AC03CB97879}" destId="{70305C7A-072E-480A-A09F-4166A0D07AF0}" srcOrd="0" destOrd="0" presId="urn:microsoft.com/office/officeart/2016/7/layout/VerticalDownArrowProcess"/>
    <dgm:cxn modelId="{193EC771-1B6C-4748-B14C-17ACF6B7DCAB}" type="presOf" srcId="{A671940D-2CF6-4F2F-9B50-2A4A5522330A}" destId="{F62ECBEC-081F-452C-AE96-3EBBD871671F}" srcOrd="0" destOrd="0" presId="urn:microsoft.com/office/officeart/2016/7/layout/VerticalDownArrowProcess"/>
    <dgm:cxn modelId="{A2C66A74-C6F8-4597-8B54-D8CCD81552F3}" type="presOf" srcId="{0A70E285-B698-4F62-B752-A3470D54B1DE}" destId="{A05F2F91-B00A-4E0C-AE8C-9A52F2D8A414}" srcOrd="0" destOrd="0" presId="urn:microsoft.com/office/officeart/2016/7/layout/VerticalDownArrowProcess"/>
    <dgm:cxn modelId="{E6D32889-E499-4E0B-B99B-AFBC41DD8EF8}" type="presOf" srcId="{A671940D-2CF6-4F2F-9B50-2A4A5522330A}" destId="{EEDFEBC5-7AAE-4A63-B951-CCA121D64ACD}" srcOrd="1" destOrd="0" presId="urn:microsoft.com/office/officeart/2016/7/layout/VerticalDownArrowProcess"/>
    <dgm:cxn modelId="{35EEA692-2860-4CE5-8222-EF9BE175839F}" type="presOf" srcId="{0E79AD4A-D29D-4F79-8D09-4E6620A8442C}" destId="{430F5CF4-F92B-44F4-A2C3-EAAB021979D9}" srcOrd="1" destOrd="0" presId="urn:microsoft.com/office/officeart/2016/7/layout/VerticalDownArrowProcess"/>
    <dgm:cxn modelId="{5172EBA2-B54B-475C-A842-106A8B6885BB}" srcId="{0E79AD4A-D29D-4F79-8D09-4E6620A8442C}" destId="{BBB0FE61-FE40-4ED8-936B-DC1E5C599E2E}" srcOrd="0" destOrd="0" parTransId="{2ABA7127-7AE4-427E-847B-A00D77B6504C}" sibTransId="{79C13E17-0200-4037-8592-E30D28B908B6}"/>
    <dgm:cxn modelId="{EBECC7A6-D708-4F55-B969-5344E49060B1}" type="presOf" srcId="{774BF4B3-F573-4D5B-9F95-04B0438882E9}" destId="{F8649E12-7386-49E0-A02B-1019B5C41133}" srcOrd="0" destOrd="0" presId="urn:microsoft.com/office/officeart/2016/7/layout/VerticalDownArrowProcess"/>
    <dgm:cxn modelId="{EA1C2DB6-1E84-426A-A377-1827CA94BBE5}" type="presOf" srcId="{9541A73C-39C3-492D-A24B-7F35CAD8AEFE}" destId="{9C54D813-D42D-4A20-9EA5-9F03508C54CA}" srcOrd="0" destOrd="0" presId="urn:microsoft.com/office/officeart/2016/7/layout/VerticalDownArrowProcess"/>
    <dgm:cxn modelId="{C62108DC-8367-4A01-8AFE-70274099BFDD}" srcId="{45298247-993A-453C-B401-2AC03CB97879}" destId="{774BF4B3-F573-4D5B-9F95-04B0438882E9}" srcOrd="0" destOrd="0" parTransId="{30F64A3B-B7FC-437B-886C-BFAB71BDFBDE}" sibTransId="{E665AF48-EFEE-411E-9586-30A0B161B27B}"/>
    <dgm:cxn modelId="{032B52DE-F480-44C0-905A-79CD738FEBAB}" srcId="{6F6858C6-BAE6-41C8-AC8C-803751A29ED0}" destId="{0A70E285-B698-4F62-B752-A3470D54B1DE}" srcOrd="0" destOrd="0" parTransId="{1B892516-61B3-4623-9C79-20C3F51E4665}" sibTransId="{5002CB6A-B507-4636-B675-A4A38BB30C6B}"/>
    <dgm:cxn modelId="{0ED740E7-DD5B-4DBA-8E06-2FCBED6CB0E4}" srcId="{9541A73C-39C3-492D-A24B-7F35CAD8AEFE}" destId="{E39B522E-5E61-4342-918D-8DB89CB42E34}" srcOrd="3" destOrd="0" parTransId="{3B5F1C18-0AB1-4B97-8F47-625213FCB913}" sibTransId="{8C33E487-8238-41E9-9D7A-14433F388CF2}"/>
    <dgm:cxn modelId="{3F43E4EB-58A7-4F5E-9618-7F12AA1DEB61}" srcId="{9541A73C-39C3-492D-A24B-7F35CAD8AEFE}" destId="{6F6858C6-BAE6-41C8-AC8C-803751A29ED0}" srcOrd="0" destOrd="0" parTransId="{CB7719AE-B878-4753-8559-545A29BB6959}" sibTransId="{DEFDD0A8-DA52-4886-98E4-0F2175867AFF}"/>
    <dgm:cxn modelId="{31C1A4F2-9C14-4BEF-9D9A-ACC777A273A2}" srcId="{E39B522E-5E61-4342-918D-8DB89CB42E34}" destId="{78CA1D38-FF40-4018-8BA9-2885C1EB9F71}" srcOrd="0" destOrd="0" parTransId="{D3A5EC48-013D-48AB-BC44-6D85A80C2B9D}" sibTransId="{13B28943-F197-42EE-9F22-ABBA51012F73}"/>
    <dgm:cxn modelId="{B32BCFF5-B4E0-4135-9E3C-191E56320358}" type="presOf" srcId="{BBB0FE61-FE40-4ED8-936B-DC1E5C599E2E}" destId="{5449156A-5436-4C4A-9251-FAB998CC4B56}" srcOrd="0" destOrd="0" presId="urn:microsoft.com/office/officeart/2016/7/layout/VerticalDownArrowProcess"/>
    <dgm:cxn modelId="{0C8255FD-E7A9-43B7-A00C-219D90D2C09D}" type="presOf" srcId="{78CA1D38-FF40-4018-8BA9-2885C1EB9F71}" destId="{130C1AE8-7859-4EF7-8301-607B9E08FBEC}" srcOrd="0" destOrd="0" presId="urn:microsoft.com/office/officeart/2016/7/layout/VerticalDownArrowProcess"/>
    <dgm:cxn modelId="{2B6A0DE4-324A-4C9B-87C0-78B7222CF779}" type="presParOf" srcId="{9C54D813-D42D-4A20-9EA5-9F03508C54CA}" destId="{427B5862-1740-4EDF-B7DD-CAB272FC2DDD}" srcOrd="0" destOrd="0" presId="urn:microsoft.com/office/officeart/2016/7/layout/VerticalDownArrowProcess"/>
    <dgm:cxn modelId="{1384F2B6-011B-4CF4-AFD0-1609A5E4016C}" type="presParOf" srcId="{427B5862-1740-4EDF-B7DD-CAB272FC2DDD}" destId="{70305C7A-072E-480A-A09F-4166A0D07AF0}" srcOrd="0" destOrd="0" presId="urn:microsoft.com/office/officeart/2016/7/layout/VerticalDownArrowProcess"/>
    <dgm:cxn modelId="{D16D576A-C382-4A65-8929-6C8E04C29A11}" type="presParOf" srcId="{427B5862-1740-4EDF-B7DD-CAB272FC2DDD}" destId="{F8649E12-7386-49E0-A02B-1019B5C41133}" srcOrd="1" destOrd="0" presId="urn:microsoft.com/office/officeart/2016/7/layout/VerticalDownArrowProcess"/>
    <dgm:cxn modelId="{A0B5308C-C935-464A-B324-2DD265609467}" type="presParOf" srcId="{9C54D813-D42D-4A20-9EA5-9F03508C54CA}" destId="{AD384C9B-853B-4A45-B979-A526CB3750E4}" srcOrd="1" destOrd="0" presId="urn:microsoft.com/office/officeart/2016/7/layout/VerticalDownArrowProcess"/>
    <dgm:cxn modelId="{E82601C2-F6D2-4528-B3BA-6B771806F9A3}" type="presParOf" srcId="{9C54D813-D42D-4A20-9EA5-9F03508C54CA}" destId="{AAE1779A-ECEC-43E1-ABAE-1D19A7C6F389}" srcOrd="2" destOrd="0" presId="urn:microsoft.com/office/officeart/2016/7/layout/VerticalDownArrowProcess"/>
    <dgm:cxn modelId="{75239B41-0F31-41AB-96FE-12C78C5E4F0F}" type="presParOf" srcId="{AAE1779A-ECEC-43E1-ABAE-1D19A7C6F389}" destId="{6FA15626-CF8B-457E-93F3-8B5DF94A9F15}" srcOrd="0" destOrd="0" presId="urn:microsoft.com/office/officeart/2016/7/layout/VerticalDownArrowProcess"/>
    <dgm:cxn modelId="{376D6797-B36A-4A10-9A14-7295AED28C5E}" type="presParOf" srcId="{AAE1779A-ECEC-43E1-ABAE-1D19A7C6F389}" destId="{590ACFA5-6DDB-4551-A0F4-1000997CF633}" srcOrd="1" destOrd="0" presId="urn:microsoft.com/office/officeart/2016/7/layout/VerticalDownArrowProcess"/>
    <dgm:cxn modelId="{7C683E39-FF78-4248-9937-B0ED8F0544DD}" type="presParOf" srcId="{AAE1779A-ECEC-43E1-ABAE-1D19A7C6F389}" destId="{130C1AE8-7859-4EF7-8301-607B9E08FBEC}" srcOrd="2" destOrd="0" presId="urn:microsoft.com/office/officeart/2016/7/layout/VerticalDownArrowProcess"/>
    <dgm:cxn modelId="{39602446-33EE-4F9B-9C67-4BAB47A4D2C0}" type="presParOf" srcId="{9C54D813-D42D-4A20-9EA5-9F03508C54CA}" destId="{0802CF3F-0D24-4F27-8936-EDF14F6AFA5B}" srcOrd="3" destOrd="0" presId="urn:microsoft.com/office/officeart/2016/7/layout/VerticalDownArrowProcess"/>
    <dgm:cxn modelId="{08A2EE75-86A2-4A9C-8E30-2FAAFB0EDD43}" type="presParOf" srcId="{9C54D813-D42D-4A20-9EA5-9F03508C54CA}" destId="{31BA0777-8CE1-441E-88C5-12D3C88A9F43}" srcOrd="4" destOrd="0" presId="urn:microsoft.com/office/officeart/2016/7/layout/VerticalDownArrowProcess"/>
    <dgm:cxn modelId="{0B168FBE-6671-443B-8F1E-030D88A66772}" type="presParOf" srcId="{31BA0777-8CE1-441E-88C5-12D3C88A9F43}" destId="{F62ECBEC-081F-452C-AE96-3EBBD871671F}" srcOrd="0" destOrd="0" presId="urn:microsoft.com/office/officeart/2016/7/layout/VerticalDownArrowProcess"/>
    <dgm:cxn modelId="{FD9A57CD-94E6-44A5-A37E-B3F03A4F43D9}" type="presParOf" srcId="{31BA0777-8CE1-441E-88C5-12D3C88A9F43}" destId="{EEDFEBC5-7AAE-4A63-B951-CCA121D64ACD}" srcOrd="1" destOrd="0" presId="urn:microsoft.com/office/officeart/2016/7/layout/VerticalDownArrowProcess"/>
    <dgm:cxn modelId="{89D22EF8-7D36-4E7E-8B54-673FD6C55D2F}" type="presParOf" srcId="{31BA0777-8CE1-441E-88C5-12D3C88A9F43}" destId="{69612233-F928-466B-BE2D-FC7BF09EBC41}" srcOrd="2" destOrd="0" presId="urn:microsoft.com/office/officeart/2016/7/layout/VerticalDownArrowProcess"/>
    <dgm:cxn modelId="{7EC70C1F-3B64-4E9D-854C-A708534F5AA0}" type="presParOf" srcId="{9C54D813-D42D-4A20-9EA5-9F03508C54CA}" destId="{8C72B17D-9F87-4394-BA4A-B3FBAE3D7517}" srcOrd="5" destOrd="0" presId="urn:microsoft.com/office/officeart/2016/7/layout/VerticalDownArrowProcess"/>
    <dgm:cxn modelId="{9F2A0209-074C-4E64-AF20-2CEDE9A2A291}" type="presParOf" srcId="{9C54D813-D42D-4A20-9EA5-9F03508C54CA}" destId="{B5758BE2-E284-4F64-A2B3-D643CB80675F}" srcOrd="6" destOrd="0" presId="urn:microsoft.com/office/officeart/2016/7/layout/VerticalDownArrowProcess"/>
    <dgm:cxn modelId="{421D5F7A-41E0-47F4-AA1B-23BE29451CE5}" type="presParOf" srcId="{B5758BE2-E284-4F64-A2B3-D643CB80675F}" destId="{B35DA489-01A9-46B8-9288-563778091A8C}" srcOrd="0" destOrd="0" presId="urn:microsoft.com/office/officeart/2016/7/layout/VerticalDownArrowProcess"/>
    <dgm:cxn modelId="{5D8ED1B3-86F1-465F-9329-EBDA9FF66658}" type="presParOf" srcId="{B5758BE2-E284-4F64-A2B3-D643CB80675F}" destId="{430F5CF4-F92B-44F4-A2C3-EAAB021979D9}" srcOrd="1" destOrd="0" presId="urn:microsoft.com/office/officeart/2016/7/layout/VerticalDownArrowProcess"/>
    <dgm:cxn modelId="{C97F9F86-CE11-4724-AC2A-A65C3E8881C4}" type="presParOf" srcId="{B5758BE2-E284-4F64-A2B3-D643CB80675F}" destId="{5449156A-5436-4C4A-9251-FAB998CC4B56}" srcOrd="2" destOrd="0" presId="urn:microsoft.com/office/officeart/2016/7/layout/VerticalDownArrowProcess"/>
    <dgm:cxn modelId="{27E245BB-E504-4CDA-9511-D4DB8B7F1B69}" type="presParOf" srcId="{9C54D813-D42D-4A20-9EA5-9F03508C54CA}" destId="{CEEF4823-4FDE-4F4F-A912-07361A2F2EE8}" srcOrd="7" destOrd="0" presId="urn:microsoft.com/office/officeart/2016/7/layout/VerticalDownArrowProcess"/>
    <dgm:cxn modelId="{5C6D32BB-8843-434D-A345-E5CF73E8F83C}" type="presParOf" srcId="{9C54D813-D42D-4A20-9EA5-9F03508C54CA}" destId="{3A6B298C-9BF7-42D9-AE1F-626B91C95E0C}" srcOrd="8" destOrd="0" presId="urn:microsoft.com/office/officeart/2016/7/layout/VerticalDownArrowProcess"/>
    <dgm:cxn modelId="{DF622D02-9B1B-4E3C-A075-47C1D75D1898}" type="presParOf" srcId="{3A6B298C-9BF7-42D9-AE1F-626B91C95E0C}" destId="{9291F57F-78AD-468D-AE20-1618045C42A6}" srcOrd="0" destOrd="0" presId="urn:microsoft.com/office/officeart/2016/7/layout/VerticalDownArrowProcess"/>
    <dgm:cxn modelId="{A40F16AF-F12D-4AE2-A7CD-7CE9E61E6E48}" type="presParOf" srcId="{3A6B298C-9BF7-42D9-AE1F-626B91C95E0C}" destId="{F6DE1B0B-79EF-495F-A78B-BB2F8AA0BBB2}" srcOrd="1" destOrd="0" presId="urn:microsoft.com/office/officeart/2016/7/layout/VerticalDownArrowProcess"/>
    <dgm:cxn modelId="{7DE0946F-257E-4415-B2F5-6C0984EC8167}" type="presParOf" srcId="{3A6B298C-9BF7-42D9-AE1F-626B91C95E0C}" destId="{A05F2F91-B00A-4E0C-AE8C-9A52F2D8A414}"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5B76ED-C686-4E97-9A28-74231B4FDDD1}" type="doc">
      <dgm:prSet loTypeId="urn:microsoft.com/office/officeart/2009/3/layout/CircleRelationship" loCatId="relationship" qsTypeId="urn:microsoft.com/office/officeart/2005/8/quickstyle/simple4" qsCatId="simple" csTypeId="urn:microsoft.com/office/officeart/2005/8/colors/accent1_2" csCatId="accent1" phldr="1"/>
      <dgm:spPr/>
      <dgm:t>
        <a:bodyPr/>
        <a:lstStyle/>
        <a:p>
          <a:endParaRPr lang="en-US"/>
        </a:p>
      </dgm:t>
    </dgm:pt>
    <dgm:pt modelId="{EC323DFF-E2DA-4381-8948-5F3D2CD82207}" type="pres">
      <dgm:prSet presAssocID="{BE5B76ED-C686-4E97-9A28-74231B4FDDD1}" presName="Name0" presStyleCnt="0">
        <dgm:presLayoutVars>
          <dgm:chMax val="1"/>
          <dgm:chPref val="1"/>
        </dgm:presLayoutVars>
      </dgm:prSet>
      <dgm:spPr/>
    </dgm:pt>
  </dgm:ptLst>
  <dgm:cxnLst>
    <dgm:cxn modelId="{A3AC16E3-96A0-4DCE-A502-BF3413F7EEBB}" type="presOf" srcId="{BE5B76ED-C686-4E97-9A28-74231B4FDDD1}" destId="{EC323DFF-E2DA-4381-8948-5F3D2CD82207}"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05C7A-072E-480A-A09F-4166A0D07AF0}">
      <dsp:nvSpPr>
        <dsp:cNvPr id="0" name=""/>
        <dsp:cNvSpPr/>
      </dsp:nvSpPr>
      <dsp:spPr>
        <a:xfrm>
          <a:off x="0" y="4440079"/>
          <a:ext cx="1435383" cy="728431"/>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84" tIns="177800" rIns="102084"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Step 5</a:t>
          </a:r>
        </a:p>
      </dsp:txBody>
      <dsp:txXfrm>
        <a:off x="0" y="4440079"/>
        <a:ext cx="1435383" cy="728431"/>
      </dsp:txXfrm>
    </dsp:sp>
    <dsp:sp modelId="{F8649E12-7386-49E0-A02B-1019B5C41133}">
      <dsp:nvSpPr>
        <dsp:cNvPr id="0" name=""/>
        <dsp:cNvSpPr/>
      </dsp:nvSpPr>
      <dsp:spPr>
        <a:xfrm>
          <a:off x="1435383" y="4440079"/>
          <a:ext cx="4306150" cy="72843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49" tIns="165100" rIns="87349" bIns="165100" numCol="1" spcCol="1270" anchor="ctr" anchorCtr="0">
          <a:noAutofit/>
        </a:bodyPr>
        <a:lstStyle/>
        <a:p>
          <a:pPr marL="0" lvl="0" indent="0" algn="l" defTabSz="577850">
            <a:lnSpc>
              <a:spcPct val="90000"/>
            </a:lnSpc>
            <a:spcBef>
              <a:spcPct val="0"/>
            </a:spcBef>
            <a:spcAft>
              <a:spcPct val="35000"/>
            </a:spcAft>
            <a:buNone/>
          </a:pPr>
          <a:r>
            <a:rPr lang="en-US" sz="1300" kern="1200" dirty="0"/>
            <a:t>Write out the formulation reading the matrix horizontally</a:t>
          </a:r>
        </a:p>
      </dsp:txBody>
      <dsp:txXfrm>
        <a:off x="1435383" y="4440079"/>
        <a:ext cx="4306150" cy="728431"/>
      </dsp:txXfrm>
    </dsp:sp>
    <dsp:sp modelId="{590ACFA5-6DDB-4551-A0F4-1000997CF633}">
      <dsp:nvSpPr>
        <dsp:cNvPr id="0" name=""/>
        <dsp:cNvSpPr/>
      </dsp:nvSpPr>
      <dsp:spPr>
        <a:xfrm rot="10800000">
          <a:off x="0" y="3330677"/>
          <a:ext cx="1435383" cy="1120328"/>
        </a:xfrm>
        <a:prstGeom prst="upArrowCallout">
          <a:avLst>
            <a:gd name="adj1" fmla="val 5000"/>
            <a:gd name="adj2" fmla="val 10000"/>
            <a:gd name="adj3" fmla="val 15000"/>
            <a:gd name="adj4" fmla="val 64977"/>
          </a:avLst>
        </a:prstGeom>
        <a:solidFill>
          <a:schemeClr val="accent2">
            <a:hueOff val="-2076357"/>
            <a:satOff val="-9864"/>
            <a:lumOff val="-3088"/>
            <a:alphaOff val="0"/>
          </a:schemeClr>
        </a:solidFill>
        <a:ln w="19050" cap="rnd" cmpd="sng" algn="ctr">
          <a:solidFill>
            <a:schemeClr val="accent2">
              <a:hueOff val="-2076357"/>
              <a:satOff val="-9864"/>
              <a:lumOff val="-30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84" tIns="177800" rIns="102084"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Step 4</a:t>
          </a:r>
        </a:p>
      </dsp:txBody>
      <dsp:txXfrm rot="-10800000">
        <a:off x="0" y="3330677"/>
        <a:ext cx="1435383" cy="728213"/>
      </dsp:txXfrm>
    </dsp:sp>
    <dsp:sp modelId="{130C1AE8-7859-4EF7-8301-607B9E08FBEC}">
      <dsp:nvSpPr>
        <dsp:cNvPr id="0" name=""/>
        <dsp:cNvSpPr/>
      </dsp:nvSpPr>
      <dsp:spPr>
        <a:xfrm>
          <a:off x="1435383" y="3330677"/>
          <a:ext cx="4306150" cy="728213"/>
        </a:xfrm>
        <a:prstGeom prst="rect">
          <a:avLst/>
        </a:prstGeom>
        <a:solidFill>
          <a:schemeClr val="accent2">
            <a:tint val="40000"/>
            <a:alpha val="90000"/>
            <a:hueOff val="-2050360"/>
            <a:satOff val="-11038"/>
            <a:lumOff val="-947"/>
            <a:alphaOff val="0"/>
          </a:schemeClr>
        </a:solidFill>
        <a:ln w="19050" cap="rnd" cmpd="sng" algn="ctr">
          <a:solidFill>
            <a:schemeClr val="accent2">
              <a:tint val="40000"/>
              <a:alpha val="90000"/>
              <a:hueOff val="-2050360"/>
              <a:satOff val="-11038"/>
              <a:lumOff val="-9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49" tIns="165100" rIns="87349" bIns="165100" numCol="1" spcCol="1270" anchor="ctr" anchorCtr="0">
          <a:noAutofit/>
        </a:bodyPr>
        <a:lstStyle/>
        <a:p>
          <a:pPr marL="0" lvl="0" indent="0" algn="l" defTabSz="577850">
            <a:lnSpc>
              <a:spcPct val="90000"/>
            </a:lnSpc>
            <a:spcBef>
              <a:spcPct val="0"/>
            </a:spcBef>
            <a:spcAft>
              <a:spcPct val="35000"/>
            </a:spcAft>
            <a:buNone/>
          </a:pPr>
          <a:r>
            <a:rPr lang="en-US" sz="1300" kern="1200" dirty="0"/>
            <a:t>Connect data to the present via the theory</a:t>
          </a:r>
        </a:p>
      </dsp:txBody>
      <dsp:txXfrm>
        <a:off x="1435383" y="3330677"/>
        <a:ext cx="4306150" cy="728213"/>
      </dsp:txXfrm>
    </dsp:sp>
    <dsp:sp modelId="{EEDFEBC5-7AAE-4A63-B951-CCA121D64ACD}">
      <dsp:nvSpPr>
        <dsp:cNvPr id="0" name=""/>
        <dsp:cNvSpPr/>
      </dsp:nvSpPr>
      <dsp:spPr>
        <a:xfrm rot="10800000">
          <a:off x="0" y="2221275"/>
          <a:ext cx="1435383" cy="1120328"/>
        </a:xfrm>
        <a:prstGeom prst="upArrowCallout">
          <a:avLst>
            <a:gd name="adj1" fmla="val 5000"/>
            <a:gd name="adj2" fmla="val 10000"/>
            <a:gd name="adj3" fmla="val 15000"/>
            <a:gd name="adj4" fmla="val 64977"/>
          </a:avLst>
        </a:prstGeom>
        <a:solidFill>
          <a:schemeClr val="accent2">
            <a:hueOff val="-4152713"/>
            <a:satOff val="-19727"/>
            <a:lumOff val="-6176"/>
            <a:alphaOff val="0"/>
          </a:schemeClr>
        </a:solidFill>
        <a:ln w="19050" cap="rnd" cmpd="sng" algn="ctr">
          <a:solidFill>
            <a:schemeClr val="accent2">
              <a:hueOff val="-4152713"/>
              <a:satOff val="-19727"/>
              <a:lumOff val="-6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84" tIns="177800" rIns="102084"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Step 3</a:t>
          </a:r>
        </a:p>
      </dsp:txBody>
      <dsp:txXfrm rot="-10800000">
        <a:off x="0" y="2221275"/>
        <a:ext cx="1435383" cy="728213"/>
      </dsp:txXfrm>
    </dsp:sp>
    <dsp:sp modelId="{69612233-F928-466B-BE2D-FC7BF09EBC41}">
      <dsp:nvSpPr>
        <dsp:cNvPr id="0" name=""/>
        <dsp:cNvSpPr/>
      </dsp:nvSpPr>
      <dsp:spPr>
        <a:xfrm>
          <a:off x="1435383" y="2221275"/>
          <a:ext cx="4306150" cy="728213"/>
        </a:xfrm>
        <a:prstGeom prst="rect">
          <a:avLst/>
        </a:prstGeom>
        <a:solidFill>
          <a:schemeClr val="accent2">
            <a:tint val="40000"/>
            <a:alpha val="90000"/>
            <a:hueOff val="-4100720"/>
            <a:satOff val="-22076"/>
            <a:lumOff val="-1893"/>
            <a:alphaOff val="0"/>
          </a:schemeClr>
        </a:solidFill>
        <a:ln w="19050" cap="rnd" cmpd="sng" algn="ctr">
          <a:solidFill>
            <a:schemeClr val="accent2">
              <a:tint val="40000"/>
              <a:alpha val="90000"/>
              <a:hueOff val="-4100720"/>
              <a:satOff val="-22076"/>
              <a:lumOff val="-18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49" tIns="165100" rIns="87349" bIns="165100" numCol="1" spcCol="1270" anchor="ctr" anchorCtr="0">
          <a:noAutofit/>
        </a:bodyPr>
        <a:lstStyle/>
        <a:p>
          <a:pPr marL="0" lvl="0" indent="0" algn="l" defTabSz="577850">
            <a:lnSpc>
              <a:spcPct val="90000"/>
            </a:lnSpc>
            <a:spcBef>
              <a:spcPct val="0"/>
            </a:spcBef>
            <a:spcAft>
              <a:spcPct val="35000"/>
            </a:spcAft>
            <a:buNone/>
          </a:pPr>
          <a:r>
            <a:rPr lang="en-US" sz="1300" kern="1200" dirty="0"/>
            <a:t>Use the formulation matrix to structure the date and prompt identification of other data/theories</a:t>
          </a:r>
        </a:p>
      </dsp:txBody>
      <dsp:txXfrm>
        <a:off x="1435383" y="2221275"/>
        <a:ext cx="4306150" cy="728213"/>
      </dsp:txXfrm>
    </dsp:sp>
    <dsp:sp modelId="{430F5CF4-F92B-44F4-A2C3-EAAB021979D9}">
      <dsp:nvSpPr>
        <dsp:cNvPr id="0" name=""/>
        <dsp:cNvSpPr/>
      </dsp:nvSpPr>
      <dsp:spPr>
        <a:xfrm rot="10800000">
          <a:off x="0" y="1111873"/>
          <a:ext cx="1435383" cy="1120328"/>
        </a:xfrm>
        <a:prstGeom prst="upArrowCallout">
          <a:avLst>
            <a:gd name="adj1" fmla="val 5000"/>
            <a:gd name="adj2" fmla="val 10000"/>
            <a:gd name="adj3" fmla="val 15000"/>
            <a:gd name="adj4" fmla="val 64977"/>
          </a:avLst>
        </a:prstGeom>
        <a:solidFill>
          <a:schemeClr val="accent2">
            <a:hueOff val="-6229070"/>
            <a:satOff val="-29591"/>
            <a:lumOff val="-9265"/>
            <a:alphaOff val="0"/>
          </a:schemeClr>
        </a:solidFill>
        <a:ln w="19050" cap="rnd" cmpd="sng" algn="ctr">
          <a:solidFill>
            <a:schemeClr val="accent2">
              <a:hueOff val="-6229070"/>
              <a:satOff val="-29591"/>
              <a:lumOff val="-92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84" tIns="177800" rIns="102084"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Step 2</a:t>
          </a:r>
        </a:p>
      </dsp:txBody>
      <dsp:txXfrm rot="-10800000">
        <a:off x="0" y="1111873"/>
        <a:ext cx="1435383" cy="728213"/>
      </dsp:txXfrm>
    </dsp:sp>
    <dsp:sp modelId="{5449156A-5436-4C4A-9251-FAB998CC4B56}">
      <dsp:nvSpPr>
        <dsp:cNvPr id="0" name=""/>
        <dsp:cNvSpPr/>
      </dsp:nvSpPr>
      <dsp:spPr>
        <a:xfrm>
          <a:off x="1435383" y="1111873"/>
          <a:ext cx="4306150" cy="728213"/>
        </a:xfrm>
        <a:prstGeom prst="rect">
          <a:avLst/>
        </a:prstGeom>
        <a:solidFill>
          <a:schemeClr val="accent2">
            <a:tint val="40000"/>
            <a:alpha val="90000"/>
            <a:hueOff val="-6151079"/>
            <a:satOff val="-33115"/>
            <a:lumOff val="-2840"/>
            <a:alphaOff val="0"/>
          </a:schemeClr>
        </a:solidFill>
        <a:ln w="19050" cap="rnd" cmpd="sng" algn="ctr">
          <a:solidFill>
            <a:schemeClr val="accent2">
              <a:tint val="40000"/>
              <a:alpha val="90000"/>
              <a:hueOff val="-6151079"/>
              <a:satOff val="-33115"/>
              <a:lumOff val="-28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49" tIns="165100" rIns="87349" bIns="165100" numCol="1" spcCol="1270" anchor="ctr" anchorCtr="0">
          <a:noAutofit/>
        </a:bodyPr>
        <a:lstStyle/>
        <a:p>
          <a:pPr marL="0" lvl="0" indent="0" algn="l" defTabSz="577850">
            <a:lnSpc>
              <a:spcPct val="90000"/>
            </a:lnSpc>
            <a:spcBef>
              <a:spcPct val="0"/>
            </a:spcBef>
            <a:spcAft>
              <a:spcPct val="35000"/>
            </a:spcAft>
            <a:buNone/>
          </a:pPr>
          <a:r>
            <a:rPr lang="en-US" sz="1300" kern="1200" dirty="0"/>
            <a:t>Identify obvious etiological data</a:t>
          </a:r>
        </a:p>
      </dsp:txBody>
      <dsp:txXfrm>
        <a:off x="1435383" y="1111873"/>
        <a:ext cx="4306150" cy="728213"/>
      </dsp:txXfrm>
    </dsp:sp>
    <dsp:sp modelId="{F6DE1B0B-79EF-495F-A78B-BB2F8AA0BBB2}">
      <dsp:nvSpPr>
        <dsp:cNvPr id="0" name=""/>
        <dsp:cNvSpPr/>
      </dsp:nvSpPr>
      <dsp:spPr>
        <a:xfrm rot="10800000">
          <a:off x="0" y="2471"/>
          <a:ext cx="1435383" cy="1120328"/>
        </a:xfrm>
        <a:prstGeom prst="upArrowCallout">
          <a:avLst>
            <a:gd name="adj1" fmla="val 5000"/>
            <a:gd name="adj2" fmla="val 10000"/>
            <a:gd name="adj3" fmla="val 15000"/>
            <a:gd name="adj4" fmla="val 64977"/>
          </a:avLst>
        </a:prstGeom>
        <a:solidFill>
          <a:schemeClr val="accent2">
            <a:hueOff val="-8305426"/>
            <a:satOff val="-39455"/>
            <a:lumOff val="-12353"/>
            <a:alphaOff val="0"/>
          </a:schemeClr>
        </a:solidFill>
        <a:ln w="19050" cap="rnd" cmpd="sng" algn="ctr">
          <a:solidFill>
            <a:schemeClr val="accent2">
              <a:hueOff val="-8305426"/>
              <a:satOff val="-39455"/>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84" tIns="177800" rIns="102084"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Step 1</a:t>
          </a:r>
        </a:p>
      </dsp:txBody>
      <dsp:txXfrm rot="-10800000">
        <a:off x="0" y="2471"/>
        <a:ext cx="1435383" cy="728213"/>
      </dsp:txXfrm>
    </dsp:sp>
    <dsp:sp modelId="{A05F2F91-B00A-4E0C-AE8C-9A52F2D8A414}">
      <dsp:nvSpPr>
        <dsp:cNvPr id="0" name=""/>
        <dsp:cNvSpPr/>
      </dsp:nvSpPr>
      <dsp:spPr>
        <a:xfrm>
          <a:off x="1435383" y="2471"/>
          <a:ext cx="4306150" cy="728213"/>
        </a:xfrm>
        <a:prstGeom prst="rect">
          <a:avLst/>
        </a:prstGeom>
        <a:solidFill>
          <a:schemeClr val="accent2">
            <a:tint val="40000"/>
            <a:alpha val="90000"/>
            <a:hueOff val="-8201440"/>
            <a:satOff val="-44153"/>
            <a:lumOff val="-3787"/>
            <a:alphaOff val="0"/>
          </a:schemeClr>
        </a:solidFill>
        <a:ln w="19050" cap="rnd" cmpd="sng" algn="ctr">
          <a:solidFill>
            <a:schemeClr val="accent2">
              <a:tint val="40000"/>
              <a:alpha val="90000"/>
              <a:hueOff val="-8201440"/>
              <a:satOff val="-44153"/>
              <a:lumOff val="-37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49" tIns="165100" rIns="87349" bIns="165100" numCol="1" spcCol="1270" anchor="ctr" anchorCtr="0">
          <a:noAutofit/>
        </a:bodyPr>
        <a:lstStyle/>
        <a:p>
          <a:pPr marL="0" lvl="0" indent="0" algn="l" defTabSz="577850">
            <a:lnSpc>
              <a:spcPct val="90000"/>
            </a:lnSpc>
            <a:spcBef>
              <a:spcPct val="0"/>
            </a:spcBef>
            <a:spcAft>
              <a:spcPct val="35000"/>
            </a:spcAft>
            <a:buNone/>
          </a:pPr>
          <a:r>
            <a:rPr lang="en-US" sz="1300" kern="1200" dirty="0"/>
            <a:t>Write a summary paragraph</a:t>
          </a:r>
        </a:p>
      </dsp:txBody>
      <dsp:txXfrm>
        <a:off x="1435383" y="2471"/>
        <a:ext cx="4306150" cy="728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9/12/2023</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9/12/2023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a:t>
            </a:fld>
            <a:endParaRPr lang="en-US" dirty="0"/>
          </a:p>
        </p:txBody>
      </p:sp>
    </p:spTree>
    <p:extLst>
      <p:ext uri="{BB962C8B-B14F-4D97-AF65-F5344CB8AC3E}">
        <p14:creationId xmlns:p14="http://schemas.microsoft.com/office/powerpoint/2010/main" val="16366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Descriptive answers the What happened? Etiological formulation answers Why did it happen. Treatment an explicit blueprint governing treatment interventions &amp; prognosis. It answers the What can be done about it and how. </a:t>
            </a:r>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dirty="0"/>
          </a:p>
        </p:txBody>
      </p:sp>
    </p:spTree>
    <p:extLst>
      <p:ext uri="{BB962C8B-B14F-4D97-AF65-F5344CB8AC3E}">
        <p14:creationId xmlns:p14="http://schemas.microsoft.com/office/powerpoint/2010/main" val="236134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1.Brief description contextualizing the patient and their issues.  2. Use data from past and present to develop a hypothesis about the patients current presentation.  3.Use the formulation matrix to structure the obvious data, putting them into the appropriate matrix box.  Start vertically. 4. Describe how this data explains the present circumstances for the patient. Not every piece of data in the table needs to be used. It’s for brain storming.  5. Makes more narrative sense to move from the past to present to the future</a:t>
            </a:r>
          </a:p>
        </p:txBody>
      </p:sp>
      <p:sp>
        <p:nvSpPr>
          <p:cNvPr id="4" name="Slide Number Placeholder 3"/>
          <p:cNvSpPr>
            <a:spLocks noGrp="1"/>
          </p:cNvSpPr>
          <p:nvPr>
            <p:ph type="sldNum" sz="quarter" idx="5"/>
          </p:nvPr>
        </p:nvSpPr>
        <p:spPr/>
        <p:txBody>
          <a:bodyPr/>
          <a:lstStyle/>
          <a:p>
            <a:fld id="{F3544625-0ADF-4414-89A2-9E135F0C849F}" type="slidenum">
              <a:rPr lang="en-US" smtClean="0"/>
              <a:t>4</a:t>
            </a:fld>
            <a:endParaRPr lang="en-US" dirty="0"/>
          </a:p>
        </p:txBody>
      </p:sp>
    </p:spTree>
    <p:extLst>
      <p:ext uri="{BB962C8B-B14F-4D97-AF65-F5344CB8AC3E}">
        <p14:creationId xmlns:p14="http://schemas.microsoft.com/office/powerpoint/2010/main" val="72403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5</a:t>
            </a:fld>
            <a:endParaRPr lang="en-US" dirty="0"/>
          </a:p>
        </p:txBody>
      </p:sp>
    </p:spTree>
    <p:extLst>
      <p:ext uri="{BB962C8B-B14F-4D97-AF65-F5344CB8AC3E}">
        <p14:creationId xmlns:p14="http://schemas.microsoft.com/office/powerpoint/2010/main" val="17301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11</a:t>
            </a:fld>
            <a:endParaRPr lang="en-US" dirty="0"/>
          </a:p>
        </p:txBody>
      </p:sp>
    </p:spTree>
    <p:extLst>
      <p:ext uri="{BB962C8B-B14F-4D97-AF65-F5344CB8AC3E}">
        <p14:creationId xmlns:p14="http://schemas.microsoft.com/office/powerpoint/2010/main" val="204834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9/12/2023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9/12/2023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9/12/2023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3962399" y="2554817"/>
            <a:ext cx="7197726" cy="2421464"/>
          </a:xfrm>
        </p:spPr>
        <p:txBody>
          <a:bodyPr>
            <a:normAutofit/>
          </a:bodyPr>
          <a:lstStyle/>
          <a:p>
            <a:r>
              <a:rPr lang="en-US" b="1" dirty="0"/>
              <a:t>CASE Formulation</a:t>
            </a:r>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3962399" y="4976282"/>
            <a:ext cx="7197726" cy="1405467"/>
          </a:xfrm>
        </p:spPr>
        <p:txBody>
          <a:bodyPr>
            <a:normAutofit/>
          </a:bodyPr>
          <a:lstStyle/>
          <a:p>
            <a:r>
              <a:rPr lang="en-US" dirty="0">
                <a:solidFill>
                  <a:schemeClr val="accent1">
                    <a:lumMod val="40000"/>
                    <a:lumOff val="60000"/>
                  </a:schemeClr>
                </a:solidFill>
              </a:rPr>
              <a:t>Michelle Gibson, PMHNP-BC, CARN-AP</a:t>
            </a: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6889-2F7E-CE8F-7AB3-D0F26A1AA3AA}"/>
              </a:ext>
            </a:extLst>
          </p:cNvPr>
          <p:cNvSpPr>
            <a:spLocks noGrp="1"/>
          </p:cNvSpPr>
          <p:nvPr>
            <p:ph type="title"/>
          </p:nvPr>
        </p:nvSpPr>
        <p:spPr>
          <a:xfrm>
            <a:off x="685801" y="609601"/>
            <a:ext cx="10131425" cy="457200"/>
          </a:xfrm>
        </p:spPr>
        <p:txBody>
          <a:bodyPr>
            <a:normAutofit fontScale="90000"/>
          </a:bodyPr>
          <a:lstStyle/>
          <a:p>
            <a:r>
              <a:rPr lang="en-US" sz="3600" dirty="0"/>
              <a:t>Treatment-prognostic</a:t>
            </a:r>
            <a:br>
              <a:rPr lang="en-US" sz="3600" dirty="0"/>
            </a:br>
            <a:endParaRPr lang="en-US" dirty="0"/>
          </a:p>
        </p:txBody>
      </p:sp>
      <p:sp>
        <p:nvSpPr>
          <p:cNvPr id="3" name="Content Placeholder 2">
            <a:extLst>
              <a:ext uri="{FF2B5EF4-FFF2-40B4-BE49-F238E27FC236}">
                <a16:creationId xmlns:a16="http://schemas.microsoft.com/office/drawing/2014/main" id="{630C6709-D407-CD64-84D5-057B96582524}"/>
              </a:ext>
            </a:extLst>
          </p:cNvPr>
          <p:cNvSpPr>
            <a:spLocks noGrp="1"/>
          </p:cNvSpPr>
          <p:nvPr>
            <p:ph idx="1"/>
          </p:nvPr>
        </p:nvSpPr>
        <p:spPr>
          <a:xfrm>
            <a:off x="685801" y="1066801"/>
            <a:ext cx="10131425" cy="4724399"/>
          </a:xfrm>
        </p:spPr>
        <p:txBody>
          <a:bodyPr>
            <a:normAutofit/>
          </a:bodyPr>
          <a:lstStyle/>
          <a:p>
            <a:r>
              <a:rPr lang="en-US" sz="2000" dirty="0"/>
              <a:t>A problem list includes clinical depression; marital discord including sexual difficulties; an obsessive-compulsive style; limited social support system with friends; and limited recreational activities. Initial treatment will include an antidepressant and supportive psychotherapy evolving to insight-oriented treatment as depressive symptoms abate, possibly in a group format. Couples therapy including work on sex issues could also be initiated after symptom amelioration. Finally, the patient will be aided in increasing his support system and recreational activities. Since this is a single, discrete episode of depression in a person with good pre-morbid functioning, the prognosis for a return to a baseline level is good. It is likely that Mr. Z’s depressive symptoms will respond to medication. His obsessive-compulsive personality disorder and unmet dependency needs are long-standing problems with a more guarded prognosis that depends on his ability to engage in effective psychotherapy and to expand and modify his range of contacts and activities. The prognosis for his marriage is also guarded and depends upon both his willingness and his wife's willingness to examine their relationship, explore new avenues of interaction, and modify their roles. Marital therapy will likely be required to accomplish these goals. </a:t>
            </a:r>
          </a:p>
        </p:txBody>
      </p:sp>
    </p:spTree>
    <p:extLst>
      <p:ext uri="{BB962C8B-B14F-4D97-AF65-F5344CB8AC3E}">
        <p14:creationId xmlns:p14="http://schemas.microsoft.com/office/powerpoint/2010/main" val="221290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a:normAutofit/>
          </a:bodyPr>
          <a:lstStyle/>
          <a:p>
            <a:r>
              <a:rPr lang="en-US" dirty="0"/>
              <a:t>Thank You!</a:t>
            </a:r>
          </a:p>
        </p:txBody>
      </p:sp>
    </p:spTree>
    <p:extLst>
      <p:ext uri="{BB962C8B-B14F-4D97-AF65-F5344CB8AC3E}">
        <p14:creationId xmlns:p14="http://schemas.microsoft.com/office/powerpoint/2010/main" val="293993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4" name="Picture 3" descr="satellite against the night sky">
            <a:extLst>
              <a:ext uri="{FF2B5EF4-FFF2-40B4-BE49-F238E27FC236}">
                <a16:creationId xmlns:a16="http://schemas.microsoft.com/office/drawing/2014/main" id="{D4F2268B-BB87-42FB-B84F-C145C01B497A}"/>
              </a:ext>
            </a:extLst>
          </p:cNvPr>
          <p:cNvPicPr>
            <a:picLocks noChangeAspect="1"/>
          </p:cNvPicPr>
          <p:nvPr/>
        </p:nvPicPr>
        <p:blipFill rotWithShape="1">
          <a:blip r:embed="rId4"/>
          <a:srcRect l="8611" r="16027" b="1"/>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79" name="Group 178">
            <a:extLst>
              <a:ext uri="{FF2B5EF4-FFF2-40B4-BE49-F238E27FC236}">
                <a16:creationId xmlns:a16="http://schemas.microsoft.com/office/drawing/2014/main" id="{CFEF753B-CA1B-4178-80F5-095B7FEA21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80" name="Freeform 98">
              <a:extLst>
                <a:ext uri="{FF2B5EF4-FFF2-40B4-BE49-F238E27FC236}">
                  <a16:creationId xmlns:a16="http://schemas.microsoft.com/office/drawing/2014/main" id="{86C68ECC-F0A0-411E-A303-6DC0707A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1" name="Group 180">
              <a:extLst>
                <a:ext uri="{FF2B5EF4-FFF2-40B4-BE49-F238E27FC236}">
                  <a16:creationId xmlns:a16="http://schemas.microsoft.com/office/drawing/2014/main" id="{6A21E140-4ECB-4C42-BDC7-F4351513DA9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82" name="Straight Connector 181">
                <a:extLst>
                  <a:ext uri="{FF2B5EF4-FFF2-40B4-BE49-F238E27FC236}">
                    <a16:creationId xmlns:a16="http://schemas.microsoft.com/office/drawing/2014/main" id="{2940CFC5-AC4C-4746-A3B9-3DD434FF6D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EC95677-9C92-4D0D-91D4-E07380F250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97602B2-71E1-4395-9C47-DE48B712A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FC50570-F1A9-4DB3-A64D-3A21A5888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8E4F209-3FDA-4C17-A86D-59990132FF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950C402-F8DC-4C99-90A8-CD67BDEC6C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6483FEF-FBDD-456C-AD52-B6D166FB1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DA316CA5-D470-4E6D-A6E8-D35DB7725D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BFA4937-71AA-4400-8DCD-20E5DF0501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68FA0D4-7119-47B3-8329-097877077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2C433AC-8114-47CC-9467-FCB5FE9807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F9CB489-BA36-4004-A019-75FBA23CCB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4C060E4-E790-4A31-B683-EA834FCF4E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3F00D2A-400F-4678-BB33-16B61650F4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46AABFD4-3727-4DF4-933A-C0A090248A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CC40A87-D067-41BF-B368-A197EC0D9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116F92B-7098-4139-AC77-75B4CE3323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FDF485C-38E7-4C0D-A2A7-3F1DE3B918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6DBD12-21A0-4F07-953F-D3B3486C1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54F4E42-5B16-41F4-8FF4-2EB134C1FE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F4CC20F-EBF6-4AFE-9A4F-68ACC7513B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A745DE2-9816-4D5B-BB41-BE1874612F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5B5D721-5554-457C-BE2F-BCA2505CAD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AFF390C-48FB-4FA5-998E-6DDDF9D2B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4B2E647-1CF4-4AF8-9AF5-8EAB6D6E88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6DA8C50-AA32-47D8-8DCB-DE9624E60E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1ED6412-8EBC-4680-B7D2-65A4F73BBB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983F033-A214-4959-956E-4B50B7AC6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77F30C3-5A8C-4BEB-95C1-A7B9C0961F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9A432F5-9A86-437C-8108-7945FA72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F8B1465-BA18-4D1C-ADED-D4BAA7638A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5DD7842-E27E-4461-B9C8-63AD2F0C4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C45934F-49A5-4EDB-A9A3-5540D74AB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EF9B0E3-0DC0-4D03-A02B-8F62D905F4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B1998C4-BF81-4332-A399-AD43467F67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4CFAF52-7684-46F2-8DFD-70A7F36DB0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3EFB5D1-BDF7-40B6-BBEA-D489CE79F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5A98777-A259-461F-A9B2-21DFC45C17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F795195-D966-482A-8D47-6265C00F6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E881E12-FFE1-441E-B36B-804289472B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1DBEB97-C3B3-4646-9760-227E20B155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BA17FBA-A611-4CA2-9CDC-E073B889C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B66F6D2-50DA-4E7A-8583-E9159CD962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D181CC7-8652-404A-B5C7-58004FD15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5706D69-47CD-47E3-83C9-EDB4EAF58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ADC21AA-CD21-436C-A9D7-DC4167E500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4702CCCC-772F-4AF1-8201-73C2537110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2AAD2B7-288B-42CF-804B-E33B84D747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D51CCD7B-95EB-4EE4-BAED-4308C80BF3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F92C4B5C-D0FB-4C0A-B5FA-2C7DDF7625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64D2931E-A280-496D-99C1-5C2A820CB4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D33CBE3-55B1-43CF-96B9-2E994EBCEA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6C6D563-A48C-4E6B-AE46-2CCE38A660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D0ABECB-C92E-4F76-89A6-1334939CDF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C258514-FFA8-4DE3-9B25-D55705AC3B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2B9E312-EEBF-4783-B25E-D7DD0D6E71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CB21139-A4D5-4D0F-9AD0-868FFC4240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E72FF9AC-BC86-42FD-8DF7-72429C958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3D09EAB-27F8-4FAC-91C2-4942ABA740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0D82CB2-C309-4CCD-9FB1-EF8F4407EC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625D6FE-BC58-4E33-B4E9-282D5CB75E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158CF66-DCD3-4627-9675-61B42A303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4ED85B9-D0C1-4222-B4BC-E81876EC3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299F075-06C0-46B8-A3F7-1D7E8D6001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EA87578-2C04-4651-A5BF-81D06050C9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2A8551E-D8EB-40F2-AD25-87484A17D2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C1E0E32-3B75-404A-9165-5733782508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A410333-16BA-443A-B24F-418ED77536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71589D1-7914-4EA7-B6B4-C1E7EA5FE6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E62A5ACA-F5D5-41F3-9549-06DB799C4D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A254CA6-3565-4CD0-8BEB-C94A533C0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62203F9-E5BE-44F8-8D43-31EEF85E9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C43FC58-4722-4D22-88C1-652EB16585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4C87F1C-06F8-43CD-8920-F525A5504B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75BF2BA-0DFF-4812-986E-9F2286A9F4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7B79CBCB-DE00-4F16-A2FC-E54EF816BA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EA1374B-AC49-4266-965E-1F9CD9E53B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25DE178-9F40-48D5-B0A9-4B0324742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61" name="Group 260">
            <a:extLst>
              <a:ext uri="{FF2B5EF4-FFF2-40B4-BE49-F238E27FC236}">
                <a16:creationId xmlns:a16="http://schemas.microsoft.com/office/drawing/2014/main" id="{29858C9E-401F-4216-8087-A25D1B5881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262" name="Freeform 17">
              <a:extLst>
                <a:ext uri="{FF2B5EF4-FFF2-40B4-BE49-F238E27FC236}">
                  <a16:creationId xmlns:a16="http://schemas.microsoft.com/office/drawing/2014/main" id="{D963FBC5-E6AD-44F8-AF49-6F5B5BF9D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3" name="Group 262">
              <a:extLst>
                <a:ext uri="{FF2B5EF4-FFF2-40B4-BE49-F238E27FC236}">
                  <a16:creationId xmlns:a16="http://schemas.microsoft.com/office/drawing/2014/main" id="{EF1F68DE-2C0A-4FBF-8033-8DFBB75AE2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4" name="Straight Connector 263">
                <a:extLst>
                  <a:ext uri="{FF2B5EF4-FFF2-40B4-BE49-F238E27FC236}">
                    <a16:creationId xmlns:a16="http://schemas.microsoft.com/office/drawing/2014/main" id="{1C147FEA-3E5D-4830-B91C-78418FE209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91F075D-8726-4FD6-BE73-EDCD760730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BDE3685-352D-4E32-9662-2C6C92E20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0A2922F-AA86-4B02-80C4-409D71A0A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23C72B0-E133-40CF-A094-E239AD994B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3F2DFC9-23E2-4429-911D-AA55B03405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71590EC-7AA6-47B3-AFF5-6E9A1B8B1C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3C6AC81-5D5E-4224-B222-B731E90F1C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164FB43F-3082-49BF-A7C5-72A42773D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9F3EE03-5655-4428-86AC-F579E8F339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F7335E6-5FFD-4206-9AF0-1791A88C9A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E837EB7-EE63-4B6B-9334-1B8055AD9F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EE8D5FB-B44C-43C8-A4F4-D78609073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8847AA0E-6A2D-41F5-A9B5-3A2F3B875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E4D651B-C768-4CBE-B971-A3CA38D803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913496D3-4182-4D80-9A16-89DBB74086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088D4C91-F0F7-4549-B54A-CC855FD3A7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84885948-783E-4197-B942-2DDCD542E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2837E330-008B-45A6-98A5-CE7D6FBBE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DD807602-B947-4984-8017-D89F3B0ADB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57AA37C4-9C24-41F1-98CA-BBD9BE159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692CF8CD-056F-4556-939F-1EFF0FECEC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29F3FAC-18B2-4886-9A93-44B7AD01DF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35B536E5-4149-49B5-8119-04FF4A5AC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A2B8B6A-D5D3-4DAA-AB4B-A1C1086B40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8E4C672-BE9E-4026-992B-B2FE6C136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C36DA4E-F1E7-4B68-ADA1-4F132BDCF2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B5D2532-6A77-4DE1-8BB0-37AA33FD9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BF234A36-BE57-450D-BDA2-AD70152CF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D461473E-1290-4BD0-B4DF-3C95DCE0F6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50325318-A62D-4427-B613-AF5E076E3D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F928DB9-6B46-43EF-A7CF-C4B9830CA5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A011901-65F6-4D44-BD40-744878B6B2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E838496B-B788-4873-9E1C-9B4442984E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15262F7-23A5-4A6B-BD2C-44CF82ECD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5857A42-75EB-4FF2-AF41-2D612A687D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3FC449E1-9573-406B-A201-3E897E668A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1001847-954F-46EC-97E7-E38732517B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3B040FD-D427-4F90-8CFC-D429522487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975C627A-78ED-4D2B-9F9E-26BE2C0A75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2523831A-B9F1-40EF-B113-873BEFA660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07483313-610C-403C-811D-EE70A7804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1CE5A29-BB15-441C-B3CD-3D3EE2163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476D005-3155-4DEF-88DE-068B497DED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628975E-6165-407B-8A45-7F23746BCC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6A69F000-3171-47D5-8EFE-4F201716C0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0092325-1C07-4FBC-9C9C-42244C9B9D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2A33CB00-75FF-4DFF-9D6A-CEF5EA2E26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139B85FF-580E-435C-8523-23A035269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53E7419-AF0F-4B69-88BF-853EDC328C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052C8AEF-9C9D-4737-BA0F-DBB3BF0C04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ADDDBC2-F0DB-4038-98D0-B38749D8C0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E5F14C72-98E5-4A6C-BA03-5E105AA4D4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9ACEF013-464E-44D2-9B83-863E69077E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141F09F-05CE-4CE9-9F5A-861FBC31A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ED70A3C-4B21-4941-9F11-00A51A748A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11927814-33EF-4FBA-95F7-4138C1C7CE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F4D2B900-3BAC-4EE3-AB6E-9F3212F4DC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B00017B-AD65-4759-8A6A-B03C70E07B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2C4A8E2-640F-4D30-99EC-A2D2B0FD6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9492085E-DF05-4380-B8C2-93832478C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9750F82-33DB-42EE-B31F-CC5DE7EBA1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60B9848F-8B4C-4440-9BF6-98A4F3F72C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7AA0900-78F5-4163-807F-3DEE6DCBB1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0F627689-9632-474B-B3A8-EC1A82A36E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1C6CB03-F81D-48A2-BF05-98D4EF2CC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2FB4D2F-4789-48A1-A4AA-F318ED2BA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64B8907A-2A80-490C-AACF-678CA6DE19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A175CCF3-4796-4C76-A92E-B495335FB4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CFC6D15-64F3-449C-8C0B-3FCB2976D2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8AA4A6-DD28-4235-AAE3-CC28DF834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3D393E8B-AAB8-4606-A4FA-815EDABDD1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BA7B770-7EB6-4AC1-B028-9C45DEE44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D87B822C-3951-4E65-A45D-7160FAC3F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54B9CDF0-DC54-4868-B60A-6840FDE6A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706BEC8-029B-4E0F-A55F-A552E1DE2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25EBA5EB-4807-4E96-BA08-B6B74AE040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5548885E-CABE-42B5-B06A-1E6B9B198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Picture 6" descr="abstract image of light dots">
            <a:extLst>
              <a:ext uri="{FF2B5EF4-FFF2-40B4-BE49-F238E27FC236}">
                <a16:creationId xmlns:a16="http://schemas.microsoft.com/office/drawing/2014/main" id="{FE6C54C5-D2F4-48F8-B65E-7506F07BCCF3}"/>
              </a:ext>
            </a:extLst>
          </p:cNvPr>
          <p:cNvPicPr>
            <a:picLocks noChangeAspect="1"/>
          </p:cNvPicPr>
          <p:nvPr/>
        </p:nvPicPr>
        <p:blipFill rotWithShape="1">
          <a:blip r:embed="rId5"/>
          <a:srcRect l="23268" r="4773" b="-1"/>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
        <p:nvSpPr>
          <p:cNvPr id="6" name="Title 5">
            <a:extLst>
              <a:ext uri="{FF2B5EF4-FFF2-40B4-BE49-F238E27FC236}">
                <a16:creationId xmlns:a16="http://schemas.microsoft.com/office/drawing/2014/main" id="{051C42FD-B448-ADB5-951F-CF3E4475BE3E}"/>
              </a:ext>
            </a:extLst>
          </p:cNvPr>
          <p:cNvSpPr>
            <a:spLocks noGrp="1"/>
          </p:cNvSpPr>
          <p:nvPr>
            <p:ph type="title"/>
          </p:nvPr>
        </p:nvSpPr>
        <p:spPr/>
        <p:txBody>
          <a:bodyPr/>
          <a:lstStyle/>
          <a:p>
            <a:r>
              <a:rPr lang="en-US" dirty="0"/>
              <a:t>Introduction</a:t>
            </a:r>
          </a:p>
        </p:txBody>
      </p:sp>
      <p:sp>
        <p:nvSpPr>
          <p:cNvPr id="9" name="Content Placeholder 8">
            <a:extLst>
              <a:ext uri="{FF2B5EF4-FFF2-40B4-BE49-F238E27FC236}">
                <a16:creationId xmlns:a16="http://schemas.microsoft.com/office/drawing/2014/main" id="{8373ECC2-012F-F157-4BBD-2FF7FD1254CB}"/>
              </a:ext>
            </a:extLst>
          </p:cNvPr>
          <p:cNvSpPr>
            <a:spLocks noGrp="1"/>
          </p:cNvSpPr>
          <p:nvPr>
            <p:ph idx="1"/>
          </p:nvPr>
        </p:nvSpPr>
        <p:spPr/>
        <p:txBody>
          <a:bodyPr>
            <a:normAutofit/>
          </a:bodyPr>
          <a:lstStyle/>
          <a:p>
            <a:r>
              <a:rPr lang="en-US" sz="2400" dirty="0"/>
              <a:t>AKA a biopsychosocial formulation</a:t>
            </a:r>
          </a:p>
          <a:p>
            <a:r>
              <a:rPr lang="en-US" sz="2400" dirty="0"/>
              <a:t>Case formulation is </a:t>
            </a:r>
            <a:r>
              <a:rPr lang="en-US" sz="2400" b="1" dirty="0"/>
              <a:t>not </a:t>
            </a:r>
            <a:r>
              <a:rPr lang="en-US" sz="2400" dirty="0"/>
              <a:t>a restatement of facts</a:t>
            </a:r>
            <a:endParaRPr lang="en-US" sz="2400" dirty="0">
              <a:cs typeface="Calibri"/>
            </a:endParaRPr>
          </a:p>
          <a:p>
            <a:r>
              <a:rPr lang="en-US" sz="2400" dirty="0"/>
              <a:t>It’s a written attempt at understanding a patient</a:t>
            </a:r>
          </a:p>
          <a:p>
            <a:r>
              <a:rPr lang="en-US" sz="2400" dirty="0"/>
              <a:t>Provides written record for communication with others</a:t>
            </a:r>
          </a:p>
          <a:p>
            <a:r>
              <a:rPr lang="en-US" sz="2400" dirty="0"/>
              <a:t>Becomes the foundation upon which treatment is based</a:t>
            </a:r>
          </a:p>
          <a:p>
            <a:r>
              <a:rPr lang="en-US" sz="2400" dirty="0"/>
              <a:t>Many ways to write formulation</a:t>
            </a:r>
          </a:p>
        </p:txBody>
      </p:sp>
    </p:spTree>
    <p:extLst>
      <p:ext uri="{BB962C8B-B14F-4D97-AF65-F5344CB8AC3E}">
        <p14:creationId xmlns:p14="http://schemas.microsoft.com/office/powerpoint/2010/main" val="291382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1D7A-6B25-2742-CA53-2D91796D661A}"/>
              </a:ext>
            </a:extLst>
          </p:cNvPr>
          <p:cNvSpPr>
            <a:spLocks noGrp="1"/>
          </p:cNvSpPr>
          <p:nvPr>
            <p:ph type="title"/>
          </p:nvPr>
        </p:nvSpPr>
        <p:spPr>
          <a:xfrm>
            <a:off x="632651" y="643465"/>
            <a:ext cx="3746091" cy="5571072"/>
          </a:xfrm>
        </p:spPr>
        <p:txBody>
          <a:bodyPr>
            <a:normAutofit/>
          </a:bodyPr>
          <a:lstStyle/>
          <a:p>
            <a:r>
              <a:rPr lang="en-US" dirty="0"/>
              <a:t>The anatomy of case formulation</a:t>
            </a:r>
          </a:p>
        </p:txBody>
      </p:sp>
      <p:sp>
        <p:nvSpPr>
          <p:cNvPr id="3" name="Content Placeholder 2">
            <a:extLst>
              <a:ext uri="{FF2B5EF4-FFF2-40B4-BE49-F238E27FC236}">
                <a16:creationId xmlns:a16="http://schemas.microsoft.com/office/drawing/2014/main" id="{FE919EAA-4CBD-50F8-95A7-B939F30FDDD7}"/>
              </a:ext>
            </a:extLst>
          </p:cNvPr>
          <p:cNvSpPr>
            <a:spLocks noGrp="1"/>
          </p:cNvSpPr>
          <p:nvPr>
            <p:ph idx="1"/>
          </p:nvPr>
        </p:nvSpPr>
        <p:spPr>
          <a:xfrm>
            <a:off x="4709650" y="643464"/>
            <a:ext cx="6838883" cy="3731891"/>
          </a:xfrm>
        </p:spPr>
        <p:txBody>
          <a:bodyPr>
            <a:normAutofit/>
          </a:bodyPr>
          <a:lstStyle/>
          <a:p>
            <a:r>
              <a:rPr lang="en-US" sz="2400" dirty="0"/>
              <a:t>Three basic components </a:t>
            </a:r>
          </a:p>
          <a:p>
            <a:pPr lvl="1"/>
            <a:r>
              <a:rPr lang="en-US" sz="2400" dirty="0"/>
              <a:t>Descriptive </a:t>
            </a:r>
          </a:p>
          <a:p>
            <a:pPr lvl="2"/>
            <a:r>
              <a:rPr lang="en-US" sz="2400" dirty="0"/>
              <a:t>“What happened?”</a:t>
            </a:r>
          </a:p>
          <a:p>
            <a:pPr lvl="1"/>
            <a:r>
              <a:rPr lang="en-US" sz="2400" dirty="0"/>
              <a:t>Etiological </a:t>
            </a:r>
          </a:p>
          <a:p>
            <a:pPr lvl="2"/>
            <a:r>
              <a:rPr lang="en-US" sz="2400" dirty="0"/>
              <a:t>“Why did it happen?”</a:t>
            </a:r>
          </a:p>
          <a:p>
            <a:pPr lvl="1"/>
            <a:r>
              <a:rPr lang="en-US" sz="2400" dirty="0"/>
              <a:t>Treatment-prognostic</a:t>
            </a:r>
          </a:p>
          <a:p>
            <a:pPr lvl="2"/>
            <a:r>
              <a:rPr lang="en-US" sz="2400" dirty="0"/>
              <a:t>“What can be done about it and how?”</a:t>
            </a:r>
          </a:p>
        </p:txBody>
      </p:sp>
      <p:pic>
        <p:nvPicPr>
          <p:cNvPr id="4" name="Picture 3">
            <a:extLst>
              <a:ext uri="{FF2B5EF4-FFF2-40B4-BE49-F238E27FC236}">
                <a16:creationId xmlns:a16="http://schemas.microsoft.com/office/drawing/2014/main" id="{FF84CAF5-AB1E-0DDA-8EF9-22BE022FC167}"/>
              </a:ext>
            </a:extLst>
          </p:cNvPr>
          <p:cNvPicPr>
            <a:picLocks noChangeAspect="1"/>
          </p:cNvPicPr>
          <p:nvPr/>
        </p:nvPicPr>
        <p:blipFill>
          <a:blip r:embed="rId4"/>
          <a:stretch>
            <a:fillRect/>
          </a:stretch>
        </p:blipFill>
        <p:spPr>
          <a:xfrm>
            <a:off x="7813260" y="5045937"/>
            <a:ext cx="3641071" cy="167203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617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7" name="Picture 20">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188652B-B439-4AB5-8773-417F1E05177E}"/>
              </a:ext>
            </a:extLst>
          </p:cNvPr>
          <p:cNvSpPr>
            <a:spLocks noGrp="1"/>
          </p:cNvSpPr>
          <p:nvPr>
            <p:ph type="title"/>
          </p:nvPr>
        </p:nvSpPr>
        <p:spPr>
          <a:xfrm>
            <a:off x="718457" y="531278"/>
            <a:ext cx="3211517" cy="5292579"/>
          </a:xfrm>
        </p:spPr>
        <p:txBody>
          <a:bodyPr>
            <a:normAutofit/>
          </a:bodyPr>
          <a:lstStyle/>
          <a:p>
            <a:r>
              <a:rPr lang="en-US">
                <a:solidFill>
                  <a:srgbClr val="FFFFFF"/>
                </a:solidFill>
              </a:rPr>
              <a:t>Formulation approach</a:t>
            </a:r>
          </a:p>
        </p:txBody>
      </p:sp>
      <p:sp useBgFill="1">
        <p:nvSpPr>
          <p:cNvPr id="28" name="Freeform: Shape 22">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29" name="Content Placeholder 3">
            <a:extLst>
              <a:ext uri="{FF2B5EF4-FFF2-40B4-BE49-F238E27FC236}">
                <a16:creationId xmlns:a16="http://schemas.microsoft.com/office/drawing/2014/main" id="{16A8170F-18D3-5320-9ED6-DA53DCF04B88}"/>
              </a:ext>
            </a:extLst>
          </p:cNvPr>
          <p:cNvGraphicFramePr>
            <a:graphicFrameLocks noGrp="1"/>
          </p:cNvGraphicFramePr>
          <p:nvPr>
            <p:ph idx="1"/>
            <p:extLst>
              <p:ext uri="{D42A27DB-BD31-4B8C-83A1-F6EECF244321}">
                <p14:modId xmlns:p14="http://schemas.microsoft.com/office/powerpoint/2010/main" val="1349497931"/>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939025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SmartArt graphic">
            <a:extLst>
              <a:ext uri="{FF2B5EF4-FFF2-40B4-BE49-F238E27FC236}">
                <a16:creationId xmlns:a16="http://schemas.microsoft.com/office/drawing/2014/main" id="{21A182E9-AC38-4344-9247-5AB4B8F03A26}"/>
              </a:ext>
            </a:extLst>
          </p:cNvPr>
          <p:cNvGraphicFramePr>
            <a:graphicFrameLocks noGrp="1"/>
          </p:cNvGraphicFramePr>
          <p:nvPr>
            <p:ph sz="half" idx="2"/>
            <p:extLst>
              <p:ext uri="{D42A27DB-BD31-4B8C-83A1-F6EECF244321}">
                <p14:modId xmlns:p14="http://schemas.microsoft.com/office/powerpoint/2010/main" val="1389089840"/>
              </p:ext>
            </p:extLst>
          </p:nvPr>
        </p:nvGraphicFramePr>
        <p:xfrm>
          <a:off x="2569323" y="2142067"/>
          <a:ext cx="7390680" cy="3725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C83B688C-E87F-436F-52D2-C5179801A073}"/>
              </a:ext>
            </a:extLst>
          </p:cNvPr>
          <p:cNvPicPr>
            <a:picLocks noChangeAspect="1"/>
          </p:cNvPicPr>
          <p:nvPr/>
        </p:nvPicPr>
        <p:blipFill>
          <a:blip r:embed="rId8">
            <a:duotone>
              <a:prstClr val="black"/>
              <a:schemeClr val="accent2">
                <a:tint val="45000"/>
                <a:satMod val="400000"/>
              </a:schemeClr>
            </a:duotone>
          </a:blip>
          <a:stretch>
            <a:fillRect/>
          </a:stretch>
        </p:blipFill>
        <p:spPr>
          <a:xfrm>
            <a:off x="1124608" y="452022"/>
            <a:ext cx="9753600" cy="5953956"/>
          </a:xfrm>
          <a:prstGeom prst="rect">
            <a:avLst/>
          </a:prstGeom>
        </p:spPr>
      </p:pic>
    </p:spTree>
    <p:extLst>
      <p:ext uri="{BB962C8B-B14F-4D97-AF65-F5344CB8AC3E}">
        <p14:creationId xmlns:p14="http://schemas.microsoft.com/office/powerpoint/2010/main" val="197482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D328D0F-C52A-5CD5-D9FB-1948B5BC945A}"/>
              </a:ext>
            </a:extLst>
          </p:cNvPr>
          <p:cNvPicPr>
            <a:picLocks noChangeAspect="1"/>
          </p:cNvPicPr>
          <p:nvPr/>
        </p:nvPicPr>
        <p:blipFill>
          <a:blip r:embed="rId3"/>
          <a:stretch>
            <a:fillRect/>
          </a:stretch>
        </p:blipFill>
        <p:spPr>
          <a:xfrm>
            <a:off x="595901" y="626724"/>
            <a:ext cx="10808413" cy="5661060"/>
          </a:xfrm>
          <a:prstGeom prst="rect">
            <a:avLst/>
          </a:prstGeom>
        </p:spPr>
      </p:pic>
    </p:spTree>
    <p:extLst>
      <p:ext uri="{BB962C8B-B14F-4D97-AF65-F5344CB8AC3E}">
        <p14:creationId xmlns:p14="http://schemas.microsoft.com/office/powerpoint/2010/main" val="220140311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AFC1-99DD-3567-0392-5BF4BF96D270}"/>
              </a:ext>
            </a:extLst>
          </p:cNvPr>
          <p:cNvSpPr>
            <a:spLocks noGrp="1"/>
          </p:cNvSpPr>
          <p:nvPr>
            <p:ph type="title"/>
          </p:nvPr>
        </p:nvSpPr>
        <p:spPr>
          <a:xfrm>
            <a:off x="233738" y="84857"/>
            <a:ext cx="10131425" cy="1456267"/>
          </a:xfrm>
        </p:spPr>
        <p:txBody>
          <a:bodyPr/>
          <a:lstStyle/>
          <a:p>
            <a:r>
              <a:rPr lang="en-US" dirty="0"/>
              <a:t>The Case of Mr. Z. </a:t>
            </a:r>
          </a:p>
        </p:txBody>
      </p:sp>
      <p:sp>
        <p:nvSpPr>
          <p:cNvPr id="3" name="Content Placeholder 2">
            <a:extLst>
              <a:ext uri="{FF2B5EF4-FFF2-40B4-BE49-F238E27FC236}">
                <a16:creationId xmlns:a16="http://schemas.microsoft.com/office/drawing/2014/main" id="{FE0A78EB-A1B1-4AE8-C000-3112A87A3E2D}"/>
              </a:ext>
            </a:extLst>
          </p:cNvPr>
          <p:cNvSpPr>
            <a:spLocks noGrp="1"/>
          </p:cNvSpPr>
          <p:nvPr>
            <p:ph idx="1"/>
          </p:nvPr>
        </p:nvSpPr>
        <p:spPr>
          <a:xfrm>
            <a:off x="587768" y="1263722"/>
            <a:ext cx="11016464" cy="5239819"/>
          </a:xfrm>
        </p:spPr>
        <p:txBody>
          <a:bodyPr>
            <a:normAutofit/>
          </a:bodyPr>
          <a:lstStyle/>
          <a:p>
            <a:r>
              <a:rPr lang="en-US" sz="2000" dirty="0"/>
              <a:t>Mr. Z is a 40-year-old businessman who presented with complaints of loss of interest in his job, hobbies, and family over a period of six weeks. He acknowledged periods of profound sadness, reduced appetite with significant weight loss, insomnia, fatigue, and recurrent thoughts of death, but denied suicidal ideation. He denied any precipitants but did admit that his expected job promotion had not materialized. Mr. Z described himself as unusually serious, conservative, and relatively unable to express affection. He also acknowledged trying to be perfect, needing to be in control of every social situation, and having an excessive commitment to work. Mr. Z indicated his marriage had been worsening for several years and described his wife as flighty, overemotional, and helpless under stress. For the past several years she had been angry, distant, and had declined to be involved sexually with him. Since the onset of his symptomatology, however, she had been obviously concerned. The Z's have two children, a boy, 12, and a girl, 10, who appeared to be doing well at school and home. Mr. Z described his family of origin as very poor. His father deserted his mother when the patient was 12 years of age and, as the oldest child, he had to take considerable responsibility for younger siblings as well as to work part time while attending school. He knew that his maternal grandfather had died by suicide and that two maternal uncles had alcohol use disorder. A paternal uncle had died in prison after a long period of antisocial behavior.</a:t>
            </a:r>
          </a:p>
        </p:txBody>
      </p:sp>
    </p:spTree>
    <p:extLst>
      <p:ext uri="{BB962C8B-B14F-4D97-AF65-F5344CB8AC3E}">
        <p14:creationId xmlns:p14="http://schemas.microsoft.com/office/powerpoint/2010/main" val="365270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636C-5D9B-2FE4-9CC3-2AA2EA6ABBFB}"/>
              </a:ext>
            </a:extLst>
          </p:cNvPr>
          <p:cNvSpPr>
            <a:spLocks noGrp="1"/>
          </p:cNvSpPr>
          <p:nvPr>
            <p:ph type="title"/>
          </p:nvPr>
        </p:nvSpPr>
        <p:spPr>
          <a:xfrm flipH="1">
            <a:off x="297950" y="405830"/>
            <a:ext cx="4767209" cy="705492"/>
          </a:xfrm>
        </p:spPr>
        <p:txBody>
          <a:bodyPr>
            <a:normAutofit/>
          </a:bodyPr>
          <a:lstStyle/>
          <a:p>
            <a:r>
              <a:rPr lang="en-US" dirty="0"/>
              <a:t>Descriptive </a:t>
            </a:r>
          </a:p>
        </p:txBody>
      </p:sp>
      <p:sp>
        <p:nvSpPr>
          <p:cNvPr id="3" name="Content Placeholder 2">
            <a:extLst>
              <a:ext uri="{FF2B5EF4-FFF2-40B4-BE49-F238E27FC236}">
                <a16:creationId xmlns:a16="http://schemas.microsoft.com/office/drawing/2014/main" id="{95F26285-E8F8-4855-B1AA-A09DCC82D256}"/>
              </a:ext>
            </a:extLst>
          </p:cNvPr>
          <p:cNvSpPr>
            <a:spLocks noGrp="1"/>
          </p:cNvSpPr>
          <p:nvPr>
            <p:ph idx="1"/>
          </p:nvPr>
        </p:nvSpPr>
        <p:spPr>
          <a:xfrm>
            <a:off x="860462" y="955497"/>
            <a:ext cx="10348644" cy="5404207"/>
          </a:xfrm>
        </p:spPr>
        <p:txBody>
          <a:bodyPr>
            <a:noAutofit/>
          </a:bodyPr>
          <a:lstStyle/>
          <a:p>
            <a:r>
              <a:rPr lang="en-US" sz="1600" dirty="0"/>
              <a:t>Mr. Z is a 40-year-old married businessman whose depressive-like symptoms began shortly after being passed over for a promotion. Other stressors appear to be chronic marital and sexual problems and the fact that his two children are nearing the age of independence and the age when he experienced a significant trauma in his own life, i.e., the desertion by his father when he was 12. Although there is a positive family history for alcoholism, suicide, and sociopathy, Mr. Z denies other psychiatric symptoms or treatment for himself. Mr. Z’s family history of alcoholism, suicide, and sociopathy makes it likely that he has a genetic predisposition for affective illness. He appears to have major conflicts over dependency and autonomy. Because of his earlier experience with significant loss, the withdrawal of attention and affection by Mr. Z’s wife and the growing independence of his children represent significant precipitating events. Mr. Z has considerable difficulty expressing emotions and affection. He is controlling and perfectionistic. His cognitive style is obsessive-compulsive. His primary defenses are repression, regression, introjection, isolation of affect, and intellectualization. Mr. Z's sociocultural background has helped to instill in him a basic belief in the value of hard work, stoicism, and self-reliance with little dependence on extra-familial sources of support. From a young age, he has been reinforced to sacrifice himself and to maintain the role of provider and nurturer to others who have depended upon him for support. Mr. Z is also distant from his family of origin and his current life centers around his immediate family. His role has been as a provider to a wife and children who have been dependent upon him. Mr. Z and his wife have not been able to form a satisfactory marital coalition, they do few things together, and their sexual relationship has deteriorated. His wife had withdrawn emotionally and sexually from him until his recent problems, which promoted her attention and concern. Mr. Z has been able to adapt fairly well educationally and occupationally and is a successful businessman. However, he has limited social relationships, no close friends, and few independent recreational activities.  </a:t>
            </a:r>
          </a:p>
        </p:txBody>
      </p:sp>
    </p:spTree>
    <p:extLst>
      <p:ext uri="{BB962C8B-B14F-4D97-AF65-F5344CB8AC3E}">
        <p14:creationId xmlns:p14="http://schemas.microsoft.com/office/powerpoint/2010/main" val="418358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C40F-AA37-D910-3D77-B036EC055BA4}"/>
              </a:ext>
            </a:extLst>
          </p:cNvPr>
          <p:cNvSpPr>
            <a:spLocks noGrp="1"/>
          </p:cNvSpPr>
          <p:nvPr>
            <p:ph type="title"/>
          </p:nvPr>
        </p:nvSpPr>
        <p:spPr>
          <a:xfrm>
            <a:off x="459768" y="659259"/>
            <a:ext cx="4276618" cy="756863"/>
          </a:xfrm>
        </p:spPr>
        <p:txBody>
          <a:bodyPr>
            <a:normAutofit fontScale="90000"/>
          </a:bodyPr>
          <a:lstStyle/>
          <a:p>
            <a:r>
              <a:rPr lang="en-US" sz="3600" dirty="0"/>
              <a:t>Etiological </a:t>
            </a:r>
            <a:br>
              <a:rPr lang="en-US" sz="3600" dirty="0"/>
            </a:br>
            <a:endParaRPr lang="en-US" dirty="0"/>
          </a:p>
        </p:txBody>
      </p:sp>
      <p:sp>
        <p:nvSpPr>
          <p:cNvPr id="3" name="Content Placeholder 2">
            <a:extLst>
              <a:ext uri="{FF2B5EF4-FFF2-40B4-BE49-F238E27FC236}">
                <a16:creationId xmlns:a16="http://schemas.microsoft.com/office/drawing/2014/main" id="{88F3636A-A292-675C-D19B-5E73CD3AF0F5}"/>
              </a:ext>
            </a:extLst>
          </p:cNvPr>
          <p:cNvSpPr>
            <a:spLocks noGrp="1"/>
          </p:cNvSpPr>
          <p:nvPr>
            <p:ph idx="1"/>
          </p:nvPr>
        </p:nvSpPr>
        <p:spPr>
          <a:xfrm>
            <a:off x="685801" y="1037691"/>
            <a:ext cx="10131425" cy="4753510"/>
          </a:xfrm>
        </p:spPr>
        <p:txBody>
          <a:bodyPr>
            <a:normAutofit/>
          </a:bodyPr>
          <a:lstStyle/>
          <a:p>
            <a:r>
              <a:rPr lang="en-US" sz="2000" dirty="0"/>
              <a:t>Mr. Z’s probable biological predisposition to affective instability, coupled with the abandonment by his father and familial and sociocultural reinforcement, resulted in the development of a rigid, obsessive-compulsive personality. His role evolved into one of stoic, hard-working, self-sacrifice in the service of others who are dependent upon him, and a denial of his own dependency needs. While adaptive educationally and occupationally, his personality structure and ego defenses resulted in an isolated lifestyle and the inability to acknowledge his own feelings or to relate to others with warmth and affection. The symbolic abandonment by his wife and children reawakened old dependency conflicts, threatened his adaptive role in life, overwhelmed his rigid defenses, and resulted in anxiety, regression, and depression.</a:t>
            </a:r>
          </a:p>
        </p:txBody>
      </p:sp>
    </p:spTree>
    <p:extLst>
      <p:ext uri="{BB962C8B-B14F-4D97-AF65-F5344CB8AC3E}">
        <p14:creationId xmlns:p14="http://schemas.microsoft.com/office/powerpoint/2010/main" val="40522577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F5032181440D43B55E422A5C76F30C" ma:contentTypeVersion="22" ma:contentTypeDescription="Create a new document." ma:contentTypeScope="" ma:versionID="525622a584b21b03f88f14627061cfcf">
  <xsd:schema xmlns:xsd="http://www.w3.org/2001/XMLSchema" xmlns:xs="http://www.w3.org/2001/XMLSchema" xmlns:p="http://schemas.microsoft.com/office/2006/metadata/properties" xmlns:ns2="09284045-d215-4eea-a6fb-d186447d56dd" xmlns:ns3="b8433483-1d4e-4fb3-9f99-54e542f370b8" targetNamespace="http://schemas.microsoft.com/office/2006/metadata/properties" ma:root="true" ma:fieldsID="abc445555311dd712e7d56473bd6e097" ns2:_="" ns3:_="">
    <xsd:import namespace="09284045-d215-4eea-a6fb-d186447d56dd"/>
    <xsd:import namespace="b8433483-1d4e-4fb3-9f99-54e542f370b8"/>
    <xsd:element name="properties">
      <xsd:complexType>
        <xsd:sequence>
          <xsd:element name="documentManagement">
            <xsd:complexType>
              <xsd:all>
                <xsd:element ref="ns2:MigrationWizId" minOccurs="0"/>
                <xsd:element ref="ns2:MigrationWizIdPermissions" minOccurs="0"/>
                <xsd:element ref="ns2:MigrationWizIdVersion" minOccurs="0"/>
                <xsd:element ref="ns2:MigrationWizIdPermissionLevels" minOccurs="0"/>
                <xsd:element ref="ns2:MigrationWizIdDocumentLibraryPermissions" minOccurs="0"/>
                <xsd:element ref="ns2:MigrationWizIdSecurityGroups" minOccurs="0"/>
                <xsd:element ref="ns2:lcf76f155ced4ddcb4097134ff3c332f0"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84045-d215-4eea-a6fb-d186447d56dd"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igrationWizIdPermissionLevels" ma:index="11" nillable="true" ma:displayName="MigrationWizIdPermissionLevels" ma:internalName="MigrationWizIdPermissionLevels">
      <xsd:simpleType>
        <xsd:restriction base="dms:Text"/>
      </xsd:simpleType>
    </xsd:element>
    <xsd:element name="MigrationWizIdDocumentLibraryPermissions" ma:index="12" nillable="true" ma:displayName="MigrationWizIdDocumentLibraryPermissions" ma:internalName="MigrationWizIdDocumentLibraryPermissions">
      <xsd:simpleType>
        <xsd:restriction base="dms:Text"/>
      </xsd:simpleType>
    </xsd:element>
    <xsd:element name="MigrationWizIdSecurityGroups" ma:index="13" nillable="true" ma:displayName="MigrationWizIdSecurityGroups" ma:internalName="MigrationWizIdSecurityGroups">
      <xsd:simpleType>
        <xsd:restriction base="dms:Text"/>
      </xsd:simpleType>
    </xsd:element>
    <xsd:element name="lcf76f155ced4ddcb4097134ff3c332f0" ma:index="14" nillable="true" ma:displayName="Image Tags_0" ma:hidden="true" ma:internalName="lcf76f155ced4ddcb4097134ff3c332f0" ma:readOnly="false">
      <xsd:simpleType>
        <xsd:restriction base="dms:Note"/>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ac81174-90e6-44ae-846b-49af66d08618"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element name="MediaServiceLocation" ma:index="2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433483-1d4e-4fb3-9f99-54e542f370b8"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17f954b9-78d4-4107-9a9e-5b7f787f61c9}" ma:internalName="TaxCatchAll" ma:showField="CatchAllData" ma:web="b8433483-1d4e-4fb3-9f99-54e542f370b8">
      <xsd:complexType>
        <xsd:complexContent>
          <xsd:extension base="dms:MultiChoiceLookup">
            <xsd:sequence>
              <xsd:element name="Value" type="dms:Lookup" maxOccurs="unbounded" minOccurs="0" nillable="true"/>
            </xsd:sequence>
          </xsd:extension>
        </xsd:complexContent>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284045-d215-4eea-a6fb-d186447d56dd">
      <Terms xmlns="http://schemas.microsoft.com/office/infopath/2007/PartnerControls"/>
    </lcf76f155ced4ddcb4097134ff3c332f>
    <TaxCatchAll xmlns="b8433483-1d4e-4fb3-9f99-54e542f370b8" xsi:nil="true"/>
    <MigrationWizIdPermissionLevels xmlns="09284045-d215-4eea-a6fb-d186447d56dd" xsi:nil="true"/>
    <MigrationWizIdPermissions xmlns="09284045-d215-4eea-a6fb-d186447d56dd" xsi:nil="true"/>
    <MigrationWizIdVersion xmlns="09284045-d215-4eea-a6fb-d186447d56dd" xsi:nil="true"/>
    <MigrationWizIdDocumentLibraryPermissions xmlns="09284045-d215-4eea-a6fb-d186447d56dd" xsi:nil="true"/>
    <MigrationWizIdSecurityGroups xmlns="09284045-d215-4eea-a6fb-d186447d56dd" xsi:nil="true"/>
    <lcf76f155ced4ddcb4097134ff3c332f0 xmlns="09284045-d215-4eea-a6fb-d186447d56dd" xsi:nil="true"/>
    <MigrationWizId xmlns="09284045-d215-4eea-a6fb-d186447d56dd" xsi:nil="true"/>
  </documentManagement>
</p:properties>
</file>

<file path=customXml/itemProps1.xml><?xml version="1.0" encoding="utf-8"?>
<ds:datastoreItem xmlns:ds="http://schemas.openxmlformats.org/officeDocument/2006/customXml" ds:itemID="{A0D51BCB-0419-432E-B7F1-25548446A625}">
  <ds:schemaRefs>
    <ds:schemaRef ds:uri="http://schemas.microsoft.com/sharepoint/v3/contenttype/forms"/>
  </ds:schemaRefs>
</ds:datastoreItem>
</file>

<file path=customXml/itemProps2.xml><?xml version="1.0" encoding="utf-8"?>
<ds:datastoreItem xmlns:ds="http://schemas.openxmlformats.org/officeDocument/2006/customXml" ds:itemID="{37374393-E3C9-49CC-A719-4116627E342B}"/>
</file>

<file path=customXml/itemProps3.xml><?xml version="1.0" encoding="utf-8"?>
<ds:datastoreItem xmlns:ds="http://schemas.openxmlformats.org/officeDocument/2006/customXml" ds:itemID="{1F08B90B-70ED-4539-9C14-FB2728D9064F}">
  <ds:schemaRefs>
    <ds:schemaRef ds:uri="http://schemas.microsoft.com/office/2006/metadata/properties"/>
    <ds:schemaRef ds:uri="http://schemas.microsoft.com/office/infopath/2007/PartnerControls"/>
    <ds:schemaRef ds:uri="71af3243-3dd4-4a8d-8c0d-dd76da1f02a5"/>
    <ds:schemaRef ds:uri="1501a101-02f8-4cb9-8ad4-ac4c2bb50a5e"/>
    <ds:schemaRef ds:uri="53af226d-ba0a-4b77-ace2-7e16defb8490"/>
  </ds:schemaRefs>
</ds:datastoreItem>
</file>

<file path=docProps/app.xml><?xml version="1.0" encoding="utf-8"?>
<Properties xmlns="http://schemas.openxmlformats.org/officeDocument/2006/extended-properties" xmlns:vt="http://schemas.openxmlformats.org/officeDocument/2006/docPropsVTypes">
  <Template>Future design</Template>
  <TotalTime>126</TotalTime>
  <Words>1346</Words>
  <Application>Microsoft Office PowerPoint</Application>
  <PresentationFormat>Widescreen</PresentationFormat>
  <Paragraphs>45</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Celestial</vt:lpstr>
      <vt:lpstr>CASE Formulation</vt:lpstr>
      <vt:lpstr>Introduction</vt:lpstr>
      <vt:lpstr>The anatomy of case formulation</vt:lpstr>
      <vt:lpstr>Formulation approach</vt:lpstr>
      <vt:lpstr>PowerPoint Presentation</vt:lpstr>
      <vt:lpstr>PowerPoint Presentation</vt:lpstr>
      <vt:lpstr>The Case of Mr. Z. </vt:lpstr>
      <vt:lpstr>Descriptive </vt:lpstr>
      <vt:lpstr>Etiological  </vt:lpstr>
      <vt:lpstr>Treatment-prognostic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Formulation</dc:title>
  <dc:creator>Michelle Gibson</dc:creator>
  <cp:lastModifiedBy>Michelle Gibson</cp:lastModifiedBy>
  <cp:revision>54</cp:revision>
  <dcterms:created xsi:type="dcterms:W3CDTF">2023-07-31T21:33:59Z</dcterms:created>
  <dcterms:modified xsi:type="dcterms:W3CDTF">2023-09-12T18:26:19Z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0x010100DBF5032181440D43B55E422A5C76F30C</vt:lpwstr>
  </property>
  <property fmtid="{D5CDD505-2E9C-101B-9397-08002B2CF9AE}" pid="3" name="MediaServiceImageTags">
    <vt:lpwstr/>
  </property>
</Properties>
</file>