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png" ContentType="image/png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55687" y="502411"/>
            <a:ext cx="7032625" cy="694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03500" y="502411"/>
            <a:ext cx="3937000" cy="694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33220"/>
            <a:ext cx="5875020" cy="2828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4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025" y="1813528"/>
            <a:ext cx="7712709" cy="570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>
                <a:latin typeface="Century Gothic"/>
                <a:cs typeface="Century Gothic"/>
              </a:rPr>
              <a:t>Neuroanatomy &amp;</a:t>
            </a:r>
            <a:r>
              <a:rPr dirty="0" sz="3600" spc="-100">
                <a:latin typeface="Century Gothic"/>
                <a:cs typeface="Century Gothic"/>
              </a:rPr>
              <a:t> </a:t>
            </a:r>
            <a:r>
              <a:rPr dirty="0" sz="3600">
                <a:latin typeface="Century Gothic"/>
                <a:cs typeface="Century Gothic"/>
              </a:rPr>
              <a:t>Neurophysiology</a:t>
            </a:r>
            <a:endParaRPr sz="3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1062" y="3546665"/>
            <a:ext cx="1203325" cy="38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>
                <a:solidFill>
                  <a:srgbClr val="898989"/>
                </a:solidFill>
                <a:latin typeface="Century Gothic"/>
                <a:cs typeface="Century Gothic"/>
              </a:rPr>
              <a:t>NU664C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43400" y="2971800"/>
            <a:ext cx="2843212" cy="2835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0660" y="477011"/>
            <a:ext cx="3662679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>
                <a:latin typeface="Calibri"/>
                <a:cs typeface="Calibri"/>
              </a:rPr>
              <a:t>Nervous</a:t>
            </a:r>
            <a:r>
              <a:rPr dirty="0" spc="-85">
                <a:latin typeface="Calibri"/>
                <a:cs typeface="Calibri"/>
              </a:rPr>
              <a:t> </a:t>
            </a:r>
            <a:r>
              <a:rPr dirty="0" spc="-35">
                <a:latin typeface="Calibri"/>
                <a:cs typeface="Calibri"/>
              </a:rPr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0520"/>
            <a:ext cx="5212080" cy="31235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Essential knowledge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required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Agenda</a:t>
            </a:r>
            <a:endParaRPr sz="32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spcBef>
                <a:spcPts val="69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20">
                <a:latin typeface="Calibri"/>
                <a:cs typeface="Calibri"/>
              </a:rPr>
              <a:t>Organization </a:t>
            </a:r>
            <a:r>
              <a:rPr dirty="0" sz="2800" spc="-5">
                <a:latin typeface="Calibri"/>
                <a:cs typeface="Calibri"/>
              </a:rPr>
              <a:t>of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NS</a:t>
            </a:r>
            <a:endParaRPr sz="28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5">
                <a:latin typeface="Calibri"/>
                <a:cs typeface="Calibri"/>
              </a:rPr>
              <a:t>Brain</a:t>
            </a:r>
            <a:r>
              <a:rPr dirty="0" sz="2800" spc="-8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anatomy</a:t>
            </a:r>
            <a:endParaRPr sz="28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5">
                <a:latin typeface="Calibri"/>
                <a:cs typeface="Calibri"/>
              </a:rPr>
              <a:t>Neurophysiology</a:t>
            </a:r>
            <a:endParaRPr sz="2800">
              <a:latin typeface="Calibri"/>
              <a:cs typeface="Calibri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Calibri"/>
                <a:cs typeface="Calibri"/>
              </a:rPr>
              <a:t>Neuron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6443217"/>
            <a:ext cx="741680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898989"/>
                </a:solidFill>
                <a:latin typeface="Arial"/>
                <a:cs typeface="Arial"/>
              </a:rPr>
              <a:t>201312</a:t>
            </a:r>
            <a:r>
              <a:rPr dirty="0" sz="1200">
                <a:solidFill>
                  <a:srgbClr val="898989"/>
                </a:solidFill>
                <a:latin typeface="Arial"/>
                <a:cs typeface="Arial"/>
              </a:rPr>
              <a:t>/</a:t>
            </a:r>
            <a:r>
              <a:rPr dirty="0" sz="1200" spc="-5">
                <a:solidFill>
                  <a:srgbClr val="898989"/>
                </a:solidFill>
                <a:latin typeface="Arial"/>
                <a:cs typeface="Arial"/>
              </a:rPr>
              <a:t>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97252" y="6443217"/>
            <a:ext cx="110489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898989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8243" y="502411"/>
            <a:ext cx="422846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 i="1">
                <a:latin typeface="Century Gothic"/>
                <a:cs typeface="Century Gothic"/>
              </a:rPr>
              <a:t>Nervous</a:t>
            </a:r>
            <a:r>
              <a:rPr dirty="0" spc="-70" i="1">
                <a:latin typeface="Century Gothic"/>
                <a:cs typeface="Century Gothic"/>
              </a:rPr>
              <a:t> </a:t>
            </a:r>
            <a:r>
              <a:rPr dirty="0" spc="-5" i="1">
                <a:latin typeface="Century Gothic"/>
                <a:cs typeface="Century Gothic"/>
              </a:rPr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67753" y="1641665"/>
            <a:ext cx="3249295" cy="3736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i="1">
                <a:solidFill>
                  <a:srgbClr val="800080"/>
                </a:solidFill>
                <a:latin typeface="Century Gothic"/>
                <a:cs typeface="Century Gothic"/>
              </a:rPr>
              <a:t>CNS</a:t>
            </a:r>
            <a:endParaRPr sz="2800">
              <a:latin typeface="Century Gothic"/>
              <a:cs typeface="Century Gothic"/>
            </a:endParaRPr>
          </a:p>
          <a:p>
            <a:pPr lvl="1" marL="755650" marR="5080" indent="-285750">
              <a:lnSpc>
                <a:spcPts val="287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 i="1">
                <a:solidFill>
                  <a:srgbClr val="800080"/>
                </a:solidFill>
                <a:latin typeface="Century Gothic"/>
                <a:cs typeface="Century Gothic"/>
              </a:rPr>
              <a:t>(Central</a:t>
            </a:r>
            <a:r>
              <a:rPr dirty="0" sz="2400" spc="-65" i="1">
                <a:solidFill>
                  <a:srgbClr val="800080"/>
                </a:solidFill>
                <a:latin typeface="Century Gothic"/>
                <a:cs typeface="Century Gothic"/>
              </a:rPr>
              <a:t> </a:t>
            </a:r>
            <a:r>
              <a:rPr dirty="0" sz="2400" spc="-5" i="1">
                <a:solidFill>
                  <a:srgbClr val="800080"/>
                </a:solidFill>
                <a:latin typeface="Century Gothic"/>
                <a:cs typeface="Century Gothic"/>
              </a:rPr>
              <a:t>Nervous  </a:t>
            </a:r>
            <a:r>
              <a:rPr dirty="0" sz="2400" spc="-5" i="1">
                <a:solidFill>
                  <a:srgbClr val="800080"/>
                </a:solidFill>
                <a:latin typeface="Century Gothic"/>
                <a:cs typeface="Century Gothic"/>
              </a:rPr>
              <a:t>System)</a:t>
            </a:r>
            <a:endParaRPr sz="2400">
              <a:latin typeface="Century Gothic"/>
              <a:cs typeface="Century Gothic"/>
            </a:endParaRPr>
          </a:p>
          <a:p>
            <a:pPr lvl="2" marL="1155700" indent="-228600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dirty="0" sz="1600" i="1">
                <a:solidFill>
                  <a:srgbClr val="800080"/>
                </a:solidFill>
                <a:latin typeface="Century Gothic"/>
                <a:cs typeface="Century Gothic"/>
              </a:rPr>
              <a:t>Brain</a:t>
            </a:r>
            <a:endParaRPr sz="1600">
              <a:latin typeface="Century Gothic"/>
              <a:cs typeface="Century Gothic"/>
            </a:endParaRPr>
          </a:p>
          <a:p>
            <a:pPr lvl="2" marL="1155700" indent="-228600">
              <a:lnSpc>
                <a:spcPct val="100000"/>
              </a:lnSpc>
              <a:spcBef>
                <a:spcPts val="375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dirty="0" sz="1600" spc="-5" i="1">
                <a:solidFill>
                  <a:srgbClr val="800080"/>
                </a:solidFill>
                <a:latin typeface="Century Gothic"/>
                <a:cs typeface="Century Gothic"/>
              </a:rPr>
              <a:t>Spinal</a:t>
            </a:r>
            <a:r>
              <a:rPr dirty="0" sz="1600" spc="-90" i="1">
                <a:solidFill>
                  <a:srgbClr val="800080"/>
                </a:solidFill>
                <a:latin typeface="Century Gothic"/>
                <a:cs typeface="Century Gothic"/>
              </a:rPr>
              <a:t> </a:t>
            </a:r>
            <a:r>
              <a:rPr dirty="0" sz="1600" i="1">
                <a:solidFill>
                  <a:srgbClr val="800080"/>
                </a:solidFill>
                <a:latin typeface="Century Gothic"/>
                <a:cs typeface="Century Gothic"/>
              </a:rPr>
              <a:t>Cord</a:t>
            </a:r>
            <a:endParaRPr sz="16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i="1">
                <a:solidFill>
                  <a:srgbClr val="800080"/>
                </a:solidFill>
                <a:latin typeface="Century Gothic"/>
                <a:cs typeface="Century Gothic"/>
              </a:rPr>
              <a:t>PNS</a:t>
            </a:r>
            <a:endParaRPr sz="2800">
              <a:latin typeface="Century Gothic"/>
              <a:cs typeface="Century Gothic"/>
            </a:endParaRPr>
          </a:p>
          <a:p>
            <a:pPr lvl="1" marL="755650" marR="77470" indent="-285750">
              <a:lnSpc>
                <a:spcPct val="100699"/>
              </a:lnSpc>
              <a:spcBef>
                <a:spcPts val="55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 i="1">
                <a:solidFill>
                  <a:srgbClr val="800080"/>
                </a:solidFill>
                <a:latin typeface="Century Gothic"/>
                <a:cs typeface="Century Gothic"/>
              </a:rPr>
              <a:t>(Peripheral  </a:t>
            </a:r>
            <a:r>
              <a:rPr dirty="0" sz="2400" spc="-5" i="1">
                <a:solidFill>
                  <a:srgbClr val="800080"/>
                </a:solidFill>
                <a:latin typeface="Century Gothic"/>
                <a:cs typeface="Century Gothic"/>
              </a:rPr>
              <a:t>Nervous</a:t>
            </a:r>
            <a:r>
              <a:rPr dirty="0" sz="2400" spc="-55" i="1">
                <a:solidFill>
                  <a:srgbClr val="800080"/>
                </a:solidFill>
                <a:latin typeface="Century Gothic"/>
                <a:cs typeface="Century Gothic"/>
              </a:rPr>
              <a:t> </a:t>
            </a:r>
            <a:r>
              <a:rPr dirty="0" sz="2400" spc="-5" i="1">
                <a:solidFill>
                  <a:srgbClr val="800080"/>
                </a:solidFill>
                <a:latin typeface="Century Gothic"/>
                <a:cs typeface="Century Gothic"/>
              </a:rPr>
              <a:t>System)</a:t>
            </a:r>
            <a:endParaRPr sz="2400">
              <a:latin typeface="Century Gothic"/>
              <a:cs typeface="Century Gothic"/>
            </a:endParaRPr>
          </a:p>
          <a:p>
            <a:pPr lvl="2" marL="1155700" indent="-228600">
              <a:lnSpc>
                <a:spcPct val="100000"/>
              </a:lnSpc>
              <a:spcBef>
                <a:spcPts val="384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dirty="0" sz="1600" spc="-5" i="1">
                <a:solidFill>
                  <a:srgbClr val="800080"/>
                </a:solidFill>
                <a:latin typeface="Century Gothic"/>
                <a:cs typeface="Century Gothic"/>
              </a:rPr>
              <a:t>Peripheral</a:t>
            </a:r>
            <a:r>
              <a:rPr dirty="0" sz="1600" spc="-50" i="1">
                <a:solidFill>
                  <a:srgbClr val="800080"/>
                </a:solidFill>
                <a:latin typeface="Century Gothic"/>
                <a:cs typeface="Century Gothic"/>
              </a:rPr>
              <a:t> </a:t>
            </a:r>
            <a:r>
              <a:rPr dirty="0" sz="1600" spc="-5" i="1">
                <a:solidFill>
                  <a:srgbClr val="800080"/>
                </a:solidFill>
                <a:latin typeface="Century Gothic"/>
                <a:cs typeface="Century Gothic"/>
              </a:rPr>
              <a:t>Nerves</a:t>
            </a:r>
            <a:endParaRPr sz="1600">
              <a:latin typeface="Century Gothic"/>
              <a:cs typeface="Century Gothic"/>
            </a:endParaRPr>
          </a:p>
          <a:p>
            <a:pPr lvl="2" marL="1155700" indent="-2286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1155065" algn="l"/>
                <a:tab pos="1155700" algn="l"/>
              </a:tabLst>
            </a:pPr>
            <a:r>
              <a:rPr dirty="0" sz="1600" spc="-5" i="1">
                <a:solidFill>
                  <a:srgbClr val="800080"/>
                </a:solidFill>
                <a:latin typeface="Century Gothic"/>
                <a:cs typeface="Century Gothic"/>
              </a:rPr>
              <a:t>Ganglion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18125" y="1717675"/>
            <a:ext cx="2166937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9728" y="1706879"/>
            <a:ext cx="1426464" cy="2426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60448" y="1328927"/>
            <a:ext cx="6876288" cy="5242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22042" y="3680459"/>
            <a:ext cx="0" cy="445134"/>
          </a:xfrm>
          <a:custGeom>
            <a:avLst/>
            <a:gdLst/>
            <a:ahLst/>
            <a:cxnLst/>
            <a:rect l="l" t="t" r="r" b="b"/>
            <a:pathLst>
              <a:path w="0" h="445135">
                <a:moveTo>
                  <a:pt x="0" y="445007"/>
                </a:moveTo>
                <a:lnTo>
                  <a:pt x="0" y="0"/>
                </a:lnTo>
              </a:path>
            </a:pathLst>
          </a:custGeom>
          <a:ln w="7620">
            <a:solidFill>
              <a:srgbClr val="CCC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97479" y="3627120"/>
            <a:ext cx="0" cy="489584"/>
          </a:xfrm>
          <a:custGeom>
            <a:avLst/>
            <a:gdLst/>
            <a:ahLst/>
            <a:cxnLst/>
            <a:rect l="l" t="t" r="r" b="b"/>
            <a:pathLst>
              <a:path w="0" h="489585">
                <a:moveTo>
                  <a:pt x="0" y="489203"/>
                </a:moveTo>
                <a:lnTo>
                  <a:pt x="0" y="0"/>
                </a:lnTo>
              </a:path>
            </a:pathLst>
          </a:custGeom>
          <a:ln w="6096">
            <a:solidFill>
              <a:srgbClr val="BFC3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76727" y="3645408"/>
            <a:ext cx="0" cy="500380"/>
          </a:xfrm>
          <a:custGeom>
            <a:avLst/>
            <a:gdLst/>
            <a:ahLst/>
            <a:cxnLst/>
            <a:rect l="l" t="t" r="r" b="b"/>
            <a:pathLst>
              <a:path w="0" h="500379">
                <a:moveTo>
                  <a:pt x="0" y="499871"/>
                </a:moveTo>
                <a:lnTo>
                  <a:pt x="0" y="0"/>
                </a:lnTo>
              </a:path>
            </a:pathLst>
          </a:custGeom>
          <a:ln w="18288">
            <a:solidFill>
              <a:srgbClr val="CCCC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49879" y="3627120"/>
            <a:ext cx="0" cy="323215"/>
          </a:xfrm>
          <a:custGeom>
            <a:avLst/>
            <a:gdLst/>
            <a:ahLst/>
            <a:cxnLst/>
            <a:rect l="l" t="t" r="r" b="b"/>
            <a:pathLst>
              <a:path w="0" h="323214">
                <a:moveTo>
                  <a:pt x="0" y="323068"/>
                </a:moveTo>
                <a:lnTo>
                  <a:pt x="0" y="0"/>
                </a:lnTo>
              </a:path>
            </a:pathLst>
          </a:custGeom>
          <a:ln w="6096">
            <a:solidFill>
              <a:srgbClr val="BFBCB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67378" y="4242815"/>
            <a:ext cx="0" cy="2200910"/>
          </a:xfrm>
          <a:custGeom>
            <a:avLst/>
            <a:gdLst/>
            <a:ahLst/>
            <a:cxnLst/>
            <a:rect l="l" t="t" r="r" b="b"/>
            <a:pathLst>
              <a:path w="0" h="2200910">
                <a:moveTo>
                  <a:pt x="0" y="2200656"/>
                </a:moveTo>
                <a:lnTo>
                  <a:pt x="0" y="0"/>
                </a:lnTo>
              </a:path>
            </a:pathLst>
          </a:custGeom>
          <a:ln w="4572">
            <a:solidFill>
              <a:srgbClr val="DBE4E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04061" y="312928"/>
            <a:ext cx="7121525" cy="50545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924300" algn="l"/>
                <a:tab pos="5504180" algn="l"/>
                <a:tab pos="6768465" algn="l"/>
              </a:tabLst>
            </a:pPr>
            <a:r>
              <a:rPr dirty="0" sz="3200" spc="-105" b="1">
                <a:solidFill>
                  <a:srgbClr val="FDAE54"/>
                </a:solidFill>
                <a:latin typeface="Arial"/>
                <a:cs typeface="Arial"/>
              </a:rPr>
              <a:t>ajar</a:t>
            </a:r>
            <a:r>
              <a:rPr dirty="0" sz="3200" spc="75" b="1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-220" b="1">
                <a:solidFill>
                  <a:srgbClr val="FDAE54"/>
                </a:solidFill>
                <a:latin typeface="Arial"/>
                <a:cs typeface="Arial"/>
              </a:rPr>
              <a:t>subdivis·ons</a:t>
            </a:r>
            <a:r>
              <a:rPr dirty="0" sz="3200" spc="30" b="1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120" b="1">
                <a:solidFill>
                  <a:srgbClr val="FDAE54"/>
                </a:solidFill>
                <a:latin typeface="Arial"/>
                <a:cs typeface="Arial"/>
              </a:rPr>
              <a:t>oft</a:t>
            </a:r>
            <a:r>
              <a:rPr dirty="0" sz="3200" b="1">
                <a:solidFill>
                  <a:srgbClr val="FDAE54"/>
                </a:solidFill>
                <a:latin typeface="Arial"/>
                <a:cs typeface="Arial"/>
              </a:rPr>
              <a:t>	</a:t>
            </a:r>
            <a:r>
              <a:rPr dirty="0" sz="3200" spc="35" b="1">
                <a:solidFill>
                  <a:srgbClr val="FDAE54"/>
                </a:solidFill>
                <a:latin typeface="Arial"/>
                <a:cs typeface="Arial"/>
              </a:rPr>
              <a:t>e</a:t>
            </a:r>
            <a:r>
              <a:rPr dirty="0" sz="3200" spc="-45" b="1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-180" b="1">
                <a:solidFill>
                  <a:srgbClr val="FDAE54"/>
                </a:solidFill>
                <a:latin typeface="Arial"/>
                <a:cs typeface="Arial"/>
              </a:rPr>
              <a:t>nervo</a:t>
            </a:r>
            <a:r>
              <a:rPr dirty="0" sz="3200" b="1">
                <a:solidFill>
                  <a:srgbClr val="FDAE54"/>
                </a:solidFill>
                <a:latin typeface="Arial"/>
                <a:cs typeface="Arial"/>
              </a:rPr>
              <a:t>	</a:t>
            </a:r>
            <a:r>
              <a:rPr dirty="0" sz="3200" spc="-180" b="1">
                <a:solidFill>
                  <a:srgbClr val="FDAE54"/>
                </a:solidFill>
                <a:latin typeface="Arial"/>
                <a:cs typeface="Arial"/>
              </a:rPr>
              <a:t>s</a:t>
            </a:r>
            <a:r>
              <a:rPr dirty="0" sz="3200" spc="5" b="1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-195" b="1">
                <a:solidFill>
                  <a:srgbClr val="FDAE54"/>
                </a:solidFill>
                <a:latin typeface="Arial"/>
                <a:cs typeface="Arial"/>
              </a:rPr>
              <a:t>syst</a:t>
            </a:r>
            <a:r>
              <a:rPr dirty="0" sz="3200" b="1">
                <a:solidFill>
                  <a:srgbClr val="FDAE54"/>
                </a:solidFill>
                <a:latin typeface="Arial"/>
                <a:cs typeface="Arial"/>
              </a:rPr>
              <a:t>	</a:t>
            </a:r>
            <a:r>
              <a:rPr dirty="0" sz="3200" spc="-175" b="1">
                <a:solidFill>
                  <a:srgbClr val="FDAE54"/>
                </a:solidFill>
                <a:latin typeface="Arial"/>
                <a:cs typeface="Arial"/>
              </a:rPr>
              <a:t>m</a:t>
            </a:r>
            <a:endParaRPr sz="3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320" y="2615691"/>
            <a:ext cx="434975" cy="182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105">
                <a:solidFill>
                  <a:srgbClr val="878E89"/>
                </a:solidFill>
                <a:latin typeface="Arial"/>
                <a:cs typeface="Arial"/>
              </a:rPr>
              <a:t>1</a:t>
            </a:r>
            <a:r>
              <a:rPr dirty="0" sz="1100" spc="5">
                <a:solidFill>
                  <a:srgbClr val="878E89"/>
                </a:solidFill>
                <a:latin typeface="Arial"/>
                <a:cs typeface="Arial"/>
              </a:rPr>
              <a:t>dbrai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189" y="1539494"/>
            <a:ext cx="4382135" cy="699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15240">
              <a:lnSpc>
                <a:spcPts val="1350"/>
              </a:lnSpc>
              <a:tabLst>
                <a:tab pos="654050" algn="l"/>
              </a:tabLst>
            </a:pPr>
            <a:r>
              <a:rPr dirty="0" sz="1100" spc="-5">
                <a:solidFill>
                  <a:srgbClr val="878E89"/>
                </a:solidFill>
                <a:latin typeface="Arial"/>
                <a:cs typeface="Arial"/>
              </a:rPr>
              <a:t>ele</a:t>
            </a:r>
            <a:r>
              <a:rPr dirty="0" sz="1100" spc="-5">
                <a:solidFill>
                  <a:srgbClr val="878E89"/>
                </a:solidFill>
                <a:latin typeface="Arial"/>
                <a:cs typeface="Arial"/>
              </a:rPr>
              <a:t>  </a:t>
            </a:r>
            <a:r>
              <a:rPr dirty="0" sz="1100" spc="5">
                <a:solidFill>
                  <a:srgbClr val="878E89"/>
                </a:solidFill>
                <a:latin typeface="Arial"/>
                <a:cs typeface="Arial"/>
              </a:rPr>
              <a:t>cep</a:t>
            </a:r>
            <a:r>
              <a:rPr dirty="0" sz="1100" spc="5">
                <a:solidFill>
                  <a:srgbClr val="878E89"/>
                </a:solidFill>
                <a:latin typeface="Arial"/>
                <a:cs typeface="Arial"/>
              </a:rPr>
              <a:t>	</a:t>
            </a:r>
            <a:r>
              <a:rPr dirty="0" sz="1150" spc="-40">
                <a:solidFill>
                  <a:srgbClr val="878E89"/>
                </a:solidFill>
                <a:latin typeface="Arial"/>
                <a:cs typeface="Arial"/>
              </a:rPr>
              <a:t>lo</a:t>
            </a:r>
            <a:endParaRPr sz="1150">
              <a:latin typeface="Arial"/>
              <a:cs typeface="Arial"/>
            </a:endParaRPr>
          </a:p>
          <a:p>
            <a:pPr algn="r" marR="300355">
              <a:lnSpc>
                <a:spcPts val="1175"/>
              </a:lnSpc>
            </a:pPr>
            <a:r>
              <a:rPr dirty="0" sz="1050" spc="35">
                <a:solidFill>
                  <a:srgbClr val="878E89"/>
                </a:solidFill>
                <a:latin typeface="Arial"/>
                <a:cs typeface="Arial"/>
              </a:rPr>
              <a:t>ce </a:t>
            </a:r>
            <a:r>
              <a:rPr dirty="0" sz="1050" spc="15">
                <a:solidFill>
                  <a:srgbClr val="878E89"/>
                </a:solidFill>
                <a:latin typeface="Arial"/>
                <a:cs typeface="Arial"/>
              </a:rPr>
              <a:t>obral</a:t>
            </a:r>
            <a:endParaRPr sz="1050">
              <a:latin typeface="Arial"/>
              <a:cs typeface="Arial"/>
            </a:endParaRPr>
          </a:p>
          <a:p>
            <a:pPr marL="3515995">
              <a:lnSpc>
                <a:spcPts val="1265"/>
              </a:lnSpc>
              <a:tabLst>
                <a:tab pos="3825875" algn="l"/>
                <a:tab pos="4126229" algn="l"/>
              </a:tabLst>
            </a:pPr>
            <a:r>
              <a:rPr dirty="0" sz="1100" spc="50">
                <a:solidFill>
                  <a:srgbClr val="878E89"/>
                </a:solidFill>
                <a:latin typeface="Arial"/>
                <a:cs typeface="Arial"/>
              </a:rPr>
              <a:t>h</a:t>
            </a:r>
            <a:r>
              <a:rPr dirty="0" sz="1100" spc="50">
                <a:solidFill>
                  <a:srgbClr val="878E89"/>
                </a:solidFill>
                <a:latin typeface="Arial"/>
                <a:cs typeface="Arial"/>
              </a:rPr>
              <a:t>	</a:t>
            </a:r>
            <a:r>
              <a:rPr dirty="0" sz="1100" spc="10">
                <a:solidFill>
                  <a:srgbClr val="878E89"/>
                </a:solidFill>
                <a:latin typeface="Arial"/>
                <a:cs typeface="Arial"/>
              </a:rPr>
              <a:t>s</a:t>
            </a:r>
            <a:r>
              <a:rPr dirty="0" sz="1100" spc="10">
                <a:solidFill>
                  <a:srgbClr val="878E89"/>
                </a:solidFill>
                <a:latin typeface="Arial"/>
                <a:cs typeface="Arial"/>
              </a:rPr>
              <a:t>	</a:t>
            </a:r>
            <a:r>
              <a:rPr dirty="0" sz="1100">
                <a:solidFill>
                  <a:srgbClr val="878E89"/>
                </a:solidFill>
                <a:latin typeface="Arial"/>
                <a:cs typeface="Arial"/>
              </a:rPr>
              <a:t>res)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50" spc="15">
                <a:solidFill>
                  <a:srgbClr val="878E89"/>
                </a:solidFill>
                <a:latin typeface="Arial"/>
                <a:cs typeface="Arial"/>
              </a:rPr>
              <a:t>Forobrain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852356" y="2519770"/>
            <a:ext cx="792480" cy="281305"/>
          </a:xfrm>
          <a:custGeom>
            <a:avLst/>
            <a:gdLst/>
            <a:ahLst/>
            <a:cxnLst/>
            <a:rect l="l" t="t" r="r" b="b"/>
            <a:pathLst>
              <a:path w="792479" h="281305">
                <a:moveTo>
                  <a:pt x="0" y="0"/>
                </a:moveTo>
                <a:lnTo>
                  <a:pt x="792480" y="0"/>
                </a:lnTo>
                <a:lnTo>
                  <a:pt x="792480" y="280782"/>
                </a:lnTo>
                <a:lnTo>
                  <a:pt x="0" y="280782"/>
                </a:lnTo>
                <a:lnTo>
                  <a:pt x="0" y="0"/>
                </a:lnTo>
                <a:close/>
              </a:path>
            </a:pathLst>
          </a:custGeom>
          <a:solidFill>
            <a:srgbClr val="F4DF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839656" y="2523235"/>
            <a:ext cx="572135" cy="227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475">
                <a:solidFill>
                  <a:srgbClr val="B6ACA1"/>
                </a:solidFill>
                <a:latin typeface="Courier New"/>
                <a:cs typeface="Courier New"/>
              </a:rPr>
              <a:t>......i-.¥.J.-</a:t>
            </a:r>
            <a:endParaRPr sz="13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06342" y="2523235"/>
            <a:ext cx="982344" cy="227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45">
                <a:solidFill>
                  <a:srgbClr val="878E89"/>
                </a:solidFill>
                <a:latin typeface="Courier New"/>
                <a:cs typeface="Courier New"/>
              </a:rPr>
              <a:t>Mcscncep</a:t>
            </a:r>
            <a:r>
              <a:rPr dirty="0" sz="1300" spc="-355">
                <a:solidFill>
                  <a:srgbClr val="878E89"/>
                </a:solidFill>
                <a:latin typeface="Courier New"/>
                <a:cs typeface="Courier New"/>
              </a:rPr>
              <a:t> </a:t>
            </a:r>
            <a:r>
              <a:rPr dirty="0" sz="1300" spc="-145">
                <a:solidFill>
                  <a:srgbClr val="878E89"/>
                </a:solidFill>
                <a:latin typeface="Courier New"/>
                <a:cs typeface="Courier New"/>
              </a:rPr>
              <a:t>aon</a:t>
            </a:r>
            <a:endParaRPr sz="1300">
              <a:latin typeface="Courier New"/>
              <a:cs typeface="Courier Ne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7141" y="2707132"/>
            <a:ext cx="659765" cy="182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>
                <a:solidFill>
                  <a:srgbClr val="878E89"/>
                </a:solidFill>
                <a:latin typeface="Arial"/>
                <a:cs typeface="Arial"/>
              </a:rPr>
              <a:t>(   </a:t>
            </a:r>
            <a:r>
              <a:rPr dirty="0" sz="1050" spc="15">
                <a:solidFill>
                  <a:srgbClr val="878E89"/>
                </a:solidFill>
                <a:latin typeface="Arial"/>
                <a:cs typeface="Arial"/>
              </a:rPr>
              <a:t>id</a:t>
            </a:r>
            <a:r>
              <a:rPr dirty="0" sz="1050" spc="260">
                <a:solidFill>
                  <a:srgbClr val="878E89"/>
                </a:solidFill>
                <a:latin typeface="Arial"/>
                <a:cs typeface="Arial"/>
              </a:rPr>
              <a:t> </a:t>
            </a:r>
            <a:r>
              <a:rPr dirty="0" sz="1100" spc="55">
                <a:solidFill>
                  <a:srgbClr val="878E89"/>
                </a:solidFill>
                <a:latin typeface="Arial"/>
                <a:cs typeface="Arial"/>
              </a:rPr>
              <a:t>ran)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8800" y="3042920"/>
            <a:ext cx="141605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5">
                <a:solidFill>
                  <a:srgbClr val="878E89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818314" y="3950189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177800" h="177800">
                <a:moveTo>
                  <a:pt x="0" y="0"/>
                </a:moveTo>
                <a:lnTo>
                  <a:pt x="177622" y="0"/>
                </a:lnTo>
                <a:lnTo>
                  <a:pt x="177622" y="177431"/>
                </a:lnTo>
                <a:lnTo>
                  <a:pt x="0" y="177431"/>
                </a:lnTo>
                <a:lnTo>
                  <a:pt x="0" y="0"/>
                </a:lnTo>
                <a:close/>
              </a:path>
            </a:pathLst>
          </a:custGeom>
          <a:solidFill>
            <a:srgbClr val="DBE2D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805614" y="3642359"/>
            <a:ext cx="5494655" cy="4832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</a:pPr>
            <a:r>
              <a:rPr dirty="0" sz="1100" spc="65">
                <a:solidFill>
                  <a:srgbClr val="5D5E57"/>
                </a:solidFill>
                <a:latin typeface="Arial"/>
                <a:cs typeface="Arial"/>
              </a:rPr>
              <a:t>For</a:t>
            </a:r>
            <a:r>
              <a:rPr dirty="0" sz="1100" spc="85">
                <a:solidFill>
                  <a:srgbClr val="5D5E57"/>
                </a:solidFill>
                <a:latin typeface="Arial"/>
                <a:cs typeface="Arial"/>
              </a:rPr>
              <a:t>e</a:t>
            </a:r>
            <a:r>
              <a:rPr dirty="0" sz="1200" spc="45">
                <a:solidFill>
                  <a:srgbClr val="5D5E57"/>
                </a:solidFill>
                <a:latin typeface="Arial"/>
                <a:cs typeface="Arial"/>
              </a:rPr>
              <a:t>brain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405765" algn="l"/>
              </a:tabLst>
            </a:pPr>
            <a:r>
              <a:rPr dirty="0" sz="1050" spc="1195">
                <a:solidFill>
                  <a:srgbClr val="B6ACA1"/>
                </a:solidFill>
                <a:latin typeface="Arial"/>
                <a:cs typeface="Arial"/>
              </a:rPr>
              <a:t>-	</a:t>
            </a:r>
            <a:r>
              <a:rPr dirty="0" sz="1050" spc="325">
                <a:solidFill>
                  <a:srgbClr val="B6ACA1"/>
                </a:solidFill>
                <a:latin typeface="Arial"/>
                <a:cs typeface="Arial"/>
              </a:rPr>
              <a:t>--</a:t>
            </a:r>
            <a:r>
              <a:rPr dirty="0" sz="1050" spc="325">
                <a:solidFill>
                  <a:srgbClr val="878E89"/>
                </a:solidFill>
                <a:latin typeface="Arial"/>
                <a:cs typeface="Arial"/>
              </a:rPr>
              <a:t>Spinal</a:t>
            </a:r>
            <a:r>
              <a:rPr dirty="0" sz="1050" spc="-100">
                <a:solidFill>
                  <a:srgbClr val="878E89"/>
                </a:solidFill>
                <a:latin typeface="Arial"/>
                <a:cs typeface="Arial"/>
              </a:rPr>
              <a:t> </a:t>
            </a:r>
            <a:r>
              <a:rPr dirty="0" sz="1050" spc="30">
                <a:solidFill>
                  <a:srgbClr val="878E89"/>
                </a:solidFill>
                <a:latin typeface="Arial"/>
                <a:cs typeface="Arial"/>
              </a:rPr>
              <a:t>cord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97825" y="4748783"/>
            <a:ext cx="1050290" cy="417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30">
                <a:solidFill>
                  <a:srgbClr val="5D5E57"/>
                </a:solidFill>
                <a:latin typeface="Arial"/>
                <a:cs typeface="Arial"/>
              </a:rPr>
              <a:t>idbra</a:t>
            </a:r>
            <a:r>
              <a:rPr dirty="0" sz="1200" spc="30">
                <a:solidFill>
                  <a:srgbClr val="878E89"/>
                </a:solidFill>
                <a:latin typeface="Arial"/>
                <a:cs typeface="Arial"/>
              </a:rPr>
              <a:t>l</a:t>
            </a:r>
            <a:r>
              <a:rPr dirty="0" sz="1200" spc="30">
                <a:solidFill>
                  <a:srgbClr val="707269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marL="92710">
              <a:lnSpc>
                <a:spcPct val="100000"/>
              </a:lnSpc>
              <a:spcBef>
                <a:spcPts val="285"/>
              </a:spcBef>
            </a:pPr>
            <a:r>
              <a:rPr dirty="0" sz="1200" spc="-15">
                <a:solidFill>
                  <a:srgbClr val="937280"/>
                </a:solidFill>
                <a:latin typeface="Arial"/>
                <a:cs typeface="Arial"/>
              </a:rPr>
              <a:t>ese  cep  </a:t>
            </a:r>
            <a:r>
              <a:rPr dirty="0" sz="1200" spc="-55">
                <a:solidFill>
                  <a:srgbClr val="937280"/>
                </a:solidFill>
                <a:latin typeface="Arial"/>
                <a:cs typeface="Arial"/>
              </a:rPr>
              <a:t>a</a:t>
            </a:r>
            <a:r>
              <a:rPr dirty="0" sz="1200" spc="5">
                <a:solidFill>
                  <a:srgbClr val="937280"/>
                </a:solidFill>
                <a:latin typeface="Arial"/>
                <a:cs typeface="Arial"/>
              </a:rPr>
              <a:t> </a:t>
            </a:r>
            <a:r>
              <a:rPr dirty="0" sz="1200" spc="-15">
                <a:solidFill>
                  <a:srgbClr val="937280"/>
                </a:solidFill>
                <a:latin typeface="Arial"/>
                <a:cs typeface="Arial"/>
              </a:rPr>
              <a:t>on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48127" y="963167"/>
            <a:ext cx="4035552" cy="2572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8495" y="5047488"/>
            <a:ext cx="8973312" cy="1609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416301" y="838200"/>
            <a:ext cx="0" cy="2545080"/>
          </a:xfrm>
          <a:custGeom>
            <a:avLst/>
            <a:gdLst/>
            <a:ahLst/>
            <a:cxnLst/>
            <a:rect l="l" t="t" r="r" b="b"/>
            <a:pathLst>
              <a:path w="0" h="2545079">
                <a:moveTo>
                  <a:pt x="0" y="2545079"/>
                </a:moveTo>
                <a:lnTo>
                  <a:pt x="0" y="0"/>
                </a:lnTo>
              </a:path>
            </a:pathLst>
          </a:custGeom>
          <a:ln w="6096">
            <a:solidFill>
              <a:srgbClr val="D4DF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37142" y="3494532"/>
            <a:ext cx="0" cy="2205355"/>
          </a:xfrm>
          <a:custGeom>
            <a:avLst/>
            <a:gdLst/>
            <a:ahLst/>
            <a:cxnLst/>
            <a:rect l="l" t="t" r="r" b="b"/>
            <a:pathLst>
              <a:path w="0" h="2205354">
                <a:moveTo>
                  <a:pt x="0" y="2205228"/>
                </a:moveTo>
                <a:lnTo>
                  <a:pt x="0" y="0"/>
                </a:lnTo>
              </a:path>
            </a:pathLst>
          </a:custGeom>
          <a:ln w="13716">
            <a:solidFill>
              <a:srgbClr val="3F1F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36591" y="6631685"/>
            <a:ext cx="4407535" cy="0"/>
          </a:xfrm>
          <a:custGeom>
            <a:avLst/>
            <a:gdLst/>
            <a:ahLst/>
            <a:cxnLst/>
            <a:rect l="l" t="t" r="r" b="b"/>
            <a:pathLst>
              <a:path w="4407534" h="0">
                <a:moveTo>
                  <a:pt x="0" y="0"/>
                </a:moveTo>
                <a:lnTo>
                  <a:pt x="4407408" y="0"/>
                </a:lnTo>
              </a:path>
            </a:pathLst>
          </a:custGeom>
          <a:ln w="25908">
            <a:solidFill>
              <a:srgbClr val="3B1C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167485" y="87376"/>
            <a:ext cx="7092315" cy="50545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31900" algn="l"/>
                <a:tab pos="3919220" algn="l"/>
                <a:tab pos="4712970" algn="l"/>
              </a:tabLst>
            </a:pPr>
            <a:r>
              <a:rPr dirty="0" sz="3200" spc="-15">
                <a:solidFill>
                  <a:srgbClr val="FDAE54"/>
                </a:solidFill>
                <a:latin typeface="Arial"/>
                <a:cs typeface="Arial"/>
              </a:rPr>
              <a:t>ajar</a:t>
            </a:r>
            <a:r>
              <a:rPr dirty="0" sz="3200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45">
                <a:solidFill>
                  <a:srgbClr val="FDAE54"/>
                </a:solidFill>
                <a:latin typeface="Arial"/>
                <a:cs typeface="Arial"/>
              </a:rPr>
              <a:t>s	</a:t>
            </a:r>
            <a:r>
              <a:rPr dirty="0" sz="3200" spc="-15">
                <a:solidFill>
                  <a:srgbClr val="FDAE54"/>
                </a:solidFill>
                <a:latin typeface="Arial"/>
                <a:cs typeface="Arial"/>
              </a:rPr>
              <a:t>bdivisions</a:t>
            </a:r>
            <a:r>
              <a:rPr dirty="0" sz="3200" spc="185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-45">
                <a:solidFill>
                  <a:srgbClr val="FDAE54"/>
                </a:solidFill>
                <a:latin typeface="Arial"/>
                <a:cs typeface="Arial"/>
              </a:rPr>
              <a:t>of</a:t>
            </a:r>
            <a:r>
              <a:rPr dirty="0" sz="3200" spc="50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-5">
                <a:solidFill>
                  <a:srgbClr val="FDAE54"/>
                </a:solidFill>
                <a:latin typeface="Arial"/>
                <a:cs typeface="Arial"/>
              </a:rPr>
              <a:t>t	</a:t>
            </a:r>
            <a:r>
              <a:rPr dirty="0" sz="3200" spc="105">
                <a:solidFill>
                  <a:srgbClr val="FDAE54"/>
                </a:solidFill>
                <a:latin typeface="Arial"/>
                <a:cs typeface="Arial"/>
              </a:rPr>
              <a:t>e</a:t>
            </a:r>
            <a:r>
              <a:rPr dirty="0" sz="3200" spc="-85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105">
                <a:solidFill>
                  <a:srgbClr val="FDAE54"/>
                </a:solidFill>
                <a:latin typeface="Arial"/>
                <a:cs typeface="Arial"/>
              </a:rPr>
              <a:t>n	</a:t>
            </a:r>
            <a:r>
              <a:rPr dirty="0" sz="3200" spc="-20">
                <a:solidFill>
                  <a:srgbClr val="FDAE54"/>
                </a:solidFill>
                <a:latin typeface="Arial"/>
                <a:cs typeface="Arial"/>
              </a:rPr>
              <a:t>rvous</a:t>
            </a:r>
            <a:r>
              <a:rPr dirty="0" sz="3200" spc="-15">
                <a:solidFill>
                  <a:srgbClr val="FDAE54"/>
                </a:solidFill>
                <a:latin typeface="Arial"/>
                <a:cs typeface="Arial"/>
              </a:rPr>
              <a:t> </a:t>
            </a:r>
            <a:r>
              <a:rPr dirty="0" sz="3200" spc="-35">
                <a:solidFill>
                  <a:srgbClr val="FDAE54"/>
                </a:solidFill>
                <a:latin typeface="Arial"/>
                <a:cs typeface="Arial"/>
              </a:rPr>
              <a:t>system</a:t>
            </a:r>
            <a:endParaRPr sz="320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66115" y="3494532"/>
          <a:ext cx="8854440" cy="2218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3234"/>
                <a:gridCol w="2231136"/>
                <a:gridCol w="2250948"/>
                <a:gridCol w="2074163"/>
              </a:tblGrid>
              <a:tr h="313181">
                <a:tc>
                  <a:txBody>
                    <a:bodyPr/>
                    <a:lstStyle/>
                    <a:p>
                      <a:pPr marL="71755">
                        <a:lnSpc>
                          <a:spcPts val="1935"/>
                        </a:lnSpc>
                      </a:pPr>
                      <a:r>
                        <a:rPr dirty="0" sz="1700" spc="55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Ma</a:t>
                      </a:r>
                      <a:r>
                        <a:rPr dirty="0" sz="1700" spc="55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j</a:t>
                      </a:r>
                      <a:r>
                        <a:rPr dirty="0" sz="1700" spc="55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700" spc="-65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5907">
                      <a:solidFill>
                        <a:srgbClr val="381F13"/>
                      </a:solidFill>
                      <a:prstDash val="solid"/>
                    </a:lnL>
                    <a:lnR w="15239">
                      <a:solidFill>
                        <a:srgbClr val="673B13"/>
                      </a:solidFill>
                      <a:prstDash val="solid"/>
                    </a:lnR>
                    <a:lnT w="24383">
                      <a:solidFill>
                        <a:srgbClr val="341F1F"/>
                      </a:solidFill>
                      <a:prstDash val="solid"/>
                    </a:lnT>
                    <a:lnB w="13715">
                      <a:solidFill>
                        <a:srgbClr val="643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2030"/>
                        </a:lnSpc>
                      </a:pP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Ventr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39">
                      <a:solidFill>
                        <a:srgbClr val="673B13"/>
                      </a:solidFill>
                      <a:prstDash val="solid"/>
                    </a:lnL>
                    <a:lnR w="9144">
                      <a:solidFill>
                        <a:srgbClr val="483434"/>
                      </a:solidFill>
                      <a:prstDash val="solid"/>
                    </a:lnR>
                    <a:lnB w="13715">
                      <a:solidFill>
                        <a:srgbClr val="643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2010"/>
                        </a:lnSpc>
                      </a:pP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bd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144">
                      <a:solidFill>
                        <a:srgbClr val="483434"/>
                      </a:solidFill>
                      <a:prstDash val="solid"/>
                    </a:lnL>
                    <a:lnR w="18288">
                      <a:solidFill>
                        <a:srgbClr val="70441F"/>
                      </a:solidFill>
                      <a:prstDash val="solid"/>
                    </a:lnR>
                    <a:lnB w="13715">
                      <a:solidFill>
                        <a:srgbClr val="643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2010"/>
                        </a:lnSpc>
                      </a:pPr>
                      <a:r>
                        <a:rPr dirty="0" sz="1700" spc="4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nc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dirty="0" sz="1700" spc="-15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Str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1700" spc="40">
                          <a:solidFill>
                            <a:srgbClr val="413654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res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8288">
                      <a:solidFill>
                        <a:srgbClr val="70441F"/>
                      </a:solidFill>
                      <a:prstDash val="solid"/>
                    </a:lnL>
                    <a:lnB w="13715">
                      <a:solidFill>
                        <a:srgbClr val="643F1F"/>
                      </a:solidFill>
                      <a:prstDash val="solid"/>
                    </a:lnB>
                  </a:tcPr>
                </a:tc>
              </a:tr>
              <a:tr h="314706">
                <a:tc rowSpan="5">
                  <a:txBody>
                    <a:bodyPr/>
                    <a:lstStyle/>
                    <a:p>
                      <a:pPr marL="73660">
                        <a:lnSpc>
                          <a:spcPts val="1935"/>
                        </a:lnSpc>
                      </a:pPr>
                      <a:r>
                        <a:rPr dirty="0" sz="1700" spc="4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Forebrain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5907">
                      <a:solidFill>
                        <a:srgbClr val="381F13"/>
                      </a:solidFill>
                      <a:prstDash val="solid"/>
                    </a:lnL>
                    <a:lnR w="15239">
                      <a:solidFill>
                        <a:srgbClr val="673B13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0485">
                        <a:lnSpc>
                          <a:spcPts val="1935"/>
                        </a:lnSpc>
                      </a:pPr>
                      <a:r>
                        <a:rPr dirty="0" sz="1700" spc="4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Lateral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39">
                      <a:solidFill>
                        <a:srgbClr val="673B13"/>
                      </a:solidFill>
                      <a:prstDash val="solid"/>
                    </a:lnL>
                    <a:lnR w="15240">
                      <a:solidFill>
                        <a:srgbClr val="6B3F0C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6763">
                      <a:solidFill>
                        <a:srgbClr val="704408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72390">
                        <a:lnSpc>
                          <a:spcPts val="1935"/>
                        </a:lnSpc>
                      </a:pPr>
                      <a:r>
                        <a:rPr dirty="0" sz="1700" spc="4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Telencephalon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40">
                      <a:solidFill>
                        <a:srgbClr val="6B3F0C"/>
                      </a:solidFill>
                      <a:prstDash val="solid"/>
                    </a:lnL>
                    <a:lnR w="18288">
                      <a:solidFill>
                        <a:srgbClr val="70441F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6763">
                      <a:solidFill>
                        <a:srgbClr val="7044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ts val="1910"/>
                        </a:lnSpc>
                      </a:pPr>
                      <a:r>
                        <a:rPr dirty="0" sz="1700" spc="4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Cerebral</a:t>
                      </a:r>
                      <a:r>
                        <a:rPr dirty="0" sz="1700" spc="1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35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cortex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8288">
                      <a:solidFill>
                        <a:srgbClr val="70441F"/>
                      </a:solidFill>
                      <a:prstDash val="solid"/>
                    </a:lnL>
                    <a:lnT w="13715">
                      <a:solidFill>
                        <a:srgbClr val="643F1F"/>
                      </a:solidFill>
                      <a:prstDash val="solid"/>
                    </a:lnT>
                    <a:lnB w="15239">
                      <a:solidFill>
                        <a:srgbClr val="673B1F"/>
                      </a:solidFill>
                      <a:prstDash val="solid"/>
                    </a:lnB>
                  </a:tcPr>
                </a:tc>
              </a:tr>
              <a:tr h="31927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5907">
                      <a:solidFill>
                        <a:srgbClr val="381F13"/>
                      </a:solidFill>
                      <a:prstDash val="solid"/>
                    </a:lnL>
                    <a:lnR w="15239">
                      <a:solidFill>
                        <a:srgbClr val="673B13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5239">
                      <a:solidFill>
                        <a:srgbClr val="673B13"/>
                      </a:solidFill>
                      <a:prstDash val="solid"/>
                    </a:lnL>
                    <a:lnR w="15240">
                      <a:solidFill>
                        <a:srgbClr val="6B3F0C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6763">
                      <a:solidFill>
                        <a:srgbClr val="70440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5240">
                      <a:solidFill>
                        <a:srgbClr val="6B3F0C"/>
                      </a:solidFill>
                      <a:prstDash val="solid"/>
                    </a:lnL>
                    <a:lnR w="18288">
                      <a:solidFill>
                        <a:srgbClr val="70441F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6763">
                      <a:solidFill>
                        <a:srgbClr val="7044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925"/>
                        </a:lnSpc>
                      </a:pPr>
                      <a:r>
                        <a:rPr dirty="0" sz="1700" spc="5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Basal</a:t>
                      </a:r>
                      <a:r>
                        <a:rPr dirty="0" sz="1700" spc="-35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3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ganglia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8288">
                      <a:solidFill>
                        <a:srgbClr val="70441F"/>
                      </a:solidFill>
                      <a:prstDash val="solid"/>
                    </a:lnL>
                    <a:lnT w="15239">
                      <a:solidFill>
                        <a:srgbClr val="673B1F"/>
                      </a:solidFill>
                      <a:prstDash val="solid"/>
                    </a:lnT>
                    <a:lnB w="13715">
                      <a:solidFill>
                        <a:srgbClr val="643B1F"/>
                      </a:solidFill>
                      <a:prstDash val="solid"/>
                    </a:lnB>
                  </a:tcPr>
                </a:tc>
              </a:tr>
              <a:tr h="3032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5907">
                      <a:solidFill>
                        <a:srgbClr val="381F13"/>
                      </a:solidFill>
                      <a:prstDash val="solid"/>
                    </a:lnL>
                    <a:lnR w="15239">
                      <a:solidFill>
                        <a:srgbClr val="673B13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5239">
                      <a:solidFill>
                        <a:srgbClr val="673B13"/>
                      </a:solidFill>
                      <a:prstDash val="solid"/>
                    </a:lnL>
                    <a:lnR w="15240">
                      <a:solidFill>
                        <a:srgbClr val="6B3F0C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6763">
                      <a:solidFill>
                        <a:srgbClr val="70440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5240">
                      <a:solidFill>
                        <a:srgbClr val="6B3F0C"/>
                      </a:solidFill>
                      <a:prstDash val="solid"/>
                    </a:lnL>
                    <a:lnR w="18288">
                      <a:solidFill>
                        <a:srgbClr val="70441F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6763">
                      <a:solidFill>
                        <a:srgbClr val="70440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ts val="1935"/>
                        </a:lnSpc>
                      </a:pPr>
                      <a:r>
                        <a:rPr dirty="0" sz="1700" spc="4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Limbic</a:t>
                      </a:r>
                      <a:r>
                        <a:rPr dirty="0" sz="1700" spc="-25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5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system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8288">
                      <a:solidFill>
                        <a:srgbClr val="70441F"/>
                      </a:solidFill>
                      <a:prstDash val="solid"/>
                    </a:lnL>
                    <a:lnT w="13715">
                      <a:solidFill>
                        <a:srgbClr val="643B1F"/>
                      </a:solidFill>
                      <a:prstDash val="solid"/>
                    </a:lnT>
                    <a:lnB w="16763">
                      <a:solidFill>
                        <a:srgbClr val="704408"/>
                      </a:solidFill>
                      <a:prstDash val="solid"/>
                    </a:lnB>
                  </a:tcPr>
                </a:tc>
              </a:tr>
              <a:tr h="31927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5907">
                      <a:solidFill>
                        <a:srgbClr val="381F13"/>
                      </a:solidFill>
                      <a:prstDash val="solid"/>
                    </a:lnL>
                    <a:lnR w="15239">
                      <a:solidFill>
                        <a:srgbClr val="673B13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9215">
                        <a:lnSpc>
                          <a:spcPts val="1935"/>
                        </a:lnSpc>
                      </a:pPr>
                      <a:r>
                        <a:rPr dirty="0" sz="1700" spc="45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Third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39">
                      <a:solidFill>
                        <a:srgbClr val="673B13"/>
                      </a:solidFill>
                      <a:prstDash val="solid"/>
                    </a:lnL>
                    <a:lnR w="15240">
                      <a:solidFill>
                        <a:srgbClr val="6B3F0C"/>
                      </a:solidFill>
                      <a:prstDash val="solid"/>
                    </a:lnR>
                    <a:lnT w="16763">
                      <a:solidFill>
                        <a:srgbClr val="704408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6200">
                        <a:lnSpc>
                          <a:spcPts val="1910"/>
                        </a:lnSpc>
                      </a:pPr>
                      <a:r>
                        <a:rPr dirty="0" sz="1700" spc="40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Diencephalon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40">
                      <a:solidFill>
                        <a:srgbClr val="6B3F0C"/>
                      </a:solidFill>
                      <a:prstDash val="solid"/>
                    </a:lnL>
                    <a:lnR w="15240">
                      <a:solidFill>
                        <a:srgbClr val="6B4B00"/>
                      </a:solidFill>
                      <a:prstDash val="solid"/>
                    </a:lnR>
                    <a:lnT w="16763">
                      <a:solidFill>
                        <a:srgbClr val="704408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935"/>
                        </a:lnSpc>
                      </a:pPr>
                      <a:r>
                        <a:rPr dirty="0" sz="1700" spc="45">
                          <a:solidFill>
                            <a:srgbClr val="48280A"/>
                          </a:solidFill>
                          <a:latin typeface="Arial"/>
                          <a:cs typeface="Arial"/>
                        </a:rPr>
                        <a:t>Thalamus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40">
                      <a:solidFill>
                        <a:srgbClr val="6B4B00"/>
                      </a:solidFill>
                      <a:prstDash val="solid"/>
                    </a:lnL>
                    <a:lnT w="16763">
                      <a:solidFill>
                        <a:srgbClr val="704408"/>
                      </a:solidFill>
                      <a:prstDash val="solid"/>
                    </a:lnT>
                    <a:lnB w="18287">
                      <a:solidFill>
                        <a:srgbClr val="773F00"/>
                      </a:solidFill>
                      <a:prstDash val="solid"/>
                    </a:lnB>
                  </a:tcPr>
                </a:tc>
              </a:tr>
              <a:tr h="3147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25907">
                      <a:solidFill>
                        <a:srgbClr val="381F13"/>
                      </a:solidFill>
                      <a:prstDash val="solid"/>
                    </a:lnL>
                    <a:lnR w="15239">
                      <a:solidFill>
                        <a:srgbClr val="673B13"/>
                      </a:solidFill>
                      <a:prstDash val="solid"/>
                    </a:lnR>
                    <a:lnT w="13715">
                      <a:solidFill>
                        <a:srgbClr val="643F1F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5239">
                      <a:solidFill>
                        <a:srgbClr val="673B13"/>
                      </a:solidFill>
                      <a:prstDash val="solid"/>
                    </a:lnL>
                    <a:lnR w="15240">
                      <a:solidFill>
                        <a:srgbClr val="6B3F0C"/>
                      </a:solidFill>
                      <a:prstDash val="solid"/>
                    </a:lnR>
                    <a:lnT w="16763">
                      <a:solidFill>
                        <a:srgbClr val="704408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5240">
                      <a:solidFill>
                        <a:srgbClr val="6B3F0C"/>
                      </a:solidFill>
                      <a:prstDash val="solid"/>
                    </a:lnL>
                    <a:lnR w="15240">
                      <a:solidFill>
                        <a:srgbClr val="6B4B00"/>
                      </a:solidFill>
                      <a:prstDash val="solid"/>
                    </a:lnR>
                    <a:lnT w="16763">
                      <a:solidFill>
                        <a:srgbClr val="704408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61925">
                        <a:lnSpc>
                          <a:spcPts val="1975"/>
                        </a:lnSpc>
                      </a:pPr>
                      <a:r>
                        <a:rPr dirty="0" sz="1900">
                          <a:solidFill>
                            <a:srgbClr val="602B03"/>
                          </a:solidFill>
                          <a:latin typeface="Arial"/>
                          <a:cs typeface="Arial"/>
                        </a:rPr>
                        <a:t>I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40">
                      <a:solidFill>
                        <a:srgbClr val="6B4B00"/>
                      </a:solidFill>
                      <a:prstDash val="solid"/>
                    </a:lnL>
                    <a:lnT w="18287">
                      <a:solidFill>
                        <a:srgbClr val="773F00"/>
                      </a:solidFill>
                      <a:prstDash val="solid"/>
                    </a:lnT>
                    <a:lnB w="15239">
                      <a:solidFill>
                        <a:srgbClr val="643818"/>
                      </a:solidFill>
                      <a:prstDash val="solid"/>
                    </a:lnB>
                  </a:tcPr>
                </a:tc>
              </a:tr>
              <a:tr h="308610">
                <a:tc>
                  <a:txBody>
                    <a:bodyPr/>
                    <a:lstStyle/>
                    <a:p>
                      <a:pPr/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5907">
                      <a:solidFill>
                        <a:srgbClr val="381F13"/>
                      </a:solidFill>
                      <a:prstDash val="solid"/>
                    </a:lnL>
                    <a:lnR w="15239">
                      <a:solidFill>
                        <a:srgbClr val="673B13"/>
                      </a:solidFill>
                      <a:prstDash val="solid"/>
                    </a:lnR>
                    <a:lnT w="15239">
                      <a:solidFill>
                        <a:srgbClr val="64381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ts val="1939"/>
                        </a:lnSpc>
                      </a:pPr>
                      <a:r>
                        <a:rPr dirty="0" sz="1700" spc="4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Cerebral</a:t>
                      </a:r>
                      <a:r>
                        <a:rPr dirty="0" sz="1700" spc="35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700" spc="30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aqueduct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39">
                      <a:solidFill>
                        <a:srgbClr val="673B13"/>
                      </a:solidFill>
                      <a:prstDash val="solid"/>
                    </a:lnL>
                    <a:lnR w="15240">
                      <a:solidFill>
                        <a:srgbClr val="643834"/>
                      </a:solidFill>
                      <a:prstDash val="solid"/>
                    </a:lnR>
                    <a:lnT w="15239">
                      <a:solidFill>
                        <a:srgbClr val="64381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939"/>
                        </a:lnSpc>
                      </a:pPr>
                      <a:r>
                        <a:rPr dirty="0" sz="1700" spc="35">
                          <a:solidFill>
                            <a:srgbClr val="38242B"/>
                          </a:solidFill>
                          <a:latin typeface="Arial"/>
                          <a:cs typeface="Arial"/>
                        </a:rPr>
                        <a:t>Mesencephalon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40">
                      <a:solidFill>
                        <a:srgbClr val="643834"/>
                      </a:solidFill>
                      <a:prstDash val="solid"/>
                    </a:lnL>
                    <a:lnR w="15240">
                      <a:solidFill>
                        <a:srgbClr val="6B3B38"/>
                      </a:solidFill>
                      <a:prstDash val="solid"/>
                    </a:lnR>
                    <a:lnT w="15239">
                      <a:solidFill>
                        <a:srgbClr val="64381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5240">
                      <a:solidFill>
                        <a:srgbClr val="6B3B38"/>
                      </a:solidFill>
                      <a:prstDash val="solid"/>
                    </a:lnL>
                    <a:lnT w="15239">
                      <a:solidFill>
                        <a:srgbClr val="643818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4732083" y="6328155"/>
            <a:ext cx="1707514" cy="274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 spc="60">
                <a:solidFill>
                  <a:srgbClr val="461F4D"/>
                </a:solidFill>
                <a:latin typeface="Arial"/>
                <a:cs typeface="Arial"/>
              </a:rPr>
              <a:t>Myelencephalon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81507" y="6328155"/>
            <a:ext cx="1877060" cy="274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 spc="40">
                <a:solidFill>
                  <a:srgbClr val="461F4D"/>
                </a:solidFill>
                <a:latin typeface="Arial"/>
                <a:cs typeface="Arial"/>
              </a:rPr>
              <a:t>Medulla</a:t>
            </a:r>
            <a:r>
              <a:rPr dirty="0" sz="1700" spc="30">
                <a:solidFill>
                  <a:srgbClr val="461F4D"/>
                </a:solidFill>
                <a:latin typeface="Arial"/>
                <a:cs typeface="Arial"/>
              </a:rPr>
              <a:t> oblongata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5650" y="417703"/>
            <a:ext cx="5093335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5">
                <a:latin typeface="Arial"/>
                <a:cs typeface="Arial"/>
              </a:rPr>
              <a:t>Developed</a:t>
            </a:r>
            <a:r>
              <a:rPr dirty="0" sz="5400" spc="-70">
                <a:latin typeface="Arial"/>
                <a:cs typeface="Arial"/>
              </a:rPr>
              <a:t> </a:t>
            </a:r>
            <a:r>
              <a:rPr dirty="0" sz="5400" spc="-5">
                <a:latin typeface="Arial"/>
                <a:cs typeface="Arial"/>
              </a:rPr>
              <a:t>Brain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9374"/>
            <a:ext cx="3635375" cy="39897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Grey </a:t>
            </a:r>
            <a:r>
              <a:rPr dirty="0" sz="2400">
                <a:latin typeface="Arial"/>
                <a:cs typeface="Arial"/>
              </a:rPr>
              <a:t>and </a:t>
            </a:r>
            <a:r>
              <a:rPr dirty="0" sz="2400" spc="-5">
                <a:latin typeface="Arial"/>
                <a:cs typeface="Arial"/>
              </a:rPr>
              <a:t>White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matter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Right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Hemisphere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Artistic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2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Visual-spatial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Musical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80"/>
              </a:spcBef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social cue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perception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Left</a:t>
            </a:r>
            <a:r>
              <a:rPr dirty="0" sz="2400" spc="-9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Hemisphere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Logic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Rational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thinking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84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Sequencing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97252" y="6443217"/>
            <a:ext cx="110489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6800" y="2057400"/>
            <a:ext cx="4000500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2425" y="493903"/>
            <a:ext cx="589915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Major Parts </a:t>
            </a:r>
            <a:r>
              <a:rPr dirty="0">
                <a:latin typeface="Arial"/>
                <a:cs typeface="Arial"/>
              </a:rPr>
              <a:t>of the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Brain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pc="-5"/>
              <a:t>Cerebrum</a:t>
            </a: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pc="-5"/>
              <a:t>Cerebellum</a:t>
            </a: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pc="-5"/>
              <a:t>Diencephalon </a:t>
            </a:r>
            <a:r>
              <a:rPr dirty="0"/>
              <a:t>&amp; </a:t>
            </a:r>
            <a:r>
              <a:rPr dirty="0" spc="-5"/>
              <a:t>Basal</a:t>
            </a:r>
            <a:r>
              <a:rPr dirty="0" spc="-50"/>
              <a:t> </a:t>
            </a:r>
            <a:r>
              <a:rPr dirty="0" spc="-5"/>
              <a:t>Ganglia</a:t>
            </a: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pc="-5"/>
              <a:t>Brainstem</a:t>
            </a: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pc="-5"/>
              <a:t>Spinal</a:t>
            </a:r>
            <a:r>
              <a:rPr dirty="0" spc="-75"/>
              <a:t> </a:t>
            </a:r>
            <a:r>
              <a:rPr dirty="0" spc="-5"/>
              <a:t>Cord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57600" y="3675062"/>
            <a:ext cx="4953000" cy="3148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r" marR="8255">
              <a:lnSpc>
                <a:spcPct val="100000"/>
              </a:lnSpc>
              <a:spcBef>
                <a:spcPts val="865"/>
              </a:spcBef>
            </a:pPr>
            <a:r>
              <a:rPr dirty="0" sz="1200">
                <a:latin typeface="Arial"/>
                <a:cs typeface="Arial"/>
              </a:rPr>
              <a:t>7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57600" y="3675062"/>
            <a:ext cx="4953000" cy="3148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0"/>
            <a:ext cx="9144000" cy="6607175"/>
          </a:xfrm>
          <a:prstGeom prst="rect">
            <a:avLst/>
          </a:prstGeom>
        </p:spPr>
        <p:txBody>
          <a:bodyPr wrap="square" lIns="0" tIns="50228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954"/>
              </a:spcBef>
            </a:pPr>
            <a:r>
              <a:rPr dirty="0" sz="4400" spc="-5">
                <a:latin typeface="Century Gothic"/>
                <a:cs typeface="Century Gothic"/>
              </a:rPr>
              <a:t>Cerebrum</a:t>
            </a:r>
            <a:endParaRPr sz="4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607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8175" y="502411"/>
            <a:ext cx="278828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Cerebrum</a:t>
            </a:r>
          </a:p>
        </p:txBody>
      </p:sp>
      <p:sp>
        <p:nvSpPr>
          <p:cNvPr id="3" name="object 3"/>
          <p:cNvSpPr/>
          <p:nvPr/>
        </p:nvSpPr>
        <p:spPr>
          <a:xfrm>
            <a:off x="762000" y="1374774"/>
            <a:ext cx="7696200" cy="5178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5250" y="417703"/>
            <a:ext cx="3872229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5">
                <a:latin typeface="Arial"/>
                <a:cs typeface="Arial"/>
              </a:rPr>
              <a:t>Frontal</a:t>
            </a:r>
            <a:r>
              <a:rPr dirty="0" sz="5400" spc="-85">
                <a:latin typeface="Arial"/>
                <a:cs typeface="Arial"/>
              </a:rPr>
              <a:t> </a:t>
            </a:r>
            <a:r>
              <a:rPr dirty="0" sz="5400" spc="-10">
                <a:latin typeface="Arial"/>
                <a:cs typeface="Arial"/>
              </a:rPr>
              <a:t>Lobe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5120"/>
            <a:ext cx="7696834" cy="2772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Prefrontal Area-most frontal</a:t>
            </a:r>
            <a:r>
              <a:rPr dirty="0" sz="2800" spc="-2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region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Responsible for highest intellectual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functioning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Judgment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Reasoning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Conceptual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Planning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Abstract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Thinking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76800" y="3124200"/>
            <a:ext cx="3810000" cy="2486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4487" y="502411"/>
            <a:ext cx="337502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Frontal</a:t>
            </a:r>
            <a:r>
              <a:rPr dirty="0" spc="-90"/>
              <a:t> </a:t>
            </a:r>
            <a:r>
              <a:rPr dirty="0" spc="-5"/>
              <a:t>Lobe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387157"/>
            <a:ext cx="6872605" cy="4990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287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Function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865"/>
              </a:lnSpc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Executive functioning and</a:t>
            </a:r>
            <a:r>
              <a:rPr dirty="0" sz="2400" spc="-5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personality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ts val="286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Damage</a:t>
            </a:r>
            <a:r>
              <a:rPr dirty="0" sz="2400" spc="-8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effect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875"/>
              </a:lnSpc>
              <a:buFont typeface="Arial"/>
              <a:buChar char="–"/>
              <a:tabLst>
                <a:tab pos="755650" algn="l"/>
                <a:tab pos="1148715" algn="l"/>
              </a:tabLst>
            </a:pPr>
            <a:r>
              <a:rPr dirty="0" sz="2400">
                <a:latin typeface="Century Gothic"/>
                <a:cs typeface="Century Gothic"/>
              </a:rPr>
              <a:t>L:	depression, </a:t>
            </a:r>
            <a:r>
              <a:rPr dirty="0" sz="2400" spc="-5">
                <a:latin typeface="Century Gothic"/>
                <a:cs typeface="Century Gothic"/>
              </a:rPr>
              <a:t>apathy, </a:t>
            </a:r>
            <a:r>
              <a:rPr dirty="0" sz="2400" spc="800">
                <a:latin typeface="Arial"/>
                <a:cs typeface="Arial"/>
              </a:rPr>
              <a:t>ê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speech, apathy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20"/>
              </a:spcBef>
              <a:buFont typeface="Arial"/>
              <a:buChar char="–"/>
              <a:tabLst>
                <a:tab pos="755650" algn="l"/>
                <a:tab pos="1193800" algn="l"/>
              </a:tabLst>
            </a:pPr>
            <a:r>
              <a:rPr dirty="0" sz="2400">
                <a:latin typeface="Century Gothic"/>
                <a:cs typeface="Century Gothic"/>
              </a:rPr>
              <a:t>R:	</a:t>
            </a:r>
            <a:r>
              <a:rPr dirty="0" sz="2400" spc="-5">
                <a:latin typeface="Century Gothic"/>
                <a:cs typeface="Century Gothic"/>
              </a:rPr>
              <a:t>impulsivity, confabulation,</a:t>
            </a:r>
            <a:r>
              <a:rPr dirty="0" sz="2400" spc="-5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verbosity</a:t>
            </a:r>
            <a:endParaRPr sz="2400">
              <a:latin typeface="Century Gothic"/>
              <a:cs typeface="Century Gothic"/>
            </a:endParaRPr>
          </a:p>
          <a:p>
            <a:pPr lvl="1" marL="755650" marR="1224280" indent="-285750">
              <a:lnSpc>
                <a:spcPct val="79900"/>
              </a:lnSpc>
              <a:spcBef>
                <a:spcPts val="60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Medial: difficulty speaking, motor  abnormalities</a:t>
            </a:r>
            <a:endParaRPr sz="2400">
              <a:latin typeface="Century Gothic"/>
              <a:cs typeface="Century Gothic"/>
            </a:endParaRPr>
          </a:p>
          <a:p>
            <a:pPr lvl="1" marL="755650" marR="729615" indent="-285750">
              <a:lnSpc>
                <a:spcPct val="79900"/>
              </a:lnSpc>
              <a:spcBef>
                <a:spcPts val="56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Orbital: emotional unresponsiveness,  dysinhibition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ts val="2875"/>
              </a:lnSpc>
              <a:spcBef>
                <a:spcPts val="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Psychopathology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865"/>
              </a:lnSpc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Frontal lobe</a:t>
            </a:r>
            <a:r>
              <a:rPr dirty="0" sz="2400" spc="-45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syndrome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875"/>
              </a:lnSpc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Schizophrenia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875"/>
              </a:lnSpc>
              <a:spcBef>
                <a:spcPts val="1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Depression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875"/>
              </a:lnSpc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Anxiety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6893" y="390673"/>
            <a:ext cx="5511165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30">
                <a:latin typeface="Calibri"/>
                <a:cs typeface="Calibri"/>
              </a:rPr>
              <a:t>Frontal </a:t>
            </a:r>
            <a:r>
              <a:rPr dirty="0" sz="5400" spc="-5">
                <a:latin typeface="Calibri"/>
                <a:cs typeface="Calibri"/>
              </a:rPr>
              <a:t>Lobes:</a:t>
            </a:r>
            <a:r>
              <a:rPr dirty="0" sz="5400" spc="-15">
                <a:latin typeface="Calibri"/>
                <a:cs typeface="Calibri"/>
              </a:rPr>
              <a:t> </a:t>
            </a:r>
            <a:r>
              <a:rPr dirty="0" sz="5400" spc="-5">
                <a:latin typeface="Calibri"/>
                <a:cs typeface="Calibri"/>
              </a:rPr>
              <a:t>LIMP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3872865" cy="22409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L:</a:t>
            </a:r>
            <a:r>
              <a:rPr dirty="0" sz="3200" spc="-7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language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I:</a:t>
            </a:r>
            <a:r>
              <a:rPr dirty="0" sz="3200" spc="-7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intellect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M: </a:t>
            </a:r>
            <a:r>
              <a:rPr dirty="0" sz="3200">
                <a:latin typeface="Century Gothic"/>
                <a:cs typeface="Century Gothic"/>
              </a:rPr>
              <a:t>motor</a:t>
            </a:r>
            <a:r>
              <a:rPr dirty="0" sz="3200" spc="-7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function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P:</a:t>
            </a:r>
            <a:r>
              <a:rPr dirty="0" sz="3200" spc="-6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personality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8058" y="477011"/>
            <a:ext cx="719010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Calibri"/>
                <a:cs typeface="Calibri"/>
              </a:rPr>
              <a:t>Disruption </a:t>
            </a:r>
            <a:r>
              <a:rPr dirty="0">
                <a:latin typeface="Calibri"/>
                <a:cs typeface="Calibri"/>
              </a:rPr>
              <a:t>of </a:t>
            </a:r>
            <a:r>
              <a:rPr dirty="0" spc="-5">
                <a:latin typeface="Calibri"/>
                <a:cs typeface="Calibri"/>
              </a:rPr>
              <a:t>Cortical</a:t>
            </a:r>
            <a:r>
              <a:rPr dirty="0" spc="-2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Functions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7844790" cy="3754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Aphasia: disruption </a:t>
            </a:r>
            <a:r>
              <a:rPr dirty="0" sz="2800">
                <a:latin typeface="Century Gothic"/>
                <a:cs typeface="Century Gothic"/>
              </a:rPr>
              <a:t>of </a:t>
            </a:r>
            <a:r>
              <a:rPr dirty="0" sz="2800" spc="-5">
                <a:latin typeface="Century Gothic"/>
                <a:cs typeface="Century Gothic"/>
              </a:rPr>
              <a:t>language</a:t>
            </a:r>
            <a:r>
              <a:rPr dirty="0" sz="2800" spc="2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function</a:t>
            </a:r>
            <a:endParaRPr sz="2800">
              <a:latin typeface="Century Gothic"/>
              <a:cs typeface="Century Gothic"/>
            </a:endParaRPr>
          </a:p>
          <a:p>
            <a:pPr marL="355600" marR="136525" indent="-342900">
              <a:lnSpc>
                <a:spcPts val="3329"/>
              </a:lnSpc>
              <a:spcBef>
                <a:spcPts val="8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Apraxia: disturbance </a:t>
            </a:r>
            <a:r>
              <a:rPr dirty="0" sz="2800">
                <a:latin typeface="Century Gothic"/>
                <a:cs typeface="Century Gothic"/>
              </a:rPr>
              <a:t>in the </a:t>
            </a:r>
            <a:r>
              <a:rPr dirty="0" sz="2800" spc="-5">
                <a:latin typeface="Century Gothic"/>
                <a:cs typeface="Century Gothic"/>
              </a:rPr>
              <a:t>organization </a:t>
            </a:r>
            <a:r>
              <a:rPr dirty="0" sz="2800">
                <a:latin typeface="Century Gothic"/>
                <a:cs typeface="Century Gothic"/>
              </a:rPr>
              <a:t>of  </a:t>
            </a:r>
            <a:r>
              <a:rPr dirty="0" sz="2800" spc="-5">
                <a:latin typeface="Century Gothic"/>
                <a:cs typeface="Century Gothic"/>
              </a:rPr>
              <a:t>voluntary</a:t>
            </a:r>
            <a:r>
              <a:rPr dirty="0" sz="2800" spc="-55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action</a:t>
            </a:r>
            <a:endParaRPr sz="28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Agnosia: disorganization </a:t>
            </a:r>
            <a:r>
              <a:rPr dirty="0" sz="2800">
                <a:latin typeface="Century Gothic"/>
                <a:cs typeface="Century Gothic"/>
              </a:rPr>
              <a:t>of perception </a:t>
            </a:r>
            <a:r>
              <a:rPr dirty="0" sz="2800" spc="-5">
                <a:latin typeface="Century Gothic"/>
                <a:cs typeface="Century Gothic"/>
              </a:rPr>
              <a:t>and  </a:t>
            </a:r>
            <a:r>
              <a:rPr dirty="0" sz="2800">
                <a:latin typeface="Century Gothic"/>
                <a:cs typeface="Century Gothic"/>
              </a:rPr>
              <a:t>recognition; </a:t>
            </a:r>
            <a:r>
              <a:rPr dirty="0" sz="2800" spc="-5">
                <a:latin typeface="Century Gothic"/>
                <a:cs typeface="Century Gothic"/>
              </a:rPr>
              <a:t>naming</a:t>
            </a:r>
            <a:r>
              <a:rPr dirty="0" sz="2800" spc="-5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problems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Amnesia: dysfunction </a:t>
            </a:r>
            <a:r>
              <a:rPr dirty="0" sz="2800">
                <a:latin typeface="Century Gothic"/>
                <a:cs typeface="Century Gothic"/>
              </a:rPr>
              <a:t>of </a:t>
            </a:r>
            <a:r>
              <a:rPr dirty="0" sz="2800" spc="-5">
                <a:latin typeface="Century Gothic"/>
                <a:cs typeface="Century Gothic"/>
              </a:rPr>
              <a:t>memory</a:t>
            </a:r>
            <a:r>
              <a:rPr dirty="0" sz="2800" spc="-15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processes</a:t>
            </a:r>
            <a:endParaRPr sz="2800">
              <a:latin typeface="Century Gothic"/>
              <a:cs typeface="Century Gothic"/>
            </a:endParaRPr>
          </a:p>
          <a:p>
            <a:pPr marL="355600" marR="15430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Century Gothic"/>
                <a:cs typeface="Century Gothic"/>
              </a:rPr>
              <a:t>Dementia: </a:t>
            </a:r>
            <a:r>
              <a:rPr dirty="0" sz="2800" spc="-5">
                <a:latin typeface="Century Gothic"/>
                <a:cs typeface="Century Gothic"/>
              </a:rPr>
              <a:t>deterioration </a:t>
            </a:r>
            <a:r>
              <a:rPr dirty="0" sz="2800">
                <a:latin typeface="Century Gothic"/>
                <a:cs typeface="Century Gothic"/>
              </a:rPr>
              <a:t>in intellectual </a:t>
            </a:r>
            <a:r>
              <a:rPr dirty="0" sz="2800" spc="-5">
                <a:latin typeface="Century Gothic"/>
                <a:cs typeface="Century Gothic"/>
              </a:rPr>
              <a:t>and  cognitive</a:t>
            </a:r>
            <a:r>
              <a:rPr dirty="0" sz="2800" spc="-2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functions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6212" y="502411"/>
            <a:ext cx="625157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Frontal Lobe</a:t>
            </a:r>
            <a:r>
              <a:rPr dirty="0" spc="-70"/>
              <a:t> </a:t>
            </a:r>
            <a:r>
              <a:rPr dirty="0" spc="-5"/>
              <a:t>Syndrome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6327140" cy="165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Personality changes</a:t>
            </a:r>
            <a:r>
              <a:rPr dirty="0" sz="3200" spc="-2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exhibited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Emotional changes</a:t>
            </a:r>
            <a:r>
              <a:rPr dirty="0" sz="3200" spc="-6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exhibited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Intellectual changes</a:t>
            </a:r>
            <a:r>
              <a:rPr dirty="0" sz="3200" spc="-1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exhibited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91969" y="417703"/>
            <a:ext cx="4563110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80">
                <a:latin typeface="Arial"/>
                <a:cs typeface="Arial"/>
              </a:rPr>
              <a:t>Temporal</a:t>
            </a:r>
            <a:r>
              <a:rPr dirty="0" sz="5400" spc="-70">
                <a:latin typeface="Arial"/>
                <a:cs typeface="Arial"/>
              </a:rPr>
              <a:t> </a:t>
            </a:r>
            <a:r>
              <a:rPr dirty="0" sz="5400" spc="-5">
                <a:latin typeface="Arial"/>
                <a:cs typeface="Arial"/>
              </a:rPr>
              <a:t>Lobe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7474"/>
            <a:ext cx="4705350" cy="3718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 spc="5">
                <a:latin typeface="Arial"/>
                <a:cs typeface="Arial"/>
              </a:rPr>
              <a:t>Language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 spc="5">
                <a:latin typeface="Arial"/>
                <a:cs typeface="Arial"/>
              </a:rPr>
              <a:t>Memory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Emotion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Char char="–"/>
              <a:tabLst>
                <a:tab pos="755650" algn="l"/>
              </a:tabLst>
            </a:pPr>
            <a:r>
              <a:rPr dirty="0" sz="2400" spc="-25">
                <a:latin typeface="Arial"/>
                <a:cs typeface="Arial"/>
              </a:rPr>
              <a:t>Ties </a:t>
            </a:r>
            <a:r>
              <a:rPr dirty="0" sz="2400">
                <a:latin typeface="Arial"/>
                <a:cs typeface="Arial"/>
              </a:rPr>
              <a:t>in </a:t>
            </a:r>
            <a:r>
              <a:rPr dirty="0" sz="2400" spc="-5">
                <a:latin typeface="Arial"/>
                <a:cs typeface="Arial"/>
              </a:rPr>
              <a:t>with the </a:t>
            </a:r>
            <a:r>
              <a:rPr dirty="0" sz="2400">
                <a:latin typeface="Arial"/>
                <a:cs typeface="Arial"/>
              </a:rPr>
              <a:t>limbic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5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Receives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605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Olfactory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impulses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55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Auditory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impulses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585"/>
              </a:spcBef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Memory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62600" y="1981200"/>
            <a:ext cx="2840037" cy="32559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2062" y="502411"/>
            <a:ext cx="407987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Temporal</a:t>
            </a:r>
            <a:r>
              <a:rPr dirty="0" spc="-90"/>
              <a:t> </a:t>
            </a:r>
            <a:r>
              <a:rPr dirty="0" spc="-5"/>
              <a:t>Lobe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7693025" cy="4131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Function</a:t>
            </a:r>
            <a:endParaRPr sz="32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6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Emotion and memory</a:t>
            </a:r>
            <a:r>
              <a:rPr dirty="0" sz="2800" spc="-2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circuits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Damage</a:t>
            </a:r>
            <a:r>
              <a:rPr dirty="0" sz="3200" spc="-55">
                <a:latin typeface="Century Gothic"/>
                <a:cs typeface="Century Gothic"/>
              </a:rPr>
              <a:t> </a:t>
            </a:r>
            <a:r>
              <a:rPr dirty="0" sz="3200" spc="-10">
                <a:latin typeface="Century Gothic"/>
                <a:cs typeface="Century Gothic"/>
              </a:rPr>
              <a:t>Effect</a:t>
            </a:r>
            <a:endParaRPr sz="32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6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Fear, </a:t>
            </a:r>
            <a:r>
              <a:rPr dirty="0" sz="2800">
                <a:latin typeface="Century Gothic"/>
                <a:cs typeface="Century Gothic"/>
              </a:rPr>
              <a:t>anxiety, anger </a:t>
            </a:r>
            <a:r>
              <a:rPr dirty="0" sz="2800" spc="-5">
                <a:latin typeface="Century Gothic"/>
                <a:cs typeface="Century Gothic"/>
              </a:rPr>
              <a:t>and</a:t>
            </a:r>
            <a:r>
              <a:rPr dirty="0" sz="2800" spc="-65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paranoia</a:t>
            </a:r>
            <a:endParaRPr sz="28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Hyper-religiosity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Psychopathology</a:t>
            </a:r>
            <a:endParaRPr sz="3200">
              <a:latin typeface="Century Gothic"/>
              <a:cs typeface="Century Gothic"/>
            </a:endParaRPr>
          </a:p>
          <a:p>
            <a:pPr lvl="1" marL="755650" marR="5080" indent="-285750">
              <a:lnSpc>
                <a:spcPct val="100000"/>
              </a:lnSpc>
              <a:spcBef>
                <a:spcPts val="66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Auditory hallucinations and delusions  assoc. w/dep, mania and</a:t>
            </a:r>
            <a:r>
              <a:rPr dirty="0" sz="2800" spc="2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schizophrenia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993" y="502411"/>
            <a:ext cx="594106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Temporal lobes:</a:t>
            </a:r>
            <a:r>
              <a:rPr dirty="0" spc="-90"/>
              <a:t> </a:t>
            </a:r>
            <a:r>
              <a:rPr dirty="0" spc="-5"/>
              <a:t>LAME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7565390" cy="2727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L: Language (receptive): Wernicke</a:t>
            </a:r>
            <a:r>
              <a:rPr dirty="0" sz="3200" spc="-5">
                <a:latin typeface="MS PGothic"/>
                <a:cs typeface="MS PGothic"/>
              </a:rPr>
              <a:t>’</a:t>
            </a:r>
            <a:r>
              <a:rPr dirty="0" sz="3200" spc="-5">
                <a:latin typeface="Century Gothic"/>
                <a:cs typeface="Century Gothic"/>
              </a:rPr>
              <a:t>s  area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A: Affective component </a:t>
            </a:r>
            <a:r>
              <a:rPr dirty="0" sz="3200">
                <a:latin typeface="Century Gothic"/>
                <a:cs typeface="Century Gothic"/>
              </a:rPr>
              <a:t>of</a:t>
            </a:r>
            <a:r>
              <a:rPr dirty="0" sz="3200" spc="-4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speech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M:</a:t>
            </a:r>
            <a:r>
              <a:rPr dirty="0" sz="3200" spc="-7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memory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E:</a:t>
            </a:r>
            <a:r>
              <a:rPr dirty="0" sz="3200" spc="-8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emotion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0000" y="417703"/>
            <a:ext cx="4065904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5">
                <a:latin typeface="Arial"/>
                <a:cs typeface="Arial"/>
              </a:rPr>
              <a:t>Parietal</a:t>
            </a:r>
            <a:r>
              <a:rPr dirty="0" sz="5400" spc="-85">
                <a:latin typeface="Arial"/>
                <a:cs typeface="Arial"/>
              </a:rPr>
              <a:t> </a:t>
            </a:r>
            <a:r>
              <a:rPr dirty="0" sz="5400" spc="-5">
                <a:latin typeface="Arial"/>
                <a:cs typeface="Arial"/>
              </a:rPr>
              <a:t>Lobe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7474"/>
            <a:ext cx="5131435" cy="2475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latin typeface="Arial"/>
                <a:cs typeface="Arial"/>
              </a:rPr>
              <a:t>Visual, </a:t>
            </a:r>
            <a:r>
              <a:rPr dirty="0" sz="2800">
                <a:latin typeface="Arial"/>
                <a:cs typeface="Arial"/>
              </a:rPr>
              <a:t>tactile, &amp; auditory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input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Left</a:t>
            </a:r>
            <a:r>
              <a:rPr dirty="0" sz="2800" spc="-10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side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verbal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processing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Right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lobe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visual-spatial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processing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10200" y="2133600"/>
            <a:ext cx="2878137" cy="3028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80506" y="502411"/>
            <a:ext cx="3582670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Parietal</a:t>
            </a:r>
            <a:r>
              <a:rPr dirty="0" spc="-105"/>
              <a:t> </a:t>
            </a:r>
            <a:r>
              <a:rPr dirty="0" spc="-5"/>
              <a:t>Lobe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3974"/>
            <a:ext cx="7386320" cy="4398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55">
                <a:latin typeface="Arial"/>
                <a:cs typeface="Arial"/>
              </a:rPr>
              <a:t>Ü</a:t>
            </a:r>
            <a:r>
              <a:rPr dirty="0" sz="3000" spc="55">
                <a:latin typeface="Calibri"/>
                <a:cs typeface="Calibri"/>
              </a:rPr>
              <a:t>Function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65"/>
              </a:spcBef>
            </a:pPr>
            <a:r>
              <a:rPr dirty="0" sz="2600" spc="8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80">
                <a:latin typeface="Calibri"/>
                <a:cs typeface="Calibri"/>
              </a:rPr>
              <a:t>Body</a:t>
            </a:r>
            <a:r>
              <a:rPr dirty="0" sz="2600" spc="-8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sensations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3000" spc="70">
                <a:latin typeface="Arial"/>
                <a:cs typeface="Arial"/>
              </a:rPr>
              <a:t>Ü</a:t>
            </a:r>
            <a:r>
              <a:rPr dirty="0" sz="3000" spc="70">
                <a:latin typeface="Calibri"/>
                <a:cs typeface="Calibri"/>
              </a:rPr>
              <a:t>Damage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Effect</a:t>
            </a:r>
            <a:endParaRPr sz="3000">
              <a:latin typeface="Calibri"/>
              <a:cs typeface="Calibri"/>
            </a:endParaRPr>
          </a:p>
          <a:p>
            <a:pPr marL="755650" marR="5080" indent="-285750">
              <a:lnSpc>
                <a:spcPts val="2830"/>
              </a:lnSpc>
              <a:spcBef>
                <a:spcPts val="665"/>
              </a:spcBef>
            </a:pPr>
            <a:r>
              <a:rPr dirty="0" sz="2600" spc="3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30">
                <a:latin typeface="Calibri"/>
                <a:cs typeface="Calibri"/>
              </a:rPr>
              <a:t>Impairment </a:t>
            </a:r>
            <a:r>
              <a:rPr dirty="0" sz="2600">
                <a:latin typeface="Calibri"/>
                <a:cs typeface="Calibri"/>
              </a:rPr>
              <a:t>of </a:t>
            </a:r>
            <a:r>
              <a:rPr dirty="0" sz="2600" spc="-15">
                <a:latin typeface="Calibri"/>
                <a:cs typeface="Calibri"/>
              </a:rPr>
              <a:t>attention, </a:t>
            </a:r>
            <a:r>
              <a:rPr dirty="0" sz="2600" spc="-10">
                <a:latin typeface="Calibri"/>
                <a:cs typeface="Calibri"/>
              </a:rPr>
              <a:t>conc, </a:t>
            </a:r>
            <a:r>
              <a:rPr dirty="0" sz="2600" spc="-5">
                <a:latin typeface="Calibri"/>
                <a:cs typeface="Calibri"/>
              </a:rPr>
              <a:t>language, number  </a:t>
            </a:r>
            <a:r>
              <a:rPr dirty="0" sz="2600" spc="-10">
                <a:latin typeface="Calibri"/>
                <a:cs typeface="Calibri"/>
              </a:rPr>
              <a:t>sense,</a:t>
            </a:r>
            <a:r>
              <a:rPr dirty="0" sz="2600" spc="-6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grammar</a:t>
            </a:r>
            <a:endParaRPr sz="2600">
              <a:latin typeface="Calibri"/>
              <a:cs typeface="Calibri"/>
            </a:endParaRPr>
          </a:p>
          <a:p>
            <a:pPr marL="755650" marR="118745" indent="-285750">
              <a:lnSpc>
                <a:spcPts val="2800"/>
              </a:lnSpc>
              <a:spcBef>
                <a:spcPts val="625"/>
              </a:spcBef>
            </a:pPr>
            <a:r>
              <a:rPr dirty="0" sz="2600" spc="2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25">
                <a:latin typeface="Calibri"/>
                <a:cs typeface="Calibri"/>
              </a:rPr>
              <a:t>Visual-spatial </a:t>
            </a:r>
            <a:r>
              <a:rPr dirty="0" sz="2600" spc="-10">
                <a:latin typeface="Calibri"/>
                <a:cs typeface="Calibri"/>
              </a:rPr>
              <a:t>relations; </a:t>
            </a:r>
            <a:r>
              <a:rPr dirty="0" sz="2600" spc="-5">
                <a:latin typeface="Calibri"/>
                <a:cs typeface="Calibri"/>
              </a:rPr>
              <a:t>ability </a:t>
            </a:r>
            <a:r>
              <a:rPr dirty="0" sz="2600" spc="-10">
                <a:latin typeface="Calibri"/>
                <a:cs typeface="Calibri"/>
              </a:rPr>
              <a:t>to </a:t>
            </a:r>
            <a:r>
              <a:rPr dirty="0" sz="2600" spc="-5">
                <a:latin typeface="Calibri"/>
                <a:cs typeface="Calibri"/>
              </a:rPr>
              <a:t>learn </a:t>
            </a:r>
            <a:r>
              <a:rPr dirty="0" sz="2600" spc="-15">
                <a:latin typeface="Calibri"/>
                <a:cs typeface="Calibri"/>
              </a:rPr>
              <a:t>from </a:t>
            </a:r>
            <a:r>
              <a:rPr dirty="0" sz="2600" spc="-10">
                <a:latin typeface="Calibri"/>
                <a:cs typeface="Calibri"/>
              </a:rPr>
              <a:t>past  experiences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3000" spc="20">
                <a:latin typeface="Arial"/>
                <a:cs typeface="Arial"/>
              </a:rPr>
              <a:t>Ü</a:t>
            </a:r>
            <a:r>
              <a:rPr dirty="0" sz="3000" spc="20">
                <a:latin typeface="Calibri"/>
                <a:cs typeface="Calibri"/>
              </a:rPr>
              <a:t>Psychopathology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65"/>
              </a:spcBef>
            </a:pPr>
            <a:r>
              <a:rPr dirty="0" sz="2600" spc="4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45">
                <a:latin typeface="Calibri"/>
                <a:cs typeface="Calibri"/>
              </a:rPr>
              <a:t>Aphasia, </a:t>
            </a:r>
            <a:r>
              <a:rPr dirty="0" sz="2600" spc="-5">
                <a:latin typeface="Calibri"/>
                <a:cs typeface="Calibri"/>
              </a:rPr>
              <a:t>agnosia,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apraxia</a:t>
            </a:r>
            <a:endParaRPr sz="2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10"/>
              </a:spcBef>
            </a:pPr>
            <a:r>
              <a:rPr dirty="0" sz="2600" spc="10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105">
                <a:latin typeface="Calibri"/>
                <a:cs typeface="Calibri"/>
              </a:rPr>
              <a:t>Out </a:t>
            </a:r>
            <a:r>
              <a:rPr dirty="0" sz="2600">
                <a:latin typeface="Calibri"/>
                <a:cs typeface="Calibri"/>
              </a:rPr>
              <a:t>of </a:t>
            </a:r>
            <a:r>
              <a:rPr dirty="0" sz="2600" spc="-5">
                <a:latin typeface="Calibri"/>
                <a:cs typeface="Calibri"/>
              </a:rPr>
              <a:t>body</a:t>
            </a:r>
            <a:r>
              <a:rPr dirty="0" sz="2600" spc="-18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experiences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1193" y="502411"/>
            <a:ext cx="528193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Parietal lobes:</a:t>
            </a:r>
            <a:r>
              <a:rPr dirty="0" spc="-110"/>
              <a:t> </a:t>
            </a:r>
            <a:r>
              <a:rPr dirty="0" spc="-5"/>
              <a:t>VAST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7770495" cy="2727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V: </a:t>
            </a:r>
            <a:r>
              <a:rPr dirty="0" sz="3200" spc="-5">
                <a:latin typeface="Century Gothic"/>
                <a:cs typeface="Century Gothic"/>
              </a:rPr>
              <a:t>visual spatial</a:t>
            </a:r>
            <a:r>
              <a:rPr dirty="0" sz="3200" spc="-3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processing</a:t>
            </a:r>
            <a:endParaRPr sz="32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A: association cortex (visual, auditory,  taste, smell,</a:t>
            </a:r>
            <a:r>
              <a:rPr dirty="0" sz="3200" spc="-5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kenetics)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S: </a:t>
            </a:r>
            <a:r>
              <a:rPr dirty="0" sz="3200" spc="-5">
                <a:latin typeface="Century Gothic"/>
                <a:cs typeface="Century Gothic"/>
              </a:rPr>
              <a:t>symbolic</a:t>
            </a:r>
            <a:r>
              <a:rPr dirty="0" sz="3200" spc="-5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recognition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T: topographic</a:t>
            </a:r>
            <a:r>
              <a:rPr dirty="0" sz="3200" spc="-8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sense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7600" y="417703"/>
            <a:ext cx="4369435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832100" algn="l"/>
              </a:tabLst>
            </a:pPr>
            <a:r>
              <a:rPr dirty="0" sz="5400" spc="-5">
                <a:latin typeface="Arial"/>
                <a:cs typeface="Arial"/>
              </a:rPr>
              <a:t>O</a:t>
            </a:r>
            <a:r>
              <a:rPr dirty="0" sz="5400">
                <a:latin typeface="Arial"/>
                <a:cs typeface="Arial"/>
              </a:rPr>
              <a:t>cci</a:t>
            </a:r>
            <a:r>
              <a:rPr dirty="0" sz="5400" spc="-5">
                <a:latin typeface="Arial"/>
                <a:cs typeface="Arial"/>
              </a:rPr>
              <a:t>p</a:t>
            </a:r>
            <a:r>
              <a:rPr dirty="0" sz="5400">
                <a:latin typeface="Arial"/>
                <a:cs typeface="Arial"/>
              </a:rPr>
              <a:t>i</a:t>
            </a:r>
            <a:r>
              <a:rPr dirty="0" sz="5400" spc="-5">
                <a:latin typeface="Arial"/>
                <a:cs typeface="Arial"/>
              </a:rPr>
              <a:t>ta</a:t>
            </a:r>
            <a:r>
              <a:rPr dirty="0" sz="5400">
                <a:latin typeface="Arial"/>
                <a:cs typeface="Arial"/>
              </a:rPr>
              <a:t>l	</a:t>
            </a:r>
            <a:r>
              <a:rPr dirty="0" sz="5400" spc="-5">
                <a:latin typeface="Arial"/>
                <a:cs typeface="Arial"/>
              </a:rPr>
              <a:t>Lob</a:t>
            </a:r>
            <a:r>
              <a:rPr dirty="0" sz="5400">
                <a:latin typeface="Arial"/>
                <a:cs typeface="Arial"/>
              </a:rPr>
              <a:t>e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3220"/>
            <a:ext cx="6369685" cy="1660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Primary lobe for visual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input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Receives </a:t>
            </a:r>
            <a:r>
              <a:rPr dirty="0" sz="3200">
                <a:latin typeface="Arial"/>
                <a:cs typeface="Arial"/>
              </a:rPr>
              <a:t>&amp; </a:t>
            </a:r>
            <a:r>
              <a:rPr dirty="0" sz="3200" spc="-5">
                <a:latin typeface="Arial"/>
                <a:cs typeface="Arial"/>
              </a:rPr>
              <a:t>interprets visual</a:t>
            </a:r>
            <a:r>
              <a:rPr dirty="0" sz="3200" spc="-3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input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Forms visual</a:t>
            </a:r>
            <a:r>
              <a:rPr dirty="0" sz="3200" spc="-4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associations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21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276600" y="3429000"/>
            <a:ext cx="3121025" cy="29289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4931" y="502411"/>
            <a:ext cx="3893820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Occipital</a:t>
            </a:r>
            <a:r>
              <a:rPr dirty="0" spc="-100"/>
              <a:t> </a:t>
            </a:r>
            <a:r>
              <a:rPr dirty="0" spc="-5"/>
              <a:t>lobe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3974"/>
            <a:ext cx="8023225" cy="4398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55">
                <a:latin typeface="Arial"/>
                <a:cs typeface="Arial"/>
              </a:rPr>
              <a:t>Ü</a:t>
            </a:r>
            <a:r>
              <a:rPr dirty="0" sz="3000" spc="55">
                <a:latin typeface="Calibri"/>
                <a:cs typeface="Calibri"/>
              </a:rPr>
              <a:t>Function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65"/>
              </a:spcBef>
            </a:pPr>
            <a:r>
              <a:rPr dirty="0" sz="2600" spc="6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60">
                <a:latin typeface="Calibri"/>
                <a:cs typeface="Calibri"/>
              </a:rPr>
              <a:t>Vision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3000" spc="70">
                <a:latin typeface="Arial"/>
                <a:cs typeface="Arial"/>
              </a:rPr>
              <a:t>Ü</a:t>
            </a:r>
            <a:r>
              <a:rPr dirty="0" sz="3000" spc="70">
                <a:latin typeface="Calibri"/>
                <a:cs typeface="Calibri"/>
              </a:rPr>
              <a:t>Damage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Effect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30"/>
              </a:spcBef>
            </a:pPr>
            <a:r>
              <a:rPr dirty="0" sz="2600" spc="5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55">
                <a:latin typeface="Calibri"/>
                <a:cs typeface="Calibri"/>
              </a:rPr>
              <a:t>Visual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loss</a:t>
            </a:r>
            <a:endParaRPr sz="2600">
              <a:latin typeface="Calibri"/>
              <a:cs typeface="Calibri"/>
            </a:endParaRPr>
          </a:p>
          <a:p>
            <a:pPr marL="755650" marR="5080" indent="-285750">
              <a:lnSpc>
                <a:spcPts val="2830"/>
              </a:lnSpc>
              <a:spcBef>
                <a:spcPts val="650"/>
              </a:spcBef>
            </a:pPr>
            <a:r>
              <a:rPr dirty="0" sz="2600" spc="2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25">
                <a:latin typeface="Calibri"/>
                <a:cs typeface="Calibri"/>
              </a:rPr>
              <a:t>Hallucination </a:t>
            </a:r>
            <a:r>
              <a:rPr dirty="0" sz="2600" spc="5">
                <a:latin typeface="Calibri"/>
                <a:cs typeface="Calibri"/>
              </a:rPr>
              <a:t>e.g. </a:t>
            </a:r>
            <a:r>
              <a:rPr dirty="0" sz="2600" spc="-5">
                <a:latin typeface="Calibri"/>
                <a:cs typeface="Calibri"/>
              </a:rPr>
              <a:t>sparks, </a:t>
            </a:r>
            <a:r>
              <a:rPr dirty="0" sz="2600" spc="-10">
                <a:latin typeface="Calibri"/>
                <a:cs typeface="Calibri"/>
              </a:rPr>
              <a:t>tongues </a:t>
            </a:r>
            <a:r>
              <a:rPr dirty="0" sz="2600">
                <a:latin typeface="Calibri"/>
                <a:cs typeface="Calibri"/>
              </a:rPr>
              <a:t>of </a:t>
            </a:r>
            <a:r>
              <a:rPr dirty="0" sz="2600" spc="-5">
                <a:latin typeface="Calibri"/>
                <a:cs typeface="Calibri"/>
              </a:rPr>
              <a:t>flames, flashes </a:t>
            </a:r>
            <a:r>
              <a:rPr dirty="0" sz="2600">
                <a:latin typeface="Calibri"/>
                <a:cs typeface="Calibri"/>
              </a:rPr>
              <a:t>of  </a:t>
            </a:r>
            <a:r>
              <a:rPr dirty="0" sz="2600" spc="-10">
                <a:latin typeface="Calibri"/>
                <a:cs typeface="Calibri"/>
              </a:rPr>
              <a:t>light</a:t>
            </a:r>
            <a:endParaRPr sz="2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265"/>
              </a:spcBef>
            </a:pPr>
            <a:r>
              <a:rPr dirty="0" sz="2600" spc="3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35">
                <a:latin typeface="Calibri"/>
                <a:cs typeface="Calibri"/>
              </a:rPr>
              <a:t>Difficulty </a:t>
            </a:r>
            <a:r>
              <a:rPr dirty="0" sz="2600" spc="-15">
                <a:latin typeface="Calibri"/>
                <a:cs typeface="Calibri"/>
              </a:rPr>
              <a:t>understanding </a:t>
            </a:r>
            <a:r>
              <a:rPr dirty="0" sz="2600" spc="-5">
                <a:latin typeface="Calibri"/>
                <a:cs typeface="Calibri"/>
              </a:rPr>
              <a:t>meaning </a:t>
            </a:r>
            <a:r>
              <a:rPr dirty="0" sz="2600">
                <a:latin typeface="Calibri"/>
                <a:cs typeface="Calibri"/>
              </a:rPr>
              <a:t>of </a:t>
            </a:r>
            <a:r>
              <a:rPr dirty="0" sz="2600" spc="-10">
                <a:latin typeface="Calibri"/>
                <a:cs typeface="Calibri"/>
              </a:rPr>
              <a:t>written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word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3000" spc="20">
                <a:latin typeface="Arial"/>
                <a:cs typeface="Arial"/>
              </a:rPr>
              <a:t>Ü</a:t>
            </a:r>
            <a:r>
              <a:rPr dirty="0" sz="3000" spc="20">
                <a:latin typeface="Calibri"/>
                <a:cs typeface="Calibri"/>
              </a:rPr>
              <a:t>Psychopathology</a:t>
            </a:r>
            <a:endParaRPr sz="3000">
              <a:latin typeface="Calibri"/>
              <a:cs typeface="Calibri"/>
            </a:endParaRPr>
          </a:p>
          <a:p>
            <a:pPr marL="755650" marR="52069" indent="-285750">
              <a:lnSpc>
                <a:spcPts val="2830"/>
              </a:lnSpc>
              <a:spcBef>
                <a:spcPts val="665"/>
              </a:spcBef>
            </a:pPr>
            <a:r>
              <a:rPr dirty="0" sz="2600" spc="3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35">
                <a:latin typeface="Calibri"/>
                <a:cs typeface="Calibri"/>
              </a:rPr>
              <a:t>Blindness, </a:t>
            </a:r>
            <a:r>
              <a:rPr dirty="0" sz="2600" spc="-5">
                <a:latin typeface="Calibri"/>
                <a:cs typeface="Calibri"/>
              </a:rPr>
              <a:t>color blindness, </a:t>
            </a:r>
            <a:r>
              <a:rPr dirty="0" sz="2600" spc="-10">
                <a:latin typeface="Calibri"/>
                <a:cs typeface="Calibri"/>
              </a:rPr>
              <a:t>impaired depth perception  </a:t>
            </a:r>
            <a:r>
              <a:rPr dirty="0" sz="2600" spc="-5">
                <a:latin typeface="Calibri"/>
                <a:cs typeface="Calibri"/>
              </a:rPr>
              <a:t>and visual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orientation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7543" y="502411"/>
            <a:ext cx="526859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Occipital lobes:</a:t>
            </a:r>
            <a:r>
              <a:rPr dirty="0" spc="-95"/>
              <a:t> </a:t>
            </a:r>
            <a:r>
              <a:rPr dirty="0"/>
              <a:t>VIP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4858385" cy="1656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V:</a:t>
            </a:r>
            <a:r>
              <a:rPr dirty="0" sz="3200" spc="-8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Visual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I: </a:t>
            </a:r>
            <a:r>
              <a:rPr dirty="0" sz="3200" spc="-5">
                <a:latin typeface="Century Gothic"/>
                <a:cs typeface="Century Gothic"/>
              </a:rPr>
              <a:t>integration</a:t>
            </a:r>
            <a:r>
              <a:rPr dirty="0" sz="3200" spc="-55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area</a:t>
            </a:r>
            <a:endParaRPr sz="32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entury Gothic"/>
                <a:cs typeface="Century Gothic"/>
              </a:rPr>
              <a:t>P: </a:t>
            </a:r>
            <a:r>
              <a:rPr dirty="0" sz="3200" spc="-5">
                <a:latin typeface="Century Gothic"/>
                <a:cs typeface="Century Gothic"/>
              </a:rPr>
              <a:t>primary visual</a:t>
            </a:r>
            <a:r>
              <a:rPr dirty="0" sz="3200" spc="-50">
                <a:latin typeface="Century Gothic"/>
                <a:cs typeface="Century Gothic"/>
              </a:rPr>
              <a:t> </a:t>
            </a:r>
            <a:r>
              <a:rPr dirty="0" sz="3200">
                <a:latin typeface="Century Gothic"/>
                <a:cs typeface="Century Gothic"/>
              </a:rPr>
              <a:t>cortex</a:t>
            </a:r>
            <a:endParaRPr sz="3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0736" y="156654"/>
            <a:ext cx="2941955" cy="6572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latin typeface="Calibri"/>
                <a:cs typeface="Calibri"/>
              </a:rPr>
              <a:t>Limbic</a:t>
            </a:r>
            <a:r>
              <a:rPr dirty="0" sz="4000" spc="-75">
                <a:latin typeface="Calibri"/>
                <a:cs typeface="Calibri"/>
              </a:rPr>
              <a:t> </a:t>
            </a:r>
            <a:r>
              <a:rPr dirty="0" sz="4000" spc="-35">
                <a:latin typeface="Calibri"/>
                <a:cs typeface="Calibri"/>
              </a:rPr>
              <a:t>System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12912" y="1727200"/>
            <a:ext cx="5716587" cy="4292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0450" y="417703"/>
            <a:ext cx="4483100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5">
                <a:latin typeface="Arial"/>
                <a:cs typeface="Arial"/>
              </a:rPr>
              <a:t>Limbic</a:t>
            </a:r>
            <a:r>
              <a:rPr dirty="0" sz="5400" spc="-70">
                <a:latin typeface="Arial"/>
                <a:cs typeface="Arial"/>
              </a:rPr>
              <a:t> </a:t>
            </a:r>
            <a:r>
              <a:rPr dirty="0" sz="5400" spc="-5">
                <a:latin typeface="Arial"/>
                <a:cs typeface="Arial"/>
              </a:rPr>
              <a:t>System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7474"/>
            <a:ext cx="5412105" cy="3496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Olfactory nerves, bulbs, &amp;</a:t>
            </a:r>
            <a:r>
              <a:rPr dirty="0" sz="2800" spc="-10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tracts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705"/>
              </a:spcBef>
            </a:pPr>
            <a:r>
              <a:rPr dirty="0" baseline="1028" sz="4050" spc="7" b="1">
                <a:latin typeface="MS PGothic"/>
                <a:cs typeface="MS PGothic"/>
              </a:rPr>
              <a:t>“</a:t>
            </a:r>
            <a:r>
              <a:rPr dirty="0" sz="2800" spc="5" b="1">
                <a:latin typeface="Arial"/>
                <a:cs typeface="Arial"/>
              </a:rPr>
              <a:t>nose</a:t>
            </a:r>
            <a:r>
              <a:rPr dirty="0" sz="2800" spc="-85" b="1">
                <a:latin typeface="Arial"/>
                <a:cs typeface="Arial"/>
              </a:rPr>
              <a:t> </a:t>
            </a:r>
            <a:r>
              <a:rPr dirty="0" sz="2800" spc="5" b="1">
                <a:latin typeface="Arial"/>
                <a:cs typeface="Arial"/>
              </a:rPr>
              <a:t>brain</a:t>
            </a:r>
            <a:r>
              <a:rPr dirty="0" baseline="1028" sz="4050" spc="7" b="1">
                <a:latin typeface="MS PGothic"/>
                <a:cs typeface="MS PGothic"/>
              </a:rPr>
              <a:t>”</a:t>
            </a:r>
            <a:endParaRPr baseline="1028" sz="4050">
              <a:latin typeface="MS PGothic"/>
              <a:cs typeface="MS PGothic"/>
            </a:endParaRPr>
          </a:p>
          <a:p>
            <a:pPr marL="355600" indent="-342900">
              <a:lnSpc>
                <a:spcPct val="100000"/>
              </a:lnSpc>
              <a:spcBef>
                <a:spcPts val="6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Amygdala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Hippocampus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Nucleus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accumbens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Hypothalamus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Thalamus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43400" y="2286000"/>
            <a:ext cx="4140200" cy="4127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4687" y="493903"/>
            <a:ext cx="7795259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Functions </a:t>
            </a:r>
            <a:r>
              <a:rPr dirty="0">
                <a:latin typeface="Arial"/>
                <a:cs typeface="Arial"/>
              </a:rPr>
              <a:t>of the </a:t>
            </a:r>
            <a:r>
              <a:rPr dirty="0" spc="-5">
                <a:latin typeface="Arial"/>
                <a:cs typeface="Arial"/>
              </a:rPr>
              <a:t>Limbic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95120"/>
            <a:ext cx="3992879" cy="3242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Emotional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Memory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0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Aggression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Emotion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Motivation-basic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drives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Appetite/eating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Sex</a:t>
            </a:r>
            <a:r>
              <a:rPr dirty="0" sz="2800" spc="-10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drive/activity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Integration of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smell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00600" y="1752600"/>
            <a:ext cx="3763962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993" y="502411"/>
            <a:ext cx="289369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Amygdala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2098865"/>
            <a:ext cx="3696970" cy="3125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Century Gothic"/>
                <a:cs typeface="Century Gothic"/>
              </a:rPr>
              <a:t>Critically important gate  through </a:t>
            </a:r>
            <a:r>
              <a:rPr dirty="0" sz="2000">
                <a:latin typeface="Century Gothic"/>
                <a:cs typeface="Century Gothic"/>
              </a:rPr>
              <a:t>which </a:t>
            </a:r>
            <a:r>
              <a:rPr dirty="0" sz="2000" spc="-5">
                <a:latin typeface="Century Gothic"/>
                <a:cs typeface="Century Gothic"/>
              </a:rPr>
              <a:t>internal </a:t>
            </a:r>
            <a:r>
              <a:rPr dirty="0" sz="2000">
                <a:latin typeface="Century Gothic"/>
                <a:cs typeface="Century Gothic"/>
              </a:rPr>
              <a:t>and  </a:t>
            </a:r>
            <a:r>
              <a:rPr dirty="0" sz="2000" spc="-5">
                <a:latin typeface="Century Gothic"/>
                <a:cs typeface="Century Gothic"/>
              </a:rPr>
              <a:t>external stimuli are  integrated</a:t>
            </a:r>
            <a:endParaRPr sz="2000">
              <a:latin typeface="Century Gothic"/>
              <a:cs typeface="Century Gothic"/>
            </a:endParaRPr>
          </a:p>
          <a:p>
            <a:pPr marL="355600" marR="64135" indent="-342900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Century Gothic"/>
                <a:cs typeface="Century Gothic"/>
              </a:rPr>
              <a:t>Damage to </a:t>
            </a:r>
            <a:r>
              <a:rPr dirty="0" sz="2000">
                <a:latin typeface="Century Gothic"/>
                <a:cs typeface="Century Gothic"/>
              </a:rPr>
              <a:t>the</a:t>
            </a:r>
            <a:r>
              <a:rPr dirty="0" sz="2000" spc="-75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amygdala  </a:t>
            </a:r>
            <a:r>
              <a:rPr dirty="0" sz="2000">
                <a:latin typeface="Century Gothic"/>
                <a:cs typeface="Century Gothic"/>
              </a:rPr>
              <a:t>has </a:t>
            </a:r>
            <a:r>
              <a:rPr dirty="0" sz="2000" spc="-5">
                <a:latin typeface="Century Gothic"/>
                <a:cs typeface="Century Gothic"/>
              </a:rPr>
              <a:t>been reported to  destroy </a:t>
            </a:r>
            <a:r>
              <a:rPr dirty="0" sz="2000">
                <a:latin typeface="Century Gothic"/>
                <a:cs typeface="Century Gothic"/>
              </a:rPr>
              <a:t>the </a:t>
            </a:r>
            <a:r>
              <a:rPr dirty="0" sz="2000" spc="-5">
                <a:latin typeface="Century Gothic"/>
                <a:cs typeface="Century Gothic"/>
              </a:rPr>
              <a:t>ability to  distinguish fear </a:t>
            </a:r>
            <a:r>
              <a:rPr dirty="0" sz="2000">
                <a:latin typeface="Century Gothic"/>
                <a:cs typeface="Century Gothic"/>
              </a:rPr>
              <a:t>and anger  </a:t>
            </a:r>
            <a:r>
              <a:rPr dirty="0" sz="2000" spc="-5">
                <a:latin typeface="Century Gothic"/>
                <a:cs typeface="Century Gothic"/>
              </a:rPr>
              <a:t>in </a:t>
            </a:r>
            <a:r>
              <a:rPr dirty="0" sz="2000">
                <a:latin typeface="Century Gothic"/>
                <a:cs typeface="Century Gothic"/>
              </a:rPr>
              <a:t>other </a:t>
            </a:r>
            <a:r>
              <a:rPr dirty="0" sz="2000" spc="-5">
                <a:latin typeface="Century Gothic"/>
                <a:cs typeface="Century Gothic"/>
              </a:rPr>
              <a:t>person</a:t>
            </a:r>
            <a:r>
              <a:rPr dirty="0" sz="2000" spc="-5">
                <a:latin typeface="MS PGothic"/>
                <a:cs typeface="MS PGothic"/>
              </a:rPr>
              <a:t>’</a:t>
            </a:r>
            <a:r>
              <a:rPr dirty="0" sz="2000" spc="-5">
                <a:latin typeface="Century Gothic"/>
                <a:cs typeface="Century Gothic"/>
              </a:rPr>
              <a:t>s </a:t>
            </a:r>
            <a:r>
              <a:rPr dirty="0" sz="2000">
                <a:latin typeface="Century Gothic"/>
                <a:cs typeface="Century Gothic"/>
              </a:rPr>
              <a:t>voices  and </a:t>
            </a:r>
            <a:r>
              <a:rPr dirty="0" sz="2000" spc="-5">
                <a:latin typeface="Century Gothic"/>
                <a:cs typeface="Century Gothic"/>
              </a:rPr>
              <a:t>facial</a:t>
            </a:r>
            <a:r>
              <a:rPr dirty="0" sz="2000" spc="-55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expressions.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11750" y="2057400"/>
            <a:ext cx="3175000" cy="279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4993" y="502411"/>
            <a:ext cx="289369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Amygdala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7765415" cy="3750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Function</a:t>
            </a:r>
            <a:endParaRPr sz="2400">
              <a:latin typeface="Century Gothic"/>
              <a:cs typeface="Century Gothic"/>
            </a:endParaRPr>
          </a:p>
          <a:p>
            <a:pPr lvl="1" marL="755650" marR="50800" indent="-285750">
              <a:lnSpc>
                <a:spcPts val="2870"/>
              </a:lnSpc>
              <a:spcBef>
                <a:spcPts val="69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Anxiety and anger; generates rudimentary  emotions—rage, religious ecstasy, sexual</a:t>
            </a:r>
            <a:r>
              <a:rPr dirty="0" sz="2400" spc="20">
                <a:latin typeface="Century Gothic"/>
                <a:cs typeface="Century Gothic"/>
              </a:rPr>
              <a:t> </a:t>
            </a:r>
            <a:r>
              <a:rPr dirty="0" sz="2400">
                <a:latin typeface="Century Gothic"/>
                <a:cs typeface="Century Gothic"/>
              </a:rPr>
              <a:t>desire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49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Contributes to establishing emotional</a:t>
            </a:r>
            <a:r>
              <a:rPr dirty="0" sz="2400" spc="-25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memories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Damage</a:t>
            </a:r>
            <a:r>
              <a:rPr dirty="0" sz="2400" spc="-8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Effect</a:t>
            </a:r>
            <a:endParaRPr sz="2400">
              <a:latin typeface="Century Gothic"/>
              <a:cs typeface="Century Gothic"/>
            </a:endParaRPr>
          </a:p>
          <a:p>
            <a:pPr lvl="1" marL="755650" marR="763905" indent="-285750">
              <a:lnSpc>
                <a:spcPts val="2870"/>
              </a:lnSpc>
              <a:spcBef>
                <a:spcPts val="68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">
                <a:latin typeface="Century Gothic"/>
                <a:cs typeface="Century Gothic"/>
              </a:rPr>
              <a:t>Tumors </a:t>
            </a:r>
            <a:r>
              <a:rPr dirty="0" sz="2400">
                <a:latin typeface="Century Gothic"/>
                <a:cs typeface="Century Gothic"/>
              </a:rPr>
              <a:t>assoc </a:t>
            </a:r>
            <a:r>
              <a:rPr dirty="0" sz="2400" spc="-5">
                <a:latin typeface="Century Gothic"/>
                <a:cs typeface="Century Gothic"/>
              </a:rPr>
              <a:t>w/irritabiity, anger, rage and  aggression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48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Psychopathology</a:t>
            </a:r>
            <a:endParaRPr sz="24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58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Century Gothic"/>
                <a:cs typeface="Century Gothic"/>
              </a:rPr>
              <a:t>PTSD, </a:t>
            </a:r>
            <a:r>
              <a:rPr dirty="0" sz="2400" spc="-5">
                <a:latin typeface="Century Gothic"/>
                <a:cs typeface="Century Gothic"/>
              </a:rPr>
              <a:t>phobias, panic, depression, schiz,</a:t>
            </a:r>
            <a:r>
              <a:rPr dirty="0" sz="2400" spc="-15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autism</a:t>
            </a:r>
            <a:endParaRPr sz="2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7156" y="502411"/>
            <a:ext cx="3849370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Hippocampus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2098865"/>
            <a:ext cx="3671570" cy="394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Important for  making </a:t>
            </a:r>
            <a:r>
              <a:rPr dirty="0" sz="2800">
                <a:latin typeface="Century Gothic"/>
                <a:cs typeface="Century Gothic"/>
              </a:rPr>
              <a:t>new  </a:t>
            </a:r>
            <a:r>
              <a:rPr dirty="0" sz="2800" spc="-5">
                <a:latin typeface="Century Gothic"/>
                <a:cs typeface="Century Gothic"/>
              </a:rPr>
              <a:t>memories—may  </a:t>
            </a:r>
            <a:r>
              <a:rPr dirty="0" sz="2800">
                <a:latin typeface="Century Gothic"/>
                <a:cs typeface="Century Gothic"/>
              </a:rPr>
              <a:t>be </a:t>
            </a:r>
            <a:r>
              <a:rPr dirty="0" sz="2800" spc="-5">
                <a:latin typeface="Century Gothic"/>
                <a:cs typeface="Century Gothic"/>
              </a:rPr>
              <a:t>implicated </a:t>
            </a:r>
            <a:r>
              <a:rPr dirty="0" sz="2800">
                <a:latin typeface="Century Gothic"/>
                <a:cs typeface="Century Gothic"/>
              </a:rPr>
              <a:t>in  </a:t>
            </a:r>
            <a:r>
              <a:rPr dirty="0" sz="2800" spc="-5">
                <a:latin typeface="Century Gothic"/>
                <a:cs typeface="Century Gothic"/>
              </a:rPr>
              <a:t>Alzheimer's</a:t>
            </a:r>
            <a:r>
              <a:rPr dirty="0" sz="2800" spc="-55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Disease</a:t>
            </a:r>
            <a:endParaRPr sz="2800">
              <a:latin typeface="Century Gothic"/>
              <a:cs typeface="Century Gothic"/>
            </a:endParaRPr>
          </a:p>
          <a:p>
            <a:pPr marL="355600" marR="26670" indent="-342900">
              <a:lnSpc>
                <a:spcPct val="999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May </a:t>
            </a:r>
            <a:r>
              <a:rPr dirty="0" sz="2800">
                <a:latin typeface="Century Gothic"/>
                <a:cs typeface="Century Gothic"/>
              </a:rPr>
              <a:t>be </a:t>
            </a:r>
            <a:r>
              <a:rPr dirty="0" sz="2800" spc="-5">
                <a:latin typeface="Century Gothic"/>
                <a:cs typeface="Century Gothic"/>
              </a:rPr>
              <a:t>involved</a:t>
            </a:r>
            <a:r>
              <a:rPr dirty="0" sz="2800" spc="-60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in  </a:t>
            </a:r>
            <a:r>
              <a:rPr dirty="0" sz="2800" spc="-5">
                <a:latin typeface="Century Gothic"/>
                <a:cs typeface="Century Gothic"/>
              </a:rPr>
              <a:t>depression and  bipolar—appears  </a:t>
            </a:r>
            <a:r>
              <a:rPr dirty="0" sz="2800">
                <a:latin typeface="Century Gothic"/>
                <a:cs typeface="Century Gothic"/>
              </a:rPr>
              <a:t>to</a:t>
            </a:r>
            <a:r>
              <a:rPr dirty="0" sz="2800" spc="-75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shrink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60900" y="2057400"/>
            <a:ext cx="3868737" cy="40687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47156" y="502411"/>
            <a:ext cx="3849370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Hippocampus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3974"/>
            <a:ext cx="7816850" cy="4398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55">
                <a:latin typeface="Arial"/>
                <a:cs typeface="Arial"/>
              </a:rPr>
              <a:t>Ü</a:t>
            </a:r>
            <a:r>
              <a:rPr dirty="0" sz="3000" spc="55">
                <a:latin typeface="Calibri"/>
                <a:cs typeface="Calibri"/>
              </a:rPr>
              <a:t>Function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65"/>
              </a:spcBef>
            </a:pPr>
            <a:r>
              <a:rPr dirty="0" sz="2600" spc="4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40">
                <a:latin typeface="Calibri"/>
                <a:cs typeface="Calibri"/>
              </a:rPr>
              <a:t>Learning, </a:t>
            </a:r>
            <a:r>
              <a:rPr dirty="0" sz="2600" spc="-30">
                <a:latin typeface="Calibri"/>
                <a:cs typeface="Calibri"/>
              </a:rPr>
              <a:t>memory, </a:t>
            </a:r>
            <a:r>
              <a:rPr dirty="0" sz="2600" spc="-15">
                <a:latin typeface="Calibri"/>
                <a:cs typeface="Calibri"/>
              </a:rPr>
              <a:t>retrieval </a:t>
            </a:r>
            <a:r>
              <a:rPr dirty="0" sz="2600">
                <a:latin typeface="Calibri"/>
                <a:cs typeface="Calibri"/>
              </a:rPr>
              <a:t>of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information</a:t>
            </a:r>
            <a:endParaRPr sz="2600">
              <a:latin typeface="Calibri"/>
              <a:cs typeface="Calibri"/>
            </a:endParaRPr>
          </a:p>
          <a:p>
            <a:pPr marL="755650" marR="5080" indent="-285750">
              <a:lnSpc>
                <a:spcPts val="2800"/>
              </a:lnSpc>
              <a:spcBef>
                <a:spcPts val="670"/>
              </a:spcBef>
            </a:pPr>
            <a:r>
              <a:rPr dirty="0" sz="2600" spc="5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55">
                <a:latin typeface="Calibri"/>
                <a:cs typeface="Calibri"/>
              </a:rPr>
              <a:t>Builds </a:t>
            </a:r>
            <a:r>
              <a:rPr dirty="0" sz="2600" spc="-10">
                <a:latin typeface="Calibri"/>
                <a:cs typeface="Calibri"/>
              </a:rPr>
              <a:t>cognitive </a:t>
            </a:r>
            <a:r>
              <a:rPr dirty="0" sz="2600" spc="-5">
                <a:latin typeface="Calibri"/>
                <a:cs typeface="Calibri"/>
              </a:rPr>
              <a:t>maps; assigns time and place </a:t>
            </a:r>
            <a:r>
              <a:rPr dirty="0" sz="2600" spc="-20">
                <a:latin typeface="Calibri"/>
                <a:cs typeface="Calibri"/>
              </a:rPr>
              <a:t>for </a:t>
            </a:r>
            <a:r>
              <a:rPr dirty="0" sz="2600" spc="-5">
                <a:latin typeface="Calibri"/>
                <a:cs typeface="Calibri"/>
              </a:rPr>
              <a:t>the  </a:t>
            </a:r>
            <a:r>
              <a:rPr dirty="0" sz="2600" spc="-20">
                <a:latin typeface="Calibri"/>
                <a:cs typeface="Calibri"/>
              </a:rPr>
              <a:t>event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3000" spc="70">
                <a:latin typeface="Arial"/>
                <a:cs typeface="Arial"/>
              </a:rPr>
              <a:t>Ü</a:t>
            </a:r>
            <a:r>
              <a:rPr dirty="0" sz="3000" spc="70">
                <a:latin typeface="Calibri"/>
                <a:cs typeface="Calibri"/>
              </a:rPr>
              <a:t>Damage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Effect</a:t>
            </a:r>
            <a:endParaRPr sz="3000">
              <a:latin typeface="Calibri"/>
              <a:cs typeface="Calibri"/>
            </a:endParaRPr>
          </a:p>
          <a:p>
            <a:pPr marL="755650" marR="262255" indent="-285750">
              <a:lnSpc>
                <a:spcPts val="2800"/>
              </a:lnSpc>
              <a:spcBef>
                <a:spcPts val="725"/>
              </a:spcBef>
            </a:pPr>
            <a:r>
              <a:rPr dirty="0" sz="2600" spc="4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40">
                <a:latin typeface="Calibri"/>
                <a:cs typeface="Calibri"/>
              </a:rPr>
              <a:t>Impaired </a:t>
            </a:r>
            <a:r>
              <a:rPr dirty="0" sz="2600" spc="-5">
                <a:latin typeface="Calibri"/>
                <a:cs typeface="Calibri"/>
              </a:rPr>
              <a:t>ability </a:t>
            </a:r>
            <a:r>
              <a:rPr dirty="0" sz="2600" spc="-10">
                <a:latin typeface="Calibri"/>
                <a:cs typeface="Calibri"/>
              </a:rPr>
              <a:t>to </a:t>
            </a:r>
            <a:r>
              <a:rPr dirty="0" sz="2600" spc="-20">
                <a:latin typeface="Calibri"/>
                <a:cs typeface="Calibri"/>
              </a:rPr>
              <a:t>pay </a:t>
            </a:r>
            <a:r>
              <a:rPr dirty="0" sz="2600" spc="-15">
                <a:latin typeface="Calibri"/>
                <a:cs typeface="Calibri"/>
              </a:rPr>
              <a:t>attention, </a:t>
            </a:r>
            <a:r>
              <a:rPr dirty="0" sz="2600" spc="-5">
                <a:latin typeface="Calibri"/>
                <a:cs typeface="Calibri"/>
              </a:rPr>
              <a:t>learn </a:t>
            </a:r>
            <a:r>
              <a:rPr dirty="0" sz="2600" spc="-10">
                <a:latin typeface="Calibri"/>
                <a:cs typeface="Calibri"/>
              </a:rPr>
              <a:t>new </a:t>
            </a:r>
            <a:r>
              <a:rPr dirty="0" sz="2600" spc="-5">
                <a:latin typeface="Calibri"/>
                <a:cs typeface="Calibri"/>
              </a:rPr>
              <a:t>things,  and </a:t>
            </a:r>
            <a:r>
              <a:rPr dirty="0" sz="2600" spc="-10">
                <a:latin typeface="Calibri"/>
                <a:cs typeface="Calibri"/>
              </a:rPr>
              <a:t>remember </a:t>
            </a:r>
            <a:r>
              <a:rPr dirty="0" sz="2600">
                <a:latin typeface="Calibri"/>
                <a:cs typeface="Calibri"/>
              </a:rPr>
              <a:t>or </a:t>
            </a:r>
            <a:r>
              <a:rPr dirty="0" sz="2600" spc="-10">
                <a:latin typeface="Calibri"/>
                <a:cs typeface="Calibri"/>
              </a:rPr>
              <a:t>alter </a:t>
            </a:r>
            <a:r>
              <a:rPr dirty="0" sz="2600" spc="-15">
                <a:latin typeface="Calibri"/>
                <a:cs typeface="Calibri"/>
              </a:rPr>
              <a:t>pre-existing</a:t>
            </a:r>
            <a:r>
              <a:rPr dirty="0" sz="2600" spc="3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learning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3000" spc="20">
                <a:latin typeface="Arial"/>
                <a:cs typeface="Arial"/>
              </a:rPr>
              <a:t>Ü</a:t>
            </a:r>
            <a:r>
              <a:rPr dirty="0" sz="3000" spc="20">
                <a:latin typeface="Calibri"/>
                <a:cs typeface="Calibri"/>
              </a:rPr>
              <a:t>Psychopathology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65"/>
              </a:spcBef>
            </a:pPr>
            <a:r>
              <a:rPr dirty="0" sz="2600" spc="7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75">
                <a:latin typeface="Calibri"/>
                <a:cs typeface="Calibri"/>
              </a:rPr>
              <a:t>PTSD</a:t>
            </a:r>
            <a:endParaRPr sz="2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10"/>
              </a:spcBef>
            </a:pPr>
            <a:r>
              <a:rPr dirty="0" sz="2600" spc="65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650">
                <a:latin typeface="Arial"/>
                <a:cs typeface="Arial"/>
              </a:rPr>
              <a:t>ê</a:t>
            </a:r>
            <a:r>
              <a:rPr dirty="0" sz="2600" spc="-100">
                <a:latin typeface="Arial"/>
                <a:cs typeface="Arial"/>
              </a:rPr>
              <a:t> </a:t>
            </a:r>
            <a:r>
              <a:rPr dirty="0" sz="2600" spc="-10">
                <a:latin typeface="Calibri"/>
                <a:cs typeface="Calibri"/>
              </a:rPr>
              <a:t>volume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5">
                <a:latin typeface="Calibri"/>
                <a:cs typeface="Calibri"/>
              </a:rPr>
              <a:t>those </a:t>
            </a:r>
            <a:r>
              <a:rPr dirty="0" sz="2600" spc="-10">
                <a:latin typeface="Calibri"/>
                <a:cs typeface="Calibri"/>
              </a:rPr>
              <a:t>w/depression, </a:t>
            </a:r>
            <a:r>
              <a:rPr dirty="0" sz="2600" spc="-5">
                <a:latin typeface="Calibri"/>
                <a:cs typeface="Calibri"/>
              </a:rPr>
              <a:t>low </a:t>
            </a:r>
            <a:r>
              <a:rPr dirty="0" sz="2600" spc="-20">
                <a:latin typeface="Calibri"/>
                <a:cs typeface="Calibri"/>
              </a:rPr>
              <a:t>self-esteem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7362" y="502411"/>
            <a:ext cx="562927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Nucleus</a:t>
            </a:r>
            <a:r>
              <a:rPr dirty="0" spc="-55"/>
              <a:t> </a:t>
            </a:r>
            <a:r>
              <a:rPr dirty="0" spc="-5"/>
              <a:t>Accumbens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7402195" cy="4643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Function</a:t>
            </a:r>
            <a:endParaRPr sz="32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6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Modulates limbic</a:t>
            </a:r>
            <a:r>
              <a:rPr dirty="0" sz="2800" spc="-40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system</a:t>
            </a:r>
            <a:endParaRPr sz="28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Involved </a:t>
            </a:r>
            <a:r>
              <a:rPr dirty="0" sz="2800">
                <a:latin typeface="Century Gothic"/>
                <a:cs typeface="Century Gothic"/>
              </a:rPr>
              <a:t>in </a:t>
            </a:r>
            <a:r>
              <a:rPr dirty="0" sz="2800" spc="-5">
                <a:latin typeface="Century Gothic"/>
                <a:cs typeface="Century Gothic"/>
              </a:rPr>
              <a:t>reward and</a:t>
            </a:r>
            <a:r>
              <a:rPr dirty="0" sz="2800" spc="-3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pleasure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Damage</a:t>
            </a:r>
            <a:r>
              <a:rPr dirty="0" sz="3200" spc="-55">
                <a:latin typeface="Century Gothic"/>
                <a:cs typeface="Century Gothic"/>
              </a:rPr>
              <a:t> </a:t>
            </a:r>
            <a:r>
              <a:rPr dirty="0" sz="3200" spc="-10">
                <a:latin typeface="Century Gothic"/>
                <a:cs typeface="Century Gothic"/>
              </a:rPr>
              <a:t>Effect</a:t>
            </a:r>
            <a:endParaRPr sz="32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6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Damage following </a:t>
            </a:r>
            <a:r>
              <a:rPr dirty="0" sz="2800">
                <a:latin typeface="Century Gothic"/>
                <a:cs typeface="Century Gothic"/>
              </a:rPr>
              <a:t>repeated meth</a:t>
            </a:r>
            <a:r>
              <a:rPr dirty="0" sz="2800" spc="-3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use</a:t>
            </a:r>
            <a:endParaRPr sz="2800">
              <a:latin typeface="Century Gothic"/>
              <a:cs typeface="Century Gothic"/>
            </a:endParaRPr>
          </a:p>
          <a:p>
            <a:pPr lvl="1" marL="755650" marR="27686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Flat affect, social isolation and </a:t>
            </a:r>
            <a:r>
              <a:rPr dirty="0" sz="2800">
                <a:latin typeface="Century Gothic"/>
                <a:cs typeface="Century Gothic"/>
              </a:rPr>
              <a:t>loss of  interest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entury Gothic"/>
                <a:cs typeface="Century Gothic"/>
              </a:rPr>
              <a:t>Psychopathology</a:t>
            </a:r>
            <a:endParaRPr sz="32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6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Substance abuse and addiction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5700" y="417703"/>
            <a:ext cx="4293235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17700" algn="l"/>
              </a:tabLst>
            </a:pPr>
            <a:r>
              <a:rPr dirty="0" sz="5400" spc="-5">
                <a:latin typeface="Arial"/>
                <a:cs typeface="Arial"/>
              </a:rPr>
              <a:t>Ba</a:t>
            </a:r>
            <a:r>
              <a:rPr dirty="0" sz="5400">
                <a:latin typeface="Arial"/>
                <a:cs typeface="Arial"/>
              </a:rPr>
              <a:t>s</a:t>
            </a:r>
            <a:r>
              <a:rPr dirty="0" sz="5400" spc="-5">
                <a:latin typeface="Arial"/>
                <a:cs typeface="Arial"/>
              </a:rPr>
              <a:t>a</a:t>
            </a:r>
            <a:r>
              <a:rPr dirty="0" sz="5400">
                <a:latin typeface="Arial"/>
                <a:cs typeface="Arial"/>
              </a:rPr>
              <a:t>l	</a:t>
            </a:r>
            <a:r>
              <a:rPr dirty="0" sz="5400" spc="-5">
                <a:latin typeface="Arial"/>
                <a:cs typeface="Arial"/>
              </a:rPr>
              <a:t>Gang</a:t>
            </a:r>
            <a:r>
              <a:rPr dirty="0" sz="5400">
                <a:latin typeface="Arial"/>
                <a:cs typeface="Arial"/>
              </a:rPr>
              <a:t>lia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7474"/>
            <a:ext cx="6760209" cy="2386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Subcortical group of gray matter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nuclei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ts val="3329"/>
              </a:lnSpc>
              <a:spcBef>
                <a:spcPts val="8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Control system for muscle movements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&amp;  cognitive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functions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Mediates postural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tone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Part of the </a:t>
            </a:r>
            <a:r>
              <a:rPr dirty="0" sz="2800" b="1">
                <a:latin typeface="Arial"/>
                <a:cs typeface="Arial"/>
              </a:rPr>
              <a:t>Extrapyramidal</a:t>
            </a:r>
            <a:r>
              <a:rPr dirty="0" sz="2800" spc="-9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System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32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24400" y="4267200"/>
            <a:ext cx="3270250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2081" y="502411"/>
            <a:ext cx="378079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Basal</a:t>
            </a:r>
            <a:r>
              <a:rPr dirty="0" spc="-110"/>
              <a:t> </a:t>
            </a:r>
            <a:r>
              <a:rPr dirty="0" spc="-5"/>
              <a:t>Ganglia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1719145"/>
            <a:ext cx="3576954" cy="3583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407034" indent="-342900">
              <a:lnSpc>
                <a:spcPct val="997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Group </a:t>
            </a:r>
            <a:r>
              <a:rPr dirty="0" sz="2800">
                <a:latin typeface="Century Gothic"/>
                <a:cs typeface="Century Gothic"/>
              </a:rPr>
              <a:t>of</a:t>
            </a:r>
            <a:r>
              <a:rPr dirty="0" sz="2800" spc="-6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nuclei-  functionally  </a:t>
            </a:r>
            <a:r>
              <a:rPr dirty="0" sz="2800">
                <a:latin typeface="Century Gothic"/>
                <a:cs typeface="Century Gothic"/>
              </a:rPr>
              <a:t>related</a:t>
            </a:r>
            <a:endParaRPr sz="2800">
              <a:latin typeface="Century Gothic"/>
              <a:cs typeface="Century Gothic"/>
            </a:endParaRPr>
          </a:p>
          <a:p>
            <a:pPr marL="355600" marR="24701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Primarily involved  </a:t>
            </a:r>
            <a:r>
              <a:rPr dirty="0" sz="2800">
                <a:latin typeface="Century Gothic"/>
                <a:cs typeface="Century Gothic"/>
              </a:rPr>
              <a:t>in </a:t>
            </a:r>
            <a:r>
              <a:rPr dirty="0" sz="2800" spc="-5">
                <a:latin typeface="Century Gothic"/>
                <a:cs typeface="Century Gothic"/>
              </a:rPr>
              <a:t>motor</a:t>
            </a:r>
            <a:r>
              <a:rPr dirty="0" sz="2800" spc="-6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control</a:t>
            </a:r>
            <a:endParaRPr sz="28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Caudate</a:t>
            </a:r>
            <a:r>
              <a:rPr dirty="0" sz="2800" spc="-6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nucleau,  Globus Pallidus,  Putamen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60900" y="1752600"/>
            <a:ext cx="4056062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2081" y="502411"/>
            <a:ext cx="3780790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Basal</a:t>
            </a:r>
            <a:r>
              <a:rPr dirty="0" spc="-110"/>
              <a:t> </a:t>
            </a:r>
            <a:r>
              <a:rPr dirty="0" spc="-5"/>
              <a:t>Ganglia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48574"/>
            <a:ext cx="7956550" cy="4417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700" spc="455">
                <a:latin typeface="Arial"/>
                <a:cs typeface="Arial"/>
              </a:rPr>
              <a:t>Ü</a:t>
            </a:r>
            <a:r>
              <a:rPr dirty="0" sz="2700" spc="-555">
                <a:latin typeface="Arial"/>
                <a:cs typeface="Arial"/>
              </a:rPr>
              <a:t> </a:t>
            </a:r>
            <a:r>
              <a:rPr dirty="0" sz="2700" spc="-5">
                <a:latin typeface="Calibri"/>
                <a:cs typeface="Calibri"/>
              </a:rPr>
              <a:t>Function</a:t>
            </a:r>
            <a:endParaRPr sz="2700">
              <a:latin typeface="Calibri"/>
              <a:cs typeface="Calibri"/>
            </a:endParaRPr>
          </a:p>
          <a:p>
            <a:pPr marL="755650" marR="5080" indent="-285750">
              <a:lnSpc>
                <a:spcPct val="79900"/>
              </a:lnSpc>
              <a:spcBef>
                <a:spcPts val="605"/>
              </a:spcBef>
            </a:pPr>
            <a:r>
              <a:rPr dirty="0" sz="2400" spc="7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400" spc="70">
                <a:latin typeface="Calibri"/>
                <a:cs typeface="Calibri"/>
              </a:rPr>
              <a:t>Brings </a:t>
            </a:r>
            <a:r>
              <a:rPr dirty="0" sz="2400" spc="-10">
                <a:latin typeface="Calibri"/>
                <a:cs typeface="Calibri"/>
              </a:rPr>
              <a:t>together </a:t>
            </a:r>
            <a:r>
              <a:rPr dirty="0" sz="2400" spc="-5">
                <a:latin typeface="Calibri"/>
                <a:cs typeface="Calibri"/>
              </a:rPr>
              <a:t>emotion, </a:t>
            </a:r>
            <a:r>
              <a:rPr dirty="0" sz="2400" spc="-25">
                <a:latin typeface="Calibri"/>
                <a:cs typeface="Calibri"/>
              </a:rPr>
              <a:t>exec </a:t>
            </a:r>
            <a:r>
              <a:rPr dirty="0" sz="2400">
                <a:latin typeface="Calibri"/>
                <a:cs typeface="Calibri"/>
              </a:rPr>
              <a:t>func, </a:t>
            </a:r>
            <a:r>
              <a:rPr dirty="0" sz="2400" spc="-10">
                <a:latin typeface="Calibri"/>
                <a:cs typeface="Calibri"/>
              </a:rPr>
              <a:t>motivation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11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motor  </a:t>
            </a:r>
            <a:r>
              <a:rPr dirty="0" sz="2400" spc="-5">
                <a:latin typeface="Calibri"/>
                <a:cs typeface="Calibri"/>
              </a:rPr>
              <a:t>activity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865"/>
              </a:lnSpc>
            </a:pPr>
            <a:r>
              <a:rPr dirty="0" sz="2400" spc="4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400" spc="45">
                <a:latin typeface="Calibri"/>
                <a:cs typeface="Calibri"/>
              </a:rPr>
              <a:t>Involved </a:t>
            </a:r>
            <a:r>
              <a:rPr dirty="0" sz="2400" spc="-5">
                <a:latin typeface="Calibri"/>
                <a:cs typeface="Calibri"/>
              </a:rPr>
              <a:t>in </a:t>
            </a:r>
            <a:r>
              <a:rPr dirty="0" sz="2400" spc="-10">
                <a:latin typeface="Calibri"/>
                <a:cs typeface="Calibri"/>
              </a:rPr>
              <a:t>posture, motivation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10">
                <a:latin typeface="Calibri"/>
                <a:cs typeface="Calibri"/>
              </a:rPr>
              <a:t>motor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activity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875"/>
              </a:lnSpc>
              <a:spcBef>
                <a:spcPts val="20"/>
              </a:spcBef>
            </a:pPr>
            <a:r>
              <a:rPr dirty="0" sz="2400" spc="4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400" spc="45">
                <a:latin typeface="Calibri"/>
                <a:cs typeface="Calibri"/>
              </a:rPr>
              <a:t>Controls </a:t>
            </a:r>
            <a:r>
              <a:rPr dirty="0" sz="2400" spc="-15">
                <a:latin typeface="Calibri"/>
                <a:cs typeface="Calibri"/>
              </a:rPr>
              <a:t>extrapyramidal </a:t>
            </a:r>
            <a:r>
              <a:rPr dirty="0" sz="2400" spc="-10">
                <a:latin typeface="Calibri"/>
                <a:cs typeface="Calibri"/>
              </a:rPr>
              <a:t>motor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tract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3229"/>
              </a:lnSpc>
            </a:pPr>
            <a:r>
              <a:rPr dirty="0" sz="2700" spc="100">
                <a:latin typeface="Arial"/>
                <a:cs typeface="Arial"/>
              </a:rPr>
              <a:t>Ü</a:t>
            </a:r>
            <a:r>
              <a:rPr dirty="0" sz="2700" spc="100">
                <a:latin typeface="Calibri"/>
                <a:cs typeface="Calibri"/>
              </a:rPr>
              <a:t>Damage</a:t>
            </a:r>
            <a:r>
              <a:rPr dirty="0" sz="2700" spc="-80">
                <a:latin typeface="Calibri"/>
                <a:cs typeface="Calibri"/>
              </a:rPr>
              <a:t> </a:t>
            </a:r>
            <a:r>
              <a:rPr dirty="0" sz="2700" spc="-35">
                <a:latin typeface="Calibri"/>
                <a:cs typeface="Calibri"/>
              </a:rPr>
              <a:t>Effect</a:t>
            </a:r>
            <a:endParaRPr sz="2700">
              <a:latin typeface="Calibri"/>
              <a:cs typeface="Calibri"/>
            </a:endParaRPr>
          </a:p>
          <a:p>
            <a:pPr marL="755650" marR="550545" indent="-285750">
              <a:lnSpc>
                <a:spcPts val="2330"/>
              </a:lnSpc>
              <a:spcBef>
                <a:spcPts val="530"/>
              </a:spcBef>
            </a:pPr>
            <a:r>
              <a:rPr dirty="0" sz="2400" spc="5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400" spc="50">
                <a:latin typeface="Calibri"/>
                <a:cs typeface="Calibri"/>
              </a:rPr>
              <a:t>Slowness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 spc="-10">
                <a:latin typeface="Calibri"/>
                <a:cs typeface="Calibri"/>
              </a:rPr>
              <a:t>movement, </a:t>
            </a:r>
            <a:r>
              <a:rPr dirty="0" sz="2400" spc="-25">
                <a:latin typeface="Calibri"/>
                <a:cs typeface="Calibri"/>
              </a:rPr>
              <a:t>rigidity, </a:t>
            </a:r>
            <a:r>
              <a:rPr dirty="0" sz="2400" spc="-5">
                <a:latin typeface="Calibri"/>
                <a:cs typeface="Calibri"/>
              </a:rPr>
              <a:t>cogwheel rigidity </a:t>
            </a:r>
            <a:r>
              <a:rPr dirty="0" sz="2400">
                <a:latin typeface="Calibri"/>
                <a:cs typeface="Calibri"/>
              </a:rPr>
              <a:t>and  </a:t>
            </a:r>
            <a:r>
              <a:rPr dirty="0" sz="2400" spc="-15">
                <a:latin typeface="Calibri"/>
                <a:cs typeface="Calibri"/>
              </a:rPr>
              <a:t>dystonias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3235"/>
              </a:lnSpc>
            </a:pPr>
            <a:r>
              <a:rPr dirty="0" sz="2700" spc="455">
                <a:latin typeface="Arial"/>
                <a:cs typeface="Arial"/>
              </a:rPr>
              <a:t>Ü</a:t>
            </a:r>
            <a:r>
              <a:rPr dirty="0" sz="2700" spc="-535">
                <a:latin typeface="Arial"/>
                <a:cs typeface="Arial"/>
              </a:rPr>
              <a:t> </a:t>
            </a:r>
            <a:r>
              <a:rPr dirty="0" sz="2700" spc="-15">
                <a:latin typeface="Calibri"/>
                <a:cs typeface="Calibri"/>
              </a:rPr>
              <a:t>Psychopathology</a:t>
            </a:r>
            <a:endParaRPr sz="2700">
              <a:latin typeface="Calibri"/>
              <a:cs typeface="Calibri"/>
            </a:endParaRPr>
          </a:p>
          <a:p>
            <a:pPr marL="469900">
              <a:lnSpc>
                <a:spcPts val="2875"/>
              </a:lnSpc>
            </a:pPr>
            <a:r>
              <a:rPr dirty="0" sz="2400" spc="12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400" spc="125">
                <a:latin typeface="Calibri"/>
                <a:cs typeface="Calibri"/>
              </a:rPr>
              <a:t>OCD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875"/>
              </a:lnSpc>
              <a:spcBef>
                <a:spcPts val="15"/>
              </a:spcBef>
            </a:pPr>
            <a:r>
              <a:rPr dirty="0" sz="2400" spc="4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400" spc="45">
                <a:latin typeface="Calibri"/>
                <a:cs typeface="Calibri"/>
              </a:rPr>
              <a:t>Cognitive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5">
                <a:latin typeface="Calibri"/>
                <a:cs typeface="Calibri"/>
              </a:rPr>
              <a:t>emotional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dysfunction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875"/>
              </a:lnSpc>
            </a:pPr>
            <a:r>
              <a:rPr dirty="0" sz="2400" spc="2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400" spc="25">
                <a:latin typeface="Calibri"/>
                <a:cs typeface="Calibri"/>
              </a:rPr>
              <a:t>Extrapyramidal </a:t>
            </a:r>
            <a:r>
              <a:rPr dirty="0" sz="2400" spc="-15">
                <a:latin typeface="Calibri"/>
                <a:cs typeface="Calibri"/>
              </a:rPr>
              <a:t>tract</a:t>
            </a:r>
            <a:r>
              <a:rPr dirty="0" sz="2400" spc="-10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symptoms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Damage to basal</a:t>
            </a:r>
            <a:r>
              <a:rPr dirty="0" spc="-95"/>
              <a:t> </a:t>
            </a:r>
            <a:r>
              <a:rPr dirty="0" spc="-5"/>
              <a:t>ganglia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7939" y="1841325"/>
            <a:ext cx="3512185" cy="1117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99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Parkinson</a:t>
            </a:r>
            <a:r>
              <a:rPr dirty="0" sz="2400" spc="-5">
                <a:latin typeface="MS PGothic"/>
                <a:cs typeface="MS PGothic"/>
              </a:rPr>
              <a:t>’</a:t>
            </a:r>
            <a:r>
              <a:rPr dirty="0" sz="2400" spc="-5">
                <a:latin typeface="Century Gothic"/>
                <a:cs typeface="Century Gothic"/>
              </a:rPr>
              <a:t>s </a:t>
            </a:r>
            <a:r>
              <a:rPr dirty="0" sz="2400">
                <a:latin typeface="Century Gothic"/>
                <a:cs typeface="Century Gothic"/>
              </a:rPr>
              <a:t>disease  </a:t>
            </a:r>
            <a:r>
              <a:rPr dirty="0" sz="2400" spc="-5">
                <a:latin typeface="Century Gothic"/>
                <a:cs typeface="Century Gothic"/>
              </a:rPr>
              <a:t>Huntington</a:t>
            </a:r>
            <a:r>
              <a:rPr dirty="0" sz="2400" spc="-5">
                <a:latin typeface="MS PGothic"/>
                <a:cs typeface="MS PGothic"/>
              </a:rPr>
              <a:t>’</a:t>
            </a:r>
            <a:r>
              <a:rPr dirty="0" sz="2400" spc="-5">
                <a:latin typeface="Century Gothic"/>
                <a:cs typeface="Century Gothic"/>
              </a:rPr>
              <a:t>s chorea,  Tourette</a:t>
            </a:r>
            <a:r>
              <a:rPr dirty="0" sz="2400" spc="-5">
                <a:latin typeface="MS PGothic"/>
                <a:cs typeface="MS PGothic"/>
              </a:rPr>
              <a:t>’</a:t>
            </a:r>
            <a:r>
              <a:rPr dirty="0" sz="2400" spc="-5">
                <a:latin typeface="Century Gothic"/>
                <a:cs typeface="Century Gothic"/>
              </a:rPr>
              <a:t>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62000" y="3276600"/>
            <a:ext cx="2632075" cy="1981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48400" y="1600200"/>
            <a:ext cx="2511425" cy="2908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62400" y="3200399"/>
            <a:ext cx="2095500" cy="26955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7987" y="528637"/>
            <a:ext cx="5788025" cy="6286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latin typeface="Arial"/>
                <a:cs typeface="Arial"/>
              </a:rPr>
              <a:t>Diencephalon</a:t>
            </a:r>
            <a:r>
              <a:rPr dirty="0" sz="4000" spc="-55">
                <a:latin typeface="Arial"/>
                <a:cs typeface="Arial"/>
              </a:rPr>
              <a:t> </a:t>
            </a:r>
            <a:r>
              <a:rPr dirty="0" sz="4000">
                <a:latin typeface="Arial"/>
                <a:cs typeface="Arial"/>
              </a:rPr>
              <a:t>(Forebrain)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7474"/>
            <a:ext cx="4672330" cy="2149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Arial"/>
                <a:cs typeface="Arial"/>
              </a:rPr>
              <a:t>Thalamus</a:t>
            </a:r>
            <a:endParaRPr sz="20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500"/>
              </a:spcBef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Arial"/>
                <a:cs typeface="Arial"/>
              </a:rPr>
              <a:t>Integration </a:t>
            </a:r>
            <a:r>
              <a:rPr dirty="0" sz="2000">
                <a:latin typeface="Arial"/>
                <a:cs typeface="Arial"/>
              </a:rPr>
              <a:t>or relay </a:t>
            </a:r>
            <a:r>
              <a:rPr dirty="0" sz="2000" spc="-5">
                <a:latin typeface="Arial"/>
                <a:cs typeface="Arial"/>
              </a:rPr>
              <a:t>system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brain</a:t>
            </a:r>
            <a:endParaRPr sz="20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465"/>
              </a:spcBef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Arial"/>
                <a:cs typeface="Arial"/>
              </a:rPr>
              <a:t>Sensory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role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9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Arial"/>
                <a:cs typeface="Arial"/>
              </a:rPr>
              <a:t>Hypothalamus</a:t>
            </a:r>
            <a:endParaRPr sz="20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459"/>
              </a:spcBef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Arial"/>
                <a:cs typeface="Arial"/>
              </a:rPr>
              <a:t>Hormones synthesized </a:t>
            </a:r>
            <a:r>
              <a:rPr dirty="0" sz="2000">
                <a:latin typeface="Arial"/>
                <a:cs typeface="Arial"/>
              </a:rPr>
              <a:t>&amp;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released</a:t>
            </a:r>
            <a:endParaRPr sz="20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464"/>
              </a:spcBef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Arial"/>
                <a:cs typeface="Arial"/>
              </a:rPr>
              <a:t>Goes to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pituitary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36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81600" y="2971800"/>
            <a:ext cx="3810000" cy="27638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2475" y="502411"/>
            <a:ext cx="255905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</a:t>
            </a:r>
            <a:r>
              <a:rPr dirty="0" spc="-10"/>
              <a:t>ala</a:t>
            </a:r>
            <a:r>
              <a:rPr dirty="0" spc="-5"/>
              <a:t>m</a:t>
            </a:r>
            <a:r>
              <a:rPr dirty="0"/>
              <a:t>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1642945"/>
            <a:ext cx="3624579" cy="3583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997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Large mass </a:t>
            </a:r>
            <a:r>
              <a:rPr dirty="0" sz="2800">
                <a:latin typeface="Century Gothic"/>
                <a:cs typeface="Century Gothic"/>
              </a:rPr>
              <a:t>of</a:t>
            </a:r>
            <a:r>
              <a:rPr dirty="0" sz="2800" spc="-7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gray  matter situated </a:t>
            </a:r>
            <a:r>
              <a:rPr dirty="0" sz="2800">
                <a:latin typeface="Century Gothic"/>
                <a:cs typeface="Century Gothic"/>
              </a:rPr>
              <a:t>in  </a:t>
            </a:r>
            <a:r>
              <a:rPr dirty="0" sz="2800" spc="-5">
                <a:latin typeface="Century Gothic"/>
                <a:cs typeface="Century Gothic"/>
              </a:rPr>
              <a:t>forebrain</a:t>
            </a:r>
            <a:endParaRPr sz="2800">
              <a:latin typeface="Century Gothic"/>
              <a:cs typeface="Century Gothic"/>
            </a:endParaRPr>
          </a:p>
          <a:p>
            <a:pPr marL="355600" marR="22225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Century Gothic"/>
                <a:cs typeface="Century Gothic"/>
              </a:rPr>
              <a:t>Sensory </a:t>
            </a:r>
            <a:r>
              <a:rPr dirty="0" sz="2800" spc="-5">
                <a:latin typeface="Century Gothic"/>
                <a:cs typeface="Century Gothic"/>
              </a:rPr>
              <a:t>and</a:t>
            </a:r>
            <a:r>
              <a:rPr dirty="0" sz="2800" spc="-85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relay  </a:t>
            </a:r>
            <a:r>
              <a:rPr dirty="0" sz="2800">
                <a:latin typeface="Century Gothic"/>
                <a:cs typeface="Century Gothic"/>
              </a:rPr>
              <a:t>center</a:t>
            </a:r>
            <a:endParaRPr sz="2800">
              <a:latin typeface="Century Gothic"/>
              <a:cs typeface="Century Gothic"/>
            </a:endParaRPr>
          </a:p>
          <a:p>
            <a:pPr marL="355600" marR="29845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Century Gothic"/>
                <a:cs typeface="Century Gothic"/>
              </a:rPr>
              <a:t>Axons </a:t>
            </a:r>
            <a:r>
              <a:rPr dirty="0" sz="2800" spc="-5">
                <a:latin typeface="Century Gothic"/>
                <a:cs typeface="Century Gothic"/>
              </a:rPr>
              <a:t>from</a:t>
            </a:r>
            <a:r>
              <a:rPr dirty="0" sz="2800" spc="-90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every  </a:t>
            </a:r>
            <a:r>
              <a:rPr dirty="0" sz="2800" spc="-5">
                <a:latin typeface="Century Gothic"/>
                <a:cs typeface="Century Gothic"/>
              </a:rPr>
              <a:t>sensory </a:t>
            </a:r>
            <a:r>
              <a:rPr dirty="0" sz="2800">
                <a:latin typeface="Century Gothic"/>
                <a:cs typeface="Century Gothic"/>
              </a:rPr>
              <a:t>system  </a:t>
            </a:r>
            <a:r>
              <a:rPr dirty="0" sz="2800" spc="-5">
                <a:latin typeface="Century Gothic"/>
                <a:cs typeface="Century Gothic"/>
              </a:rPr>
              <a:t>synapse</a:t>
            </a:r>
            <a:r>
              <a:rPr dirty="0" sz="2800" spc="-70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here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9200" y="1905000"/>
            <a:ext cx="3319462" cy="33194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2475" y="502411"/>
            <a:ext cx="2559050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</a:t>
            </a:r>
            <a:r>
              <a:rPr dirty="0" spc="-10"/>
              <a:t>ala</a:t>
            </a:r>
            <a:r>
              <a:rPr dirty="0" spc="-5"/>
              <a:t>m</a:t>
            </a:r>
            <a:r>
              <a:rPr dirty="0"/>
              <a:t>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1665"/>
            <a:ext cx="7700645" cy="4455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Century Gothic"/>
                <a:cs typeface="Century Gothic"/>
              </a:rPr>
              <a:t>Function</a:t>
            </a:r>
            <a:endParaRPr sz="28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Century Gothic"/>
                <a:cs typeface="Century Gothic"/>
              </a:rPr>
              <a:t>Processes</a:t>
            </a:r>
            <a:r>
              <a:rPr dirty="0" sz="2800" spc="-55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information</a:t>
            </a:r>
            <a:endParaRPr sz="28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Wakefulness, </a:t>
            </a:r>
            <a:r>
              <a:rPr dirty="0" sz="2800">
                <a:latin typeface="Century Gothic"/>
                <a:cs typeface="Century Gothic"/>
              </a:rPr>
              <a:t>sleep </a:t>
            </a:r>
            <a:r>
              <a:rPr dirty="0" sz="2800" spc="-5">
                <a:latin typeface="Century Gothic"/>
                <a:cs typeface="Century Gothic"/>
              </a:rPr>
              <a:t>and pain</a:t>
            </a:r>
            <a:r>
              <a:rPr dirty="0" sz="2800" spc="-25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perception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Damage</a:t>
            </a:r>
            <a:r>
              <a:rPr dirty="0" sz="2800" spc="-6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Effect</a:t>
            </a:r>
            <a:endParaRPr sz="28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Over-flooding </a:t>
            </a:r>
            <a:r>
              <a:rPr dirty="0" sz="2800">
                <a:latin typeface="Century Gothic"/>
                <a:cs typeface="Century Gothic"/>
              </a:rPr>
              <a:t>of </a:t>
            </a:r>
            <a:r>
              <a:rPr dirty="0" sz="2800" spc="-5">
                <a:latin typeface="Century Gothic"/>
                <a:cs typeface="Century Gothic"/>
              </a:rPr>
              <a:t>information</a:t>
            </a:r>
            <a:r>
              <a:rPr dirty="0" sz="2800" spc="-30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(or</a:t>
            </a:r>
            <a:endParaRPr sz="2800">
              <a:latin typeface="Century Gothic"/>
              <a:cs typeface="Century Gothic"/>
            </a:endParaRPr>
          </a:p>
          <a:p>
            <a:pPr lvl="1" marL="755650" marR="1135380" indent="-285750">
              <a:lnSpc>
                <a:spcPct val="100000"/>
              </a:lnSpc>
              <a:spcBef>
                <a:spcPts val="64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Apathy, drowsiness and disturbed  </a:t>
            </a:r>
            <a:r>
              <a:rPr dirty="0" sz="2800">
                <a:latin typeface="Century Gothic"/>
                <a:cs typeface="Century Gothic"/>
              </a:rPr>
              <a:t>perception</a:t>
            </a:r>
            <a:endParaRPr sz="28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Psychopathology</a:t>
            </a:r>
            <a:endParaRPr sz="28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5">
                <a:latin typeface="Century Gothic"/>
                <a:cs typeface="Century Gothic"/>
              </a:rPr>
              <a:t>Negative symptoms </a:t>
            </a:r>
            <a:r>
              <a:rPr dirty="0" sz="2800">
                <a:latin typeface="Century Gothic"/>
                <a:cs typeface="Century Gothic"/>
              </a:rPr>
              <a:t>of</a:t>
            </a:r>
            <a:r>
              <a:rPr dirty="0" sz="2800" spc="-30">
                <a:latin typeface="Century Gothic"/>
                <a:cs typeface="Century Gothic"/>
              </a:rPr>
              <a:t> </a:t>
            </a:r>
            <a:r>
              <a:rPr dirty="0" sz="2800">
                <a:latin typeface="Century Gothic"/>
                <a:cs typeface="Century Gothic"/>
              </a:rPr>
              <a:t>schiz</a:t>
            </a:r>
            <a:endParaRPr sz="2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8550" y="417703"/>
            <a:ext cx="4407535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5">
                <a:latin typeface="Arial"/>
                <a:cs typeface="Arial"/>
              </a:rPr>
              <a:t>Hypothalamus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95120"/>
            <a:ext cx="3202940" cy="2772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Regulates: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0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Sex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hormones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Blood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Pressure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Body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temp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Sleep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3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Appetite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39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14800" y="2209800"/>
            <a:ext cx="4279900" cy="3551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Hypothalamus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1719145"/>
            <a:ext cx="3666490" cy="3838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361315" indent="-342900">
              <a:lnSpc>
                <a:spcPct val="997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Century Gothic"/>
                <a:cs typeface="Century Gothic"/>
              </a:rPr>
              <a:t>Group </a:t>
            </a:r>
            <a:r>
              <a:rPr dirty="0" sz="2800">
                <a:latin typeface="Century Gothic"/>
                <a:cs typeface="Century Gothic"/>
              </a:rPr>
              <a:t>of </a:t>
            </a:r>
            <a:r>
              <a:rPr dirty="0" sz="2800" spc="-5">
                <a:latin typeface="Century Gothic"/>
                <a:cs typeface="Century Gothic"/>
              </a:rPr>
              <a:t>nuclei  Involved </a:t>
            </a:r>
            <a:r>
              <a:rPr dirty="0" sz="2800">
                <a:latin typeface="Century Gothic"/>
                <a:cs typeface="Century Gothic"/>
              </a:rPr>
              <a:t>in</a:t>
            </a:r>
            <a:r>
              <a:rPr dirty="0" sz="2800" spc="-60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many  functions</a:t>
            </a:r>
            <a:endParaRPr sz="28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505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Century Gothic"/>
                <a:cs typeface="Century Gothic"/>
              </a:rPr>
              <a:t>Autonomic</a:t>
            </a:r>
            <a:r>
              <a:rPr dirty="0" sz="2000" spc="-75">
                <a:latin typeface="Century Gothic"/>
                <a:cs typeface="Century Gothic"/>
              </a:rPr>
              <a:t> </a:t>
            </a:r>
            <a:r>
              <a:rPr dirty="0" sz="2000">
                <a:latin typeface="Century Gothic"/>
                <a:cs typeface="Century Gothic"/>
              </a:rPr>
              <a:t>control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464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Century Gothic"/>
                <a:cs typeface="Century Gothic"/>
              </a:rPr>
              <a:t>Temperature</a:t>
            </a:r>
            <a:r>
              <a:rPr dirty="0" sz="2000" spc="-70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regulation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500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Century Gothic"/>
                <a:cs typeface="Century Gothic"/>
              </a:rPr>
              <a:t>Thirst </a:t>
            </a:r>
            <a:r>
              <a:rPr dirty="0" sz="2000">
                <a:latin typeface="Century Gothic"/>
                <a:cs typeface="Century Gothic"/>
              </a:rPr>
              <a:t>and</a:t>
            </a:r>
            <a:r>
              <a:rPr dirty="0" sz="2000" spc="-80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appetite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465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2000">
                <a:latin typeface="Century Gothic"/>
                <a:cs typeface="Century Gothic"/>
              </a:rPr>
              <a:t>Endocrine</a:t>
            </a:r>
            <a:r>
              <a:rPr dirty="0" sz="2000" spc="-100">
                <a:latin typeface="Century Gothic"/>
                <a:cs typeface="Century Gothic"/>
              </a:rPr>
              <a:t> </a:t>
            </a:r>
            <a:r>
              <a:rPr dirty="0" sz="2000">
                <a:latin typeface="Century Gothic"/>
                <a:cs typeface="Century Gothic"/>
              </a:rPr>
              <a:t>control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465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Century Gothic"/>
                <a:cs typeface="Century Gothic"/>
              </a:rPr>
              <a:t>Emotional</a:t>
            </a:r>
            <a:r>
              <a:rPr dirty="0" sz="2000" spc="-40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reactions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500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Century Gothic"/>
                <a:cs typeface="Century Gothic"/>
              </a:rPr>
              <a:t>Sleep </a:t>
            </a:r>
            <a:r>
              <a:rPr dirty="0" sz="2000">
                <a:latin typeface="Century Gothic"/>
                <a:cs typeface="Century Gothic"/>
              </a:rPr>
              <a:t>and</a:t>
            </a:r>
            <a:r>
              <a:rPr dirty="0" sz="2000" spc="-60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wakefulness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465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2000" spc="-5">
                <a:latin typeface="Century Gothic"/>
                <a:cs typeface="Century Gothic"/>
              </a:rPr>
              <a:t>Stress</a:t>
            </a:r>
            <a:r>
              <a:rPr dirty="0" sz="2000" spc="-65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response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1752600"/>
            <a:ext cx="4111625" cy="37417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Hypothalamus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82420"/>
            <a:ext cx="7927340" cy="3425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 spc="-5">
                <a:latin typeface="Century Gothic"/>
                <a:cs typeface="Century Gothic"/>
              </a:rPr>
              <a:t>Function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035"/>
              </a:lnSpc>
              <a:spcBef>
                <a:spcPts val="20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Bridges internal homeostasis </a:t>
            </a:r>
            <a:r>
              <a:rPr dirty="0" sz="1700">
                <a:latin typeface="Century Gothic"/>
                <a:cs typeface="Century Gothic"/>
              </a:rPr>
              <a:t>and </a:t>
            </a:r>
            <a:r>
              <a:rPr dirty="0" sz="1700" spc="-5">
                <a:latin typeface="Century Gothic"/>
                <a:cs typeface="Century Gothic"/>
              </a:rPr>
              <a:t>outside</a:t>
            </a:r>
            <a:r>
              <a:rPr dirty="0" sz="1700" spc="55">
                <a:latin typeface="Century Gothic"/>
                <a:cs typeface="Century Gothic"/>
              </a:rPr>
              <a:t> </a:t>
            </a:r>
            <a:r>
              <a:rPr dirty="0" sz="1700" spc="-5">
                <a:latin typeface="Century Gothic"/>
                <a:cs typeface="Century Gothic"/>
              </a:rPr>
              <a:t>environment</a:t>
            </a:r>
            <a:endParaRPr sz="17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03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Assoc w/ </a:t>
            </a:r>
            <a:r>
              <a:rPr dirty="0" sz="1700">
                <a:latin typeface="Century Gothic"/>
                <a:cs typeface="Century Gothic"/>
              </a:rPr>
              <a:t>raw </a:t>
            </a:r>
            <a:r>
              <a:rPr dirty="0" sz="1700" spc="-5">
                <a:latin typeface="Century Gothic"/>
                <a:cs typeface="Century Gothic"/>
              </a:rPr>
              <a:t>emotions of pleasure, reward, aversion </a:t>
            </a:r>
            <a:r>
              <a:rPr dirty="0" sz="1700">
                <a:latin typeface="Century Gothic"/>
                <a:cs typeface="Century Gothic"/>
              </a:rPr>
              <a:t>and</a:t>
            </a:r>
            <a:r>
              <a:rPr dirty="0" sz="1700" spc="70">
                <a:latin typeface="Century Gothic"/>
                <a:cs typeface="Century Gothic"/>
              </a:rPr>
              <a:t> </a:t>
            </a:r>
            <a:r>
              <a:rPr dirty="0" sz="1700">
                <a:latin typeface="Century Gothic"/>
                <a:cs typeface="Century Gothic"/>
              </a:rPr>
              <a:t>rage</a:t>
            </a:r>
            <a:endParaRPr sz="1700">
              <a:latin typeface="Century Gothic"/>
              <a:cs typeface="Century Gothic"/>
            </a:endParaRPr>
          </a:p>
          <a:p>
            <a:pPr lvl="1" marL="755650" marR="821055" indent="-285750">
              <a:lnSpc>
                <a:spcPts val="1630"/>
              </a:lnSpc>
              <a:spcBef>
                <a:spcPts val="390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Involved in hunger, thirst, water balance, regulation of temp,  circadian </a:t>
            </a:r>
            <a:r>
              <a:rPr dirty="0" sz="1700">
                <a:latin typeface="Century Gothic"/>
                <a:cs typeface="Century Gothic"/>
              </a:rPr>
              <a:t>rhythms and </a:t>
            </a:r>
            <a:r>
              <a:rPr dirty="0" sz="1700" spc="-5">
                <a:latin typeface="Century Gothic"/>
                <a:cs typeface="Century Gothic"/>
              </a:rPr>
              <a:t>stress response</a:t>
            </a:r>
            <a:endParaRPr sz="1700">
              <a:latin typeface="Century Gothic"/>
              <a:cs typeface="Century Gothic"/>
            </a:endParaRPr>
          </a:p>
          <a:p>
            <a:pPr lvl="1">
              <a:lnSpc>
                <a:spcPct val="100000"/>
              </a:lnSpc>
              <a:buFont typeface="Arial"/>
              <a:buChar char="–"/>
            </a:pP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ts val="227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 spc="-5">
                <a:latin typeface="Century Gothic"/>
                <a:cs typeface="Century Gothic"/>
              </a:rPr>
              <a:t>Damage</a:t>
            </a:r>
            <a:r>
              <a:rPr dirty="0" sz="1900" spc="-65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Effect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030"/>
              </a:lnSpc>
              <a:buChar char="–"/>
              <a:tabLst>
                <a:tab pos="755015" algn="l"/>
                <a:tab pos="755650" algn="l"/>
              </a:tabLst>
            </a:pPr>
            <a:r>
              <a:rPr dirty="0" sz="1700" spc="565">
                <a:latin typeface="Arial"/>
                <a:cs typeface="Arial"/>
              </a:rPr>
              <a:t>é</a:t>
            </a:r>
            <a:r>
              <a:rPr dirty="0" sz="1700" spc="10">
                <a:latin typeface="Arial"/>
                <a:cs typeface="Arial"/>
              </a:rPr>
              <a:t> </a:t>
            </a:r>
            <a:r>
              <a:rPr dirty="0" sz="1700" spc="-5">
                <a:latin typeface="Century Gothic"/>
                <a:cs typeface="Century Gothic"/>
              </a:rPr>
              <a:t>eating, emotional instability, </a:t>
            </a:r>
            <a:r>
              <a:rPr dirty="0" sz="1700">
                <a:latin typeface="Century Gothic"/>
                <a:cs typeface="Century Gothic"/>
              </a:rPr>
              <a:t>rage</a:t>
            </a:r>
            <a:endParaRPr sz="17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03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>
                <a:latin typeface="Century Gothic"/>
                <a:cs typeface="Century Gothic"/>
              </a:rPr>
              <a:t>Changes </a:t>
            </a:r>
            <a:r>
              <a:rPr dirty="0" sz="1700" spc="-5">
                <a:latin typeface="Century Gothic"/>
                <a:cs typeface="Century Gothic"/>
              </a:rPr>
              <a:t>in temp, sleep </a:t>
            </a:r>
            <a:r>
              <a:rPr dirty="0" sz="1700">
                <a:latin typeface="Century Gothic"/>
                <a:cs typeface="Century Gothic"/>
              </a:rPr>
              <a:t>and </a:t>
            </a:r>
            <a:r>
              <a:rPr dirty="0" sz="1700" spc="-5">
                <a:latin typeface="Century Gothic"/>
                <a:cs typeface="Century Gothic"/>
              </a:rPr>
              <a:t>sex</a:t>
            </a:r>
            <a:r>
              <a:rPr dirty="0" sz="1700" spc="-20">
                <a:latin typeface="Century Gothic"/>
                <a:cs typeface="Century Gothic"/>
              </a:rPr>
              <a:t> </a:t>
            </a:r>
            <a:r>
              <a:rPr dirty="0" sz="1700">
                <a:latin typeface="Century Gothic"/>
                <a:cs typeface="Century Gothic"/>
              </a:rPr>
              <a:t>func</a:t>
            </a:r>
            <a:endParaRPr sz="17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03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Uncontrolled laughter </a:t>
            </a:r>
            <a:r>
              <a:rPr dirty="0" sz="1700">
                <a:latin typeface="Century Gothic"/>
                <a:cs typeface="Century Gothic"/>
              </a:rPr>
              <a:t>and</a:t>
            </a:r>
            <a:r>
              <a:rPr dirty="0" sz="1700" spc="-5">
                <a:latin typeface="Century Gothic"/>
                <a:cs typeface="Century Gothic"/>
              </a:rPr>
              <a:t> crying</a:t>
            </a:r>
            <a:endParaRPr sz="1700">
              <a:latin typeface="Century Gothic"/>
              <a:cs typeface="Century Gothic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Font typeface="Arial"/>
              <a:buChar char="–"/>
            </a:pPr>
            <a:endParaRPr sz="1750">
              <a:latin typeface="Times New Roman"/>
              <a:cs typeface="Times New Roman"/>
            </a:endParaRPr>
          </a:p>
          <a:p>
            <a:pPr marL="355600" indent="-342900">
              <a:lnSpc>
                <a:spcPts val="2275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 spc="-5">
                <a:latin typeface="Century Gothic"/>
                <a:cs typeface="Century Gothic"/>
              </a:rPr>
              <a:t>Psychopathology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03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Aggression, violence, anorexia, depression altered sleep-wake</a:t>
            </a:r>
            <a:r>
              <a:rPr dirty="0" sz="1700" spc="55">
                <a:latin typeface="Century Gothic"/>
                <a:cs typeface="Century Gothic"/>
              </a:rPr>
              <a:t> </a:t>
            </a:r>
            <a:r>
              <a:rPr dirty="0" sz="1700" spc="-5">
                <a:latin typeface="Century Gothic"/>
                <a:cs typeface="Century Gothic"/>
              </a:rPr>
              <a:t>cycle</a:t>
            </a:r>
            <a:endParaRPr sz="17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0749" y="354203"/>
            <a:ext cx="7411720" cy="9747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R="100965">
              <a:lnSpc>
                <a:spcPts val="3835"/>
              </a:lnSpc>
            </a:pPr>
            <a:r>
              <a:rPr dirty="0" sz="3200" spc="-5"/>
              <a:t>Brainstem</a:t>
            </a:r>
            <a:endParaRPr sz="3200"/>
          </a:p>
          <a:p>
            <a:pPr algn="ctr">
              <a:lnSpc>
                <a:spcPts val="3835"/>
              </a:lnSpc>
            </a:pPr>
            <a:r>
              <a:rPr dirty="0" sz="3200" spc="-5"/>
              <a:t>(midbrain, medulla oblongata,</a:t>
            </a:r>
            <a:r>
              <a:rPr dirty="0" sz="3200" spc="-10"/>
              <a:t> </a:t>
            </a:r>
            <a:r>
              <a:rPr dirty="0" sz="3200" spc="-5"/>
              <a:t>pons,)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1582420"/>
            <a:ext cx="7110095" cy="2940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entury Gothic"/>
                <a:cs typeface="Century Gothic"/>
              </a:rPr>
              <a:t>Function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27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900" spc="-5">
                <a:latin typeface="Century Gothic"/>
                <a:cs typeface="Century Gothic"/>
              </a:rPr>
              <a:t>MO: regulates BP, R, digestion; reflex</a:t>
            </a:r>
            <a:r>
              <a:rPr dirty="0" sz="1900" spc="-10">
                <a:latin typeface="Century Gothic"/>
                <a:cs typeface="Century Gothic"/>
              </a:rPr>
              <a:t> </a:t>
            </a:r>
            <a:r>
              <a:rPr dirty="0" sz="1900">
                <a:latin typeface="Century Gothic"/>
                <a:cs typeface="Century Gothic"/>
              </a:rPr>
              <a:t>center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27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900">
                <a:latin typeface="Century Gothic"/>
                <a:cs typeface="Century Gothic"/>
              </a:rPr>
              <a:t>P: </a:t>
            </a:r>
            <a:r>
              <a:rPr dirty="0" sz="1900" spc="-5">
                <a:latin typeface="Century Gothic"/>
                <a:cs typeface="Century Gothic"/>
              </a:rPr>
              <a:t>relays info </a:t>
            </a:r>
            <a:r>
              <a:rPr dirty="0" sz="1900">
                <a:latin typeface="Century Gothic"/>
                <a:cs typeface="Century Gothic"/>
              </a:rPr>
              <a:t>from </a:t>
            </a:r>
            <a:r>
              <a:rPr dirty="0" sz="1900" spc="-5">
                <a:latin typeface="Century Gothic"/>
                <a:cs typeface="Century Gothic"/>
              </a:rPr>
              <a:t>cerebral hemispheres </a:t>
            </a:r>
            <a:r>
              <a:rPr dirty="0" sz="1900">
                <a:latin typeface="Century Gothic"/>
                <a:cs typeface="Century Gothic"/>
              </a:rPr>
              <a:t>to</a:t>
            </a:r>
            <a:r>
              <a:rPr dirty="0" sz="1900" spc="20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cerebellum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275"/>
              </a:lnSpc>
              <a:spcBef>
                <a:spcPts val="20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900">
                <a:latin typeface="Century Gothic"/>
                <a:cs typeface="Century Gothic"/>
              </a:rPr>
              <a:t>M: </a:t>
            </a:r>
            <a:r>
              <a:rPr dirty="0" sz="1900" spc="-5">
                <a:latin typeface="Century Gothic"/>
                <a:cs typeface="Century Gothic"/>
              </a:rPr>
              <a:t>eye </a:t>
            </a:r>
            <a:r>
              <a:rPr dirty="0" sz="1900">
                <a:latin typeface="Century Gothic"/>
                <a:cs typeface="Century Gothic"/>
              </a:rPr>
              <a:t>movements; other </a:t>
            </a:r>
            <a:r>
              <a:rPr dirty="0" sz="1900" spc="-5">
                <a:latin typeface="Century Gothic"/>
                <a:cs typeface="Century Gothic"/>
              </a:rPr>
              <a:t>sensory</a:t>
            </a:r>
            <a:r>
              <a:rPr dirty="0" sz="1900" spc="-35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function</a:t>
            </a:r>
            <a:endParaRPr sz="1900">
              <a:latin typeface="Century Gothic"/>
              <a:cs typeface="Century Gothic"/>
            </a:endParaRPr>
          </a:p>
          <a:p>
            <a:pPr marL="355600" indent="-342900">
              <a:lnSpc>
                <a:spcPts val="239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Century Gothic"/>
                <a:cs typeface="Century Gothic"/>
              </a:rPr>
              <a:t>Damage</a:t>
            </a:r>
            <a:r>
              <a:rPr dirty="0" sz="2000" spc="-70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Effect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27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900">
                <a:latin typeface="Century Gothic"/>
                <a:cs typeface="Century Gothic"/>
              </a:rPr>
              <a:t>P: </a:t>
            </a:r>
            <a:r>
              <a:rPr dirty="0" sz="1900" spc="-5">
                <a:latin typeface="Century Gothic"/>
                <a:cs typeface="Century Gothic"/>
              </a:rPr>
              <a:t>dysinhibition, anxiety, dep, personality</a:t>
            </a:r>
            <a:r>
              <a:rPr dirty="0" sz="1900" spc="10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changes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27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900">
                <a:latin typeface="Century Gothic"/>
                <a:cs typeface="Century Gothic"/>
              </a:rPr>
              <a:t>M:</a:t>
            </a:r>
            <a:r>
              <a:rPr dirty="0" sz="1900" spc="-95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tics</a:t>
            </a:r>
            <a:endParaRPr sz="19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Century Gothic"/>
                <a:cs typeface="Century Gothic"/>
              </a:rPr>
              <a:t>Psychopathology</a:t>
            </a:r>
            <a:endParaRPr sz="20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27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900">
                <a:latin typeface="Century Gothic"/>
                <a:cs typeface="Century Gothic"/>
              </a:rPr>
              <a:t>PTSD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ts val="2275"/>
              </a:lnSpc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900" spc="-5">
                <a:latin typeface="Century Gothic"/>
                <a:cs typeface="Century Gothic"/>
              </a:rPr>
              <a:t>Psychosis, </a:t>
            </a:r>
            <a:r>
              <a:rPr dirty="0" sz="1900">
                <a:latin typeface="Century Gothic"/>
                <a:cs typeface="Century Gothic"/>
              </a:rPr>
              <a:t>coma,</a:t>
            </a:r>
            <a:r>
              <a:rPr dirty="0" sz="1900" spc="-80">
                <a:latin typeface="Century Gothic"/>
                <a:cs typeface="Century Gothic"/>
              </a:rPr>
              <a:t> </a:t>
            </a:r>
            <a:r>
              <a:rPr dirty="0" sz="1900">
                <a:latin typeface="Century Gothic"/>
                <a:cs typeface="Century Gothic"/>
              </a:rPr>
              <a:t>death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76800" y="3733800"/>
            <a:ext cx="2144712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4174" y="258571"/>
            <a:ext cx="279654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Brainstem: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931693"/>
            <a:ext cx="6203315" cy="4237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532255">
              <a:lnSpc>
                <a:spcPct val="100000"/>
              </a:lnSpc>
            </a:pPr>
            <a:r>
              <a:rPr dirty="0" sz="3200" spc="-5">
                <a:latin typeface="Century Gothic"/>
                <a:cs typeface="Century Gothic"/>
              </a:rPr>
              <a:t>Midbrain and</a:t>
            </a:r>
            <a:r>
              <a:rPr dirty="0" sz="3200" spc="-50">
                <a:latin typeface="Century Gothic"/>
                <a:cs typeface="Century Gothic"/>
              </a:rPr>
              <a:t> </a:t>
            </a:r>
            <a:r>
              <a:rPr dirty="0" sz="3200" spc="-5">
                <a:latin typeface="Century Gothic"/>
                <a:cs typeface="Century Gothic"/>
              </a:rPr>
              <a:t>Hindbrain</a:t>
            </a:r>
            <a:endParaRPr sz="3200">
              <a:latin typeface="Century Gothic"/>
              <a:cs typeface="Century Gothic"/>
            </a:endParaRPr>
          </a:p>
          <a:p>
            <a:pPr marL="355600" marR="2705100" indent="-342900">
              <a:lnSpc>
                <a:spcPct val="100000"/>
              </a:lnSpc>
              <a:spcBef>
                <a:spcPts val="29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Includes midbrain  (reticular formation,  substantia nigra)</a:t>
            </a:r>
            <a:r>
              <a:rPr dirty="0" sz="2400" spc="-65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and  hindbrain </a:t>
            </a:r>
            <a:r>
              <a:rPr dirty="0" sz="2400">
                <a:latin typeface="Century Gothic"/>
                <a:cs typeface="Century Gothic"/>
              </a:rPr>
              <a:t>(pons,  </a:t>
            </a:r>
            <a:r>
              <a:rPr dirty="0" sz="2400" spc="-5">
                <a:latin typeface="Century Gothic"/>
                <a:cs typeface="Century Gothic"/>
              </a:rPr>
              <a:t>medulla,and  cerebellum)</a:t>
            </a:r>
            <a:endParaRPr sz="2400">
              <a:latin typeface="Century Gothic"/>
              <a:cs typeface="Century Gothic"/>
            </a:endParaRPr>
          </a:p>
          <a:p>
            <a:pPr marL="355600" marR="2683510" indent="-342900">
              <a:lnSpc>
                <a:spcPts val="287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Made </a:t>
            </a:r>
            <a:r>
              <a:rPr dirty="0" sz="2400">
                <a:latin typeface="Century Gothic"/>
                <a:cs typeface="Century Gothic"/>
              </a:rPr>
              <a:t>up of </a:t>
            </a:r>
            <a:r>
              <a:rPr dirty="0" sz="2400" spc="-5">
                <a:latin typeface="Century Gothic"/>
                <a:cs typeface="Century Gothic"/>
              </a:rPr>
              <a:t>cells</a:t>
            </a:r>
            <a:r>
              <a:rPr dirty="0" sz="2400" spc="-10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that  </a:t>
            </a:r>
            <a:r>
              <a:rPr dirty="0" sz="2400">
                <a:latin typeface="Century Gothic"/>
                <a:cs typeface="Century Gothic"/>
              </a:rPr>
              <a:t>produce  </a:t>
            </a:r>
            <a:r>
              <a:rPr dirty="0" sz="2400" spc="-5">
                <a:latin typeface="Century Gothic"/>
                <a:cs typeface="Century Gothic"/>
              </a:rPr>
              <a:t>neurotransmitters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19600" y="2209800"/>
            <a:ext cx="4271962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2156" y="502411"/>
            <a:ext cx="766064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Reticular Information</a:t>
            </a:r>
            <a:r>
              <a:rPr dirty="0" spc="-60"/>
              <a:t> </a:t>
            </a:r>
            <a:r>
              <a:rPr dirty="0" spc="-5"/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1616265"/>
            <a:ext cx="3550285" cy="3164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 spc="-5">
                <a:latin typeface="MS PGothic"/>
                <a:cs typeface="MS PGothic"/>
              </a:rPr>
              <a:t>“</a:t>
            </a:r>
            <a:r>
              <a:rPr dirty="0" sz="1900" spc="-5">
                <a:latin typeface="Century Gothic"/>
                <a:cs typeface="Century Gothic"/>
              </a:rPr>
              <a:t>Primitive</a:t>
            </a:r>
            <a:r>
              <a:rPr dirty="0" sz="1900" spc="-50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brain</a:t>
            </a:r>
            <a:r>
              <a:rPr dirty="0" sz="1900" spc="-5">
                <a:latin typeface="MS PGothic"/>
                <a:cs typeface="MS PGothic"/>
              </a:rPr>
              <a:t>”</a:t>
            </a:r>
            <a:endParaRPr sz="1900">
              <a:latin typeface="MS PGothic"/>
              <a:cs typeface="MS PGothic"/>
            </a:endParaRPr>
          </a:p>
          <a:p>
            <a:pPr marL="355600" marR="5080" indent="-342900">
              <a:lnSpc>
                <a:spcPts val="2030"/>
              </a:lnSpc>
              <a:spcBef>
                <a:spcPts val="4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 spc="-5">
                <a:latin typeface="Century Gothic"/>
                <a:cs typeface="Century Gothic"/>
              </a:rPr>
              <a:t>Receives input </a:t>
            </a:r>
            <a:r>
              <a:rPr dirty="0" sz="1900">
                <a:latin typeface="Century Gothic"/>
                <a:cs typeface="Century Gothic"/>
              </a:rPr>
              <a:t>from cortex;  </a:t>
            </a:r>
            <a:r>
              <a:rPr dirty="0" sz="1900" spc="-5">
                <a:latin typeface="Century Gothic"/>
                <a:cs typeface="Century Gothic"/>
              </a:rPr>
              <a:t>integration </a:t>
            </a:r>
            <a:r>
              <a:rPr dirty="0" sz="1900">
                <a:latin typeface="Century Gothic"/>
                <a:cs typeface="Century Gothic"/>
              </a:rPr>
              <a:t>area for</a:t>
            </a:r>
            <a:r>
              <a:rPr dirty="0" sz="1900" spc="-40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input</a:t>
            </a:r>
            <a:endParaRPr sz="19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1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1900" spc="-5">
                <a:latin typeface="Century Gothic"/>
                <a:cs typeface="Century Gothic"/>
              </a:rPr>
              <a:t>Functions</a:t>
            </a:r>
            <a:r>
              <a:rPr dirty="0" sz="1900" spc="-60">
                <a:latin typeface="Century Gothic"/>
                <a:cs typeface="Century Gothic"/>
              </a:rPr>
              <a:t> </a:t>
            </a:r>
            <a:r>
              <a:rPr dirty="0" sz="1900" spc="-5">
                <a:latin typeface="Century Gothic"/>
                <a:cs typeface="Century Gothic"/>
              </a:rPr>
              <a:t>include:</a:t>
            </a:r>
            <a:endParaRPr sz="19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215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Involuntary</a:t>
            </a:r>
            <a:r>
              <a:rPr dirty="0" sz="1700" spc="-40">
                <a:latin typeface="Century Gothic"/>
                <a:cs typeface="Century Gothic"/>
              </a:rPr>
              <a:t> </a:t>
            </a:r>
            <a:r>
              <a:rPr dirty="0" sz="1700" spc="-5">
                <a:latin typeface="Century Gothic"/>
                <a:cs typeface="Century Gothic"/>
              </a:rPr>
              <a:t>movement</a:t>
            </a:r>
            <a:endParaRPr sz="17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190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Reflex</a:t>
            </a:r>
            <a:endParaRPr sz="17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225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Muscle</a:t>
            </a:r>
            <a:r>
              <a:rPr dirty="0" sz="1700" spc="-70">
                <a:latin typeface="Century Gothic"/>
                <a:cs typeface="Century Gothic"/>
              </a:rPr>
              <a:t> </a:t>
            </a:r>
            <a:r>
              <a:rPr dirty="0" sz="1700" spc="-5">
                <a:latin typeface="Century Gothic"/>
                <a:cs typeface="Century Gothic"/>
              </a:rPr>
              <a:t>tone</a:t>
            </a:r>
            <a:endParaRPr sz="1700">
              <a:latin typeface="Century Gothic"/>
              <a:cs typeface="Century Gothic"/>
            </a:endParaRPr>
          </a:p>
          <a:p>
            <a:pPr lvl="1" marL="755650" indent="-285750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755015" algn="l"/>
                <a:tab pos="755650" algn="l"/>
              </a:tabLst>
            </a:pPr>
            <a:r>
              <a:rPr dirty="0" sz="1700" spc="-5">
                <a:latin typeface="Century Gothic"/>
                <a:cs typeface="Century Gothic"/>
              </a:rPr>
              <a:t>Vital </a:t>
            </a:r>
            <a:r>
              <a:rPr dirty="0" sz="1700">
                <a:latin typeface="Century Gothic"/>
                <a:cs typeface="Century Gothic"/>
              </a:rPr>
              <a:t>sign</a:t>
            </a:r>
            <a:r>
              <a:rPr dirty="0" sz="1700" spc="-65">
                <a:latin typeface="Century Gothic"/>
                <a:cs typeface="Century Gothic"/>
              </a:rPr>
              <a:t> </a:t>
            </a:r>
            <a:r>
              <a:rPr dirty="0" sz="1700" spc="-5">
                <a:latin typeface="Century Gothic"/>
                <a:cs typeface="Century Gothic"/>
              </a:rPr>
              <a:t>control</a:t>
            </a:r>
            <a:endParaRPr sz="1700">
              <a:latin typeface="Century Gothic"/>
              <a:cs typeface="Century Gothic"/>
            </a:endParaRPr>
          </a:p>
          <a:p>
            <a:pPr algn="just" marL="355600" marR="132080" indent="-342900">
              <a:lnSpc>
                <a:spcPct val="89900"/>
              </a:lnSpc>
              <a:spcBef>
                <a:spcPts val="4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1900" spc="-5">
                <a:latin typeface="Century Gothic"/>
                <a:cs typeface="Century Gothic"/>
              </a:rPr>
              <a:t>Critical </a:t>
            </a:r>
            <a:r>
              <a:rPr dirty="0" sz="1900">
                <a:latin typeface="Century Gothic"/>
                <a:cs typeface="Century Gothic"/>
              </a:rPr>
              <a:t>to </a:t>
            </a:r>
            <a:r>
              <a:rPr dirty="0" sz="1900" spc="-5">
                <a:latin typeface="Century Gothic"/>
                <a:cs typeface="Century Gothic"/>
              </a:rPr>
              <a:t>cs </a:t>
            </a:r>
            <a:r>
              <a:rPr dirty="0" sz="1900">
                <a:latin typeface="Century Gothic"/>
                <a:cs typeface="Century Gothic"/>
              </a:rPr>
              <a:t>and </a:t>
            </a:r>
            <a:r>
              <a:rPr dirty="0" sz="1900" spc="-5">
                <a:latin typeface="Century Gothic"/>
                <a:cs typeface="Century Gothic"/>
              </a:rPr>
              <a:t>ability </a:t>
            </a:r>
            <a:r>
              <a:rPr dirty="0" sz="1900" spc="5">
                <a:latin typeface="Century Gothic"/>
                <a:cs typeface="Century Gothic"/>
              </a:rPr>
              <a:t>to  </a:t>
            </a:r>
            <a:r>
              <a:rPr dirty="0" sz="1900" spc="-5">
                <a:latin typeface="Century Gothic"/>
                <a:cs typeface="Century Gothic"/>
              </a:rPr>
              <a:t>focus mentally, </a:t>
            </a:r>
            <a:r>
              <a:rPr dirty="0" sz="1900">
                <a:latin typeface="Century Gothic"/>
                <a:cs typeface="Century Gothic"/>
              </a:rPr>
              <a:t>to be </a:t>
            </a:r>
            <a:r>
              <a:rPr dirty="0" sz="1900" spc="-5">
                <a:latin typeface="Century Gothic"/>
                <a:cs typeface="Century Gothic"/>
              </a:rPr>
              <a:t>alert  </a:t>
            </a:r>
            <a:r>
              <a:rPr dirty="0" sz="1900">
                <a:latin typeface="Century Gothic"/>
                <a:cs typeface="Century Gothic"/>
              </a:rPr>
              <a:t>and pay</a:t>
            </a:r>
            <a:r>
              <a:rPr dirty="0" sz="1900" spc="-105">
                <a:latin typeface="Century Gothic"/>
                <a:cs typeface="Century Gothic"/>
              </a:rPr>
              <a:t> </a:t>
            </a:r>
            <a:r>
              <a:rPr dirty="0" sz="1900">
                <a:latin typeface="Century Gothic"/>
                <a:cs typeface="Century Gothic"/>
              </a:rPr>
              <a:t>attention</a:t>
            </a:r>
            <a:endParaRPr sz="19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1600200"/>
            <a:ext cx="4017962" cy="372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3468" y="502411"/>
            <a:ext cx="443801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Substantia</a:t>
            </a:r>
            <a:r>
              <a:rPr dirty="0" spc="-95"/>
              <a:t> </a:t>
            </a:r>
            <a:r>
              <a:rPr dirty="0" spc="-5"/>
              <a:t>Nigra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1716768"/>
            <a:ext cx="3221355" cy="3823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299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Thought to </a:t>
            </a:r>
            <a:r>
              <a:rPr dirty="0" sz="2400">
                <a:latin typeface="Century Gothic"/>
                <a:cs typeface="Century Gothic"/>
              </a:rPr>
              <a:t>be  </a:t>
            </a:r>
            <a:r>
              <a:rPr dirty="0" sz="2400" spc="-5">
                <a:latin typeface="Century Gothic"/>
                <a:cs typeface="Century Gothic"/>
              </a:rPr>
              <a:t>implicated in </a:t>
            </a:r>
            <a:r>
              <a:rPr dirty="0" sz="2400">
                <a:latin typeface="Century Gothic"/>
                <a:cs typeface="Century Gothic"/>
              </a:rPr>
              <a:t>the  </a:t>
            </a:r>
            <a:r>
              <a:rPr dirty="0" sz="2400" spc="-5">
                <a:latin typeface="Century Gothic"/>
                <a:cs typeface="Century Gothic"/>
              </a:rPr>
              <a:t>development </a:t>
            </a:r>
            <a:r>
              <a:rPr dirty="0" sz="2400">
                <a:latin typeface="Century Gothic"/>
                <a:cs typeface="Century Gothic"/>
              </a:rPr>
              <a:t>of  </a:t>
            </a:r>
            <a:r>
              <a:rPr dirty="0" sz="2400" spc="-5">
                <a:latin typeface="Century Gothic"/>
                <a:cs typeface="Century Gothic"/>
              </a:rPr>
              <a:t>Parkinson</a:t>
            </a:r>
            <a:r>
              <a:rPr dirty="0" sz="2400" spc="-5">
                <a:latin typeface="MS PGothic"/>
                <a:cs typeface="MS PGothic"/>
              </a:rPr>
              <a:t>’</a:t>
            </a:r>
            <a:r>
              <a:rPr dirty="0" sz="2400" spc="-5">
                <a:latin typeface="Century Gothic"/>
                <a:cs typeface="Century Gothic"/>
              </a:rPr>
              <a:t>s</a:t>
            </a:r>
            <a:r>
              <a:rPr dirty="0" sz="2400" spc="-65">
                <a:latin typeface="Century Gothic"/>
                <a:cs typeface="Century Gothic"/>
              </a:rPr>
              <a:t> </a:t>
            </a:r>
            <a:r>
              <a:rPr dirty="0" sz="2400">
                <a:latin typeface="Century Gothic"/>
                <a:cs typeface="Century Gothic"/>
              </a:rPr>
              <a:t>disease</a:t>
            </a:r>
            <a:endParaRPr sz="2400">
              <a:latin typeface="Century Gothic"/>
              <a:cs typeface="Century Gothic"/>
            </a:endParaRPr>
          </a:p>
          <a:p>
            <a:pPr marL="355600" marR="326390" indent="-342900">
              <a:lnSpc>
                <a:spcPct val="100099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Area </a:t>
            </a:r>
            <a:r>
              <a:rPr dirty="0" sz="2400">
                <a:latin typeface="Century Gothic"/>
                <a:cs typeface="Century Gothic"/>
              </a:rPr>
              <a:t>of </a:t>
            </a:r>
            <a:r>
              <a:rPr dirty="0" sz="2400" spc="-5">
                <a:latin typeface="Century Gothic"/>
                <a:cs typeface="Century Gothic"/>
              </a:rPr>
              <a:t>cells that  release essential  n</a:t>
            </a:r>
            <a:r>
              <a:rPr dirty="0" sz="2400">
                <a:latin typeface="Century Gothic"/>
                <a:cs typeface="Century Gothic"/>
              </a:rPr>
              <a:t>euro</a:t>
            </a:r>
            <a:r>
              <a:rPr dirty="0" sz="2400" spc="-5">
                <a:latin typeface="Century Gothic"/>
                <a:cs typeface="Century Gothic"/>
              </a:rPr>
              <a:t>t</a:t>
            </a:r>
            <a:r>
              <a:rPr dirty="0" sz="2400">
                <a:latin typeface="Century Gothic"/>
                <a:cs typeface="Century Gothic"/>
              </a:rPr>
              <a:t>r</a:t>
            </a:r>
            <a:r>
              <a:rPr dirty="0" sz="2400" spc="-5">
                <a:latin typeface="Century Gothic"/>
                <a:cs typeface="Century Gothic"/>
              </a:rPr>
              <a:t>an</a:t>
            </a:r>
            <a:r>
              <a:rPr dirty="0" sz="2400" spc="5">
                <a:latin typeface="Century Gothic"/>
                <a:cs typeface="Century Gothic"/>
              </a:rPr>
              <a:t>s</a:t>
            </a:r>
            <a:r>
              <a:rPr dirty="0" sz="2400" spc="-5">
                <a:latin typeface="Century Gothic"/>
                <a:cs typeface="Century Gothic"/>
              </a:rPr>
              <a:t>m</a:t>
            </a:r>
            <a:r>
              <a:rPr dirty="0" sz="2400" spc="-10">
                <a:latin typeface="Century Gothic"/>
                <a:cs typeface="Century Gothic"/>
              </a:rPr>
              <a:t>i</a:t>
            </a:r>
            <a:r>
              <a:rPr dirty="0" sz="2400" spc="-5">
                <a:latin typeface="Century Gothic"/>
                <a:cs typeface="Century Gothic"/>
              </a:rPr>
              <a:t>tt</a:t>
            </a:r>
            <a:r>
              <a:rPr dirty="0" sz="2400">
                <a:latin typeface="Century Gothic"/>
                <a:cs typeface="Century Gothic"/>
              </a:rPr>
              <a:t>ers</a:t>
            </a:r>
            <a:endParaRPr sz="2400">
              <a:latin typeface="Century Gothic"/>
              <a:cs typeface="Century Gothic"/>
            </a:endParaRPr>
          </a:p>
          <a:p>
            <a:pPr marL="355600" marR="545465" indent="-342900">
              <a:lnSpc>
                <a:spcPct val="100099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Important for  movement</a:t>
            </a:r>
            <a:r>
              <a:rPr dirty="0" sz="2400" spc="-8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and  coordination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95800" y="1828800"/>
            <a:ext cx="3721100" cy="32464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75631" y="502411"/>
            <a:ext cx="539369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Medulla</a:t>
            </a:r>
            <a:r>
              <a:rPr dirty="0" spc="-110"/>
              <a:t> </a:t>
            </a:r>
            <a:r>
              <a:rPr dirty="0" spc="-5"/>
              <a:t>Oblongata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1641665"/>
            <a:ext cx="3691890" cy="3803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Portion </a:t>
            </a:r>
            <a:r>
              <a:rPr dirty="0" sz="2400">
                <a:latin typeface="Century Gothic"/>
                <a:cs typeface="Century Gothic"/>
              </a:rPr>
              <a:t>of</a:t>
            </a:r>
            <a:r>
              <a:rPr dirty="0" sz="2400" spc="-8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hindbrain</a:t>
            </a:r>
            <a:endParaRPr sz="2400">
              <a:latin typeface="Century Gothic"/>
              <a:cs typeface="Century Gothic"/>
            </a:endParaRPr>
          </a:p>
          <a:p>
            <a:pPr marL="355600" marR="215900" indent="-342900">
              <a:lnSpc>
                <a:spcPct val="99900"/>
              </a:lnSpc>
              <a:spcBef>
                <a:spcPts val="5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Controls autonomic  functions; respiration,  digestion, heart and  </a:t>
            </a:r>
            <a:r>
              <a:rPr dirty="0" sz="2400">
                <a:latin typeface="Century Gothic"/>
                <a:cs typeface="Century Gothic"/>
              </a:rPr>
              <a:t>vessel</a:t>
            </a:r>
            <a:r>
              <a:rPr dirty="0" sz="2400" spc="-9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function</a:t>
            </a:r>
            <a:endParaRPr sz="240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100099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Important for transfer  </a:t>
            </a:r>
            <a:r>
              <a:rPr dirty="0" sz="2400">
                <a:latin typeface="Century Gothic"/>
                <a:cs typeface="Century Gothic"/>
              </a:rPr>
              <a:t>of </a:t>
            </a:r>
            <a:r>
              <a:rPr dirty="0" sz="2400" spc="-5">
                <a:latin typeface="Century Gothic"/>
                <a:cs typeface="Century Gothic"/>
              </a:rPr>
              <a:t>messages since  motor and </a:t>
            </a:r>
            <a:r>
              <a:rPr dirty="0" sz="2400">
                <a:latin typeface="Century Gothic"/>
                <a:cs typeface="Century Gothic"/>
              </a:rPr>
              <a:t>sensory  </a:t>
            </a:r>
            <a:r>
              <a:rPr dirty="0" sz="2400" spc="-5">
                <a:latin typeface="Century Gothic"/>
                <a:cs typeface="Century Gothic"/>
              </a:rPr>
              <a:t>neurons travel through  this</a:t>
            </a:r>
            <a:r>
              <a:rPr dirty="0" sz="2400" spc="-85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area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1905000"/>
            <a:ext cx="3810000" cy="2819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2237" y="502411"/>
            <a:ext cx="127889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P</a:t>
            </a:r>
            <a:r>
              <a:rPr dirty="0" spc="-10"/>
              <a:t>o</a:t>
            </a:r>
            <a:r>
              <a:rPr dirty="0"/>
              <a:t>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0565" y="1565465"/>
            <a:ext cx="3513454" cy="3936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Pons—latin for</a:t>
            </a:r>
            <a:r>
              <a:rPr dirty="0" sz="2400" spc="-5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bridge</a:t>
            </a:r>
            <a:endParaRPr sz="2400">
              <a:latin typeface="Century Gothic"/>
              <a:cs typeface="Century Gothic"/>
            </a:endParaRPr>
          </a:p>
          <a:p>
            <a:pPr marL="355600" marR="5080" indent="-342900">
              <a:lnSpc>
                <a:spcPts val="2870"/>
              </a:lnSpc>
              <a:spcBef>
                <a:spcPts val="6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Connects cortex with  medulla</a:t>
            </a:r>
            <a:endParaRPr sz="2400">
              <a:latin typeface="Century Gothic"/>
              <a:cs typeface="Century Gothic"/>
            </a:endParaRPr>
          </a:p>
          <a:p>
            <a:pPr marL="355600" marR="160655" indent="-342900">
              <a:lnSpc>
                <a:spcPts val="2870"/>
              </a:lnSpc>
              <a:spcBef>
                <a:spcPts val="5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Century Gothic"/>
                <a:cs typeface="Century Gothic"/>
              </a:rPr>
              <a:t>Houses </a:t>
            </a:r>
            <a:r>
              <a:rPr dirty="0" sz="2400" spc="-5">
                <a:latin typeface="Century Gothic"/>
                <a:cs typeface="Century Gothic"/>
              </a:rPr>
              <a:t>the locus  ceruleus-area for NE  production</a:t>
            </a:r>
            <a:endParaRPr sz="2400">
              <a:latin typeface="Century Gothic"/>
              <a:cs typeface="Century Gothic"/>
            </a:endParaRPr>
          </a:p>
          <a:p>
            <a:pPr marL="355600" marR="173355" indent="-342900">
              <a:lnSpc>
                <a:spcPct val="99900"/>
              </a:lnSpc>
              <a:spcBef>
                <a:spcPts val="4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Serves as  communication  center </a:t>
            </a:r>
            <a:r>
              <a:rPr dirty="0" sz="2400">
                <a:latin typeface="Century Gothic"/>
                <a:cs typeface="Century Gothic"/>
              </a:rPr>
              <a:t>between</a:t>
            </a:r>
            <a:r>
              <a:rPr dirty="0" sz="2400" spc="-8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the  </a:t>
            </a:r>
            <a:r>
              <a:rPr dirty="0" sz="2400">
                <a:latin typeface="Century Gothic"/>
                <a:cs typeface="Century Gothic"/>
              </a:rPr>
              <a:t>two</a:t>
            </a:r>
            <a:r>
              <a:rPr dirty="0" sz="2400" spc="-155">
                <a:latin typeface="Century Gothic"/>
                <a:cs typeface="Century Gothic"/>
              </a:rPr>
              <a:t> </a:t>
            </a:r>
            <a:r>
              <a:rPr dirty="0" sz="2800" spc="-5">
                <a:latin typeface="Century Gothic"/>
                <a:cs typeface="Century Gothic"/>
              </a:rPr>
              <a:t>hemispheres</a:t>
            </a:r>
            <a:endParaRPr sz="2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76800" y="1752600"/>
            <a:ext cx="3506787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6700" y="417703"/>
            <a:ext cx="3529329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>
                <a:latin typeface="Arial"/>
                <a:cs typeface="Arial"/>
              </a:rPr>
              <a:t>C</a:t>
            </a:r>
            <a:r>
              <a:rPr dirty="0" sz="5400" spc="-10">
                <a:latin typeface="Arial"/>
                <a:cs typeface="Arial"/>
              </a:rPr>
              <a:t>e</a:t>
            </a:r>
            <a:r>
              <a:rPr dirty="0" sz="5400">
                <a:latin typeface="Arial"/>
                <a:cs typeface="Arial"/>
              </a:rPr>
              <a:t>r</a:t>
            </a:r>
            <a:r>
              <a:rPr dirty="0" sz="5400" spc="-10">
                <a:latin typeface="Arial"/>
                <a:cs typeface="Arial"/>
              </a:rPr>
              <a:t>ebe</a:t>
            </a:r>
            <a:r>
              <a:rPr dirty="0" sz="5400">
                <a:latin typeface="Arial"/>
                <a:cs typeface="Arial"/>
              </a:rPr>
              <a:t>ll</a:t>
            </a:r>
            <a:r>
              <a:rPr dirty="0" sz="5400" spc="-10">
                <a:latin typeface="Arial"/>
                <a:cs typeface="Arial"/>
              </a:rPr>
              <a:t>u</a:t>
            </a:r>
            <a:r>
              <a:rPr dirty="0" sz="5400">
                <a:latin typeface="Arial"/>
                <a:cs typeface="Arial"/>
              </a:rPr>
              <a:t>m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54746"/>
            <a:ext cx="6862445" cy="1857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ts val="3329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Involved in the control of movements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  postural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adjustments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Equilibrium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Planning of movements prior </a:t>
            </a:r>
            <a:r>
              <a:rPr dirty="0" sz="2800" spc="-5">
                <a:latin typeface="Arial"/>
                <a:cs typeface="Arial"/>
              </a:rPr>
              <a:t>to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initiation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48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52800" y="3657600"/>
            <a:ext cx="3054350" cy="2443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3564" y="202691"/>
            <a:ext cx="2396490" cy="6096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>
                <a:latin typeface="Calibri"/>
                <a:cs typeface="Calibri"/>
              </a:rPr>
              <a:t>C</a:t>
            </a:r>
            <a:r>
              <a:rPr dirty="0" sz="4000" spc="-5">
                <a:latin typeface="Calibri"/>
                <a:cs typeface="Calibri"/>
              </a:rPr>
              <a:t>e</a:t>
            </a:r>
            <a:r>
              <a:rPr dirty="0" sz="4000" spc="-50">
                <a:latin typeface="Calibri"/>
                <a:cs typeface="Calibri"/>
              </a:rPr>
              <a:t>r</a:t>
            </a:r>
            <a:r>
              <a:rPr dirty="0" sz="4000" spc="-5">
                <a:latin typeface="Calibri"/>
                <a:cs typeface="Calibri"/>
              </a:rPr>
              <a:t>ebe</a:t>
            </a:r>
            <a:r>
              <a:rPr dirty="0" sz="4000" spc="-10">
                <a:latin typeface="Calibri"/>
                <a:cs typeface="Calibri"/>
              </a:rPr>
              <a:t>ll</a:t>
            </a:r>
            <a:r>
              <a:rPr dirty="0" sz="4000" spc="-5">
                <a:latin typeface="Calibri"/>
                <a:cs typeface="Calibri"/>
              </a:rPr>
              <a:t>um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0565" y="1185197"/>
            <a:ext cx="3531235" cy="4656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marR="327660" indent="-342900">
              <a:lnSpc>
                <a:spcPts val="287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Coordination </a:t>
            </a:r>
            <a:r>
              <a:rPr dirty="0" sz="2400">
                <a:latin typeface="Century Gothic"/>
                <a:cs typeface="Century Gothic"/>
              </a:rPr>
              <a:t>of  </a:t>
            </a:r>
            <a:r>
              <a:rPr dirty="0" sz="2400" spc="-5">
                <a:latin typeface="Century Gothic"/>
                <a:cs typeface="Century Gothic"/>
              </a:rPr>
              <a:t>voluntary</a:t>
            </a:r>
            <a:r>
              <a:rPr dirty="0" sz="2400" spc="-7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motor</a:t>
            </a:r>
            <a:endParaRPr sz="2400">
              <a:latin typeface="Century Gothic"/>
              <a:cs typeface="Century Gothic"/>
            </a:endParaRPr>
          </a:p>
          <a:p>
            <a:pPr algn="just" marL="355600" marR="327660">
              <a:lnSpc>
                <a:spcPts val="2870"/>
              </a:lnSpc>
              <a:spcBef>
                <a:spcPts val="25"/>
              </a:spcBef>
            </a:pPr>
            <a:r>
              <a:rPr dirty="0" sz="2400" spc="-5">
                <a:latin typeface="Century Gothic"/>
                <a:cs typeface="Century Gothic"/>
              </a:rPr>
              <a:t>movement,</a:t>
            </a:r>
            <a:r>
              <a:rPr dirty="0" sz="2400" spc="-7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muscle  tone, balance and  equilibrium</a:t>
            </a:r>
            <a:endParaRPr sz="2400">
              <a:latin typeface="Century Gothic"/>
              <a:cs typeface="Century Gothic"/>
            </a:endParaRPr>
          </a:p>
          <a:p>
            <a:pPr marL="355600" marR="69215" indent="-342900">
              <a:lnSpc>
                <a:spcPct val="100699"/>
              </a:lnSpc>
              <a:spcBef>
                <a:spcPts val="4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Ba</a:t>
            </a:r>
            <a:r>
              <a:rPr dirty="0" sz="2400" spc="-10">
                <a:latin typeface="Century Gothic"/>
                <a:cs typeface="Century Gothic"/>
              </a:rPr>
              <a:t>l</a:t>
            </a:r>
            <a:r>
              <a:rPr dirty="0" sz="2400" spc="-5">
                <a:latin typeface="Century Gothic"/>
                <a:cs typeface="Century Gothic"/>
              </a:rPr>
              <a:t>a</a:t>
            </a:r>
            <a:r>
              <a:rPr dirty="0" sz="2400">
                <a:latin typeface="Century Gothic"/>
                <a:cs typeface="Century Gothic"/>
              </a:rPr>
              <a:t>n</a:t>
            </a:r>
            <a:r>
              <a:rPr dirty="0" sz="2400" spc="-5">
                <a:latin typeface="Century Gothic"/>
                <a:cs typeface="Century Gothic"/>
              </a:rPr>
              <a:t>c</a:t>
            </a:r>
            <a:r>
              <a:rPr dirty="0" sz="2400">
                <a:latin typeface="Century Gothic"/>
                <a:cs typeface="Century Gothic"/>
              </a:rPr>
              <a:t>e—</a:t>
            </a:r>
            <a:r>
              <a:rPr dirty="0" sz="2400" spc="5">
                <a:latin typeface="Century Gothic"/>
                <a:cs typeface="Century Gothic"/>
              </a:rPr>
              <a:t>R</a:t>
            </a:r>
            <a:r>
              <a:rPr dirty="0" sz="2400" spc="-5">
                <a:latin typeface="Century Gothic"/>
                <a:cs typeface="Century Gothic"/>
              </a:rPr>
              <a:t>h</a:t>
            </a:r>
            <a:r>
              <a:rPr dirty="0" sz="2400">
                <a:latin typeface="Century Gothic"/>
                <a:cs typeface="Century Gothic"/>
              </a:rPr>
              <a:t>o</a:t>
            </a:r>
            <a:r>
              <a:rPr dirty="0" sz="2400" spc="-5">
                <a:latin typeface="Century Gothic"/>
                <a:cs typeface="Century Gothic"/>
              </a:rPr>
              <a:t>m</a:t>
            </a:r>
            <a:r>
              <a:rPr dirty="0" sz="2400">
                <a:latin typeface="Century Gothic"/>
                <a:cs typeface="Century Gothic"/>
              </a:rPr>
              <a:t>berg  </a:t>
            </a:r>
            <a:r>
              <a:rPr dirty="0" sz="2400">
                <a:latin typeface="Century Gothic"/>
                <a:cs typeface="Century Gothic"/>
              </a:rPr>
              <a:t>test</a:t>
            </a:r>
            <a:endParaRPr sz="240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entury Gothic"/>
                <a:cs typeface="Century Gothic"/>
              </a:rPr>
              <a:t>Damage leads</a:t>
            </a:r>
            <a:r>
              <a:rPr dirty="0" sz="2400" spc="-70">
                <a:latin typeface="Century Gothic"/>
                <a:cs typeface="Century Gothic"/>
              </a:rPr>
              <a:t> </a:t>
            </a:r>
            <a:r>
              <a:rPr dirty="0" sz="2400" spc="-5">
                <a:latin typeface="Century Gothic"/>
                <a:cs typeface="Century Gothic"/>
              </a:rPr>
              <a:t>to</a:t>
            </a:r>
            <a:endParaRPr sz="2400">
              <a:latin typeface="Century Gothic"/>
              <a:cs typeface="Century Gothic"/>
            </a:endParaRPr>
          </a:p>
          <a:p>
            <a:pPr marL="755650" marR="5080" indent="-285750">
              <a:lnSpc>
                <a:spcPct val="100000"/>
              </a:lnSpc>
              <a:spcBef>
                <a:spcPts val="484"/>
              </a:spcBef>
              <a:tabLst>
                <a:tab pos="755015" algn="l"/>
              </a:tabLst>
            </a:pPr>
            <a:r>
              <a:rPr dirty="0" sz="2000">
                <a:latin typeface="Arial"/>
                <a:cs typeface="Arial"/>
              </a:rPr>
              <a:t>–	</a:t>
            </a:r>
            <a:r>
              <a:rPr dirty="0" sz="2000" spc="-5">
                <a:latin typeface="Century Gothic"/>
                <a:cs typeface="Century Gothic"/>
              </a:rPr>
              <a:t>Ataxia,</a:t>
            </a:r>
            <a:r>
              <a:rPr dirty="0" sz="2000" spc="-65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intention </a:t>
            </a:r>
            <a:r>
              <a:rPr dirty="0" sz="2000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tremors, weak</a:t>
            </a:r>
            <a:r>
              <a:rPr dirty="0" sz="2000" spc="-75">
                <a:latin typeface="Century Gothic"/>
                <a:cs typeface="Century Gothic"/>
              </a:rPr>
              <a:t> </a:t>
            </a:r>
            <a:r>
              <a:rPr dirty="0" sz="2000" spc="-5">
                <a:latin typeface="Century Gothic"/>
                <a:cs typeface="Century Gothic"/>
              </a:rPr>
              <a:t>muscles  nystagmus, dysarthria,  </a:t>
            </a:r>
            <a:r>
              <a:rPr dirty="0" sz="2000">
                <a:latin typeface="Century Gothic"/>
                <a:cs typeface="Century Gothic"/>
              </a:rPr>
              <a:t>tendency </a:t>
            </a:r>
            <a:r>
              <a:rPr dirty="0" sz="2000" spc="-5">
                <a:latin typeface="Century Gothic"/>
                <a:cs typeface="Century Gothic"/>
              </a:rPr>
              <a:t>toward  falling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0" y="1371600"/>
            <a:ext cx="4025900" cy="511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69418" y="502411"/>
            <a:ext cx="320611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Cerebellum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73974"/>
            <a:ext cx="7780020" cy="4474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55">
                <a:latin typeface="Arial"/>
                <a:cs typeface="Arial"/>
              </a:rPr>
              <a:t>Ü</a:t>
            </a:r>
            <a:r>
              <a:rPr dirty="0" sz="3000" spc="55">
                <a:latin typeface="Calibri"/>
                <a:cs typeface="Calibri"/>
              </a:rPr>
              <a:t>Function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65"/>
              </a:spcBef>
            </a:pPr>
            <a:r>
              <a:rPr dirty="0" sz="2600" spc="4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40">
                <a:latin typeface="Calibri"/>
                <a:cs typeface="Calibri"/>
              </a:rPr>
              <a:t>Auxiliary </a:t>
            </a:r>
            <a:r>
              <a:rPr dirty="0" sz="2600" spc="-10">
                <a:latin typeface="Calibri"/>
                <a:cs typeface="Calibri"/>
              </a:rPr>
              <a:t>structure </a:t>
            </a:r>
            <a:r>
              <a:rPr dirty="0" sz="2600" spc="-20">
                <a:latin typeface="Calibri"/>
                <a:cs typeface="Calibri"/>
              </a:rPr>
              <a:t>for </a:t>
            </a:r>
            <a:r>
              <a:rPr dirty="0" sz="2600" spc="-5">
                <a:latin typeface="Calibri"/>
                <a:cs typeface="Calibri"/>
              </a:rPr>
              <a:t>the </a:t>
            </a:r>
            <a:r>
              <a:rPr dirty="0" sz="2600" spc="-15">
                <a:latin typeface="Calibri"/>
                <a:cs typeface="Calibri"/>
              </a:rPr>
              <a:t>entire cerebral</a:t>
            </a:r>
            <a:r>
              <a:rPr dirty="0" sz="2600">
                <a:latin typeface="Calibri"/>
                <a:cs typeface="Calibri"/>
              </a:rPr>
              <a:t> </a:t>
            </a:r>
            <a:r>
              <a:rPr dirty="0" sz="2600" spc="-20">
                <a:latin typeface="Calibri"/>
                <a:cs typeface="Calibri"/>
              </a:rPr>
              <a:t>cortex</a:t>
            </a:r>
            <a:endParaRPr sz="2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10"/>
              </a:spcBef>
            </a:pPr>
            <a:r>
              <a:rPr dirty="0" sz="2600" spc="3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35">
                <a:latin typeface="Calibri"/>
                <a:cs typeface="Calibri"/>
              </a:rPr>
              <a:t>Posture </a:t>
            </a:r>
            <a:r>
              <a:rPr dirty="0" sz="2600" spc="-5">
                <a:latin typeface="Calibri"/>
                <a:cs typeface="Calibri"/>
              </a:rPr>
              <a:t>and</a:t>
            </a:r>
            <a:r>
              <a:rPr dirty="0" sz="2600" spc="-9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balance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3000" spc="70">
                <a:latin typeface="Arial"/>
                <a:cs typeface="Arial"/>
              </a:rPr>
              <a:t>Ü</a:t>
            </a:r>
            <a:r>
              <a:rPr dirty="0" sz="3000" spc="70">
                <a:latin typeface="Calibri"/>
                <a:cs typeface="Calibri"/>
              </a:rPr>
              <a:t>Damage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Effect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30"/>
              </a:spcBef>
            </a:pPr>
            <a:r>
              <a:rPr dirty="0" sz="2600" spc="3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30">
                <a:latin typeface="Calibri"/>
                <a:cs typeface="Calibri"/>
              </a:rPr>
              <a:t>Impairment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5">
                <a:latin typeface="Calibri"/>
                <a:cs typeface="Calibri"/>
              </a:rPr>
              <a:t>balance, </a:t>
            </a:r>
            <a:r>
              <a:rPr dirty="0" sz="2600" spc="-10">
                <a:latin typeface="Calibri"/>
                <a:cs typeface="Calibri"/>
              </a:rPr>
              <a:t>standing,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gait</a:t>
            </a:r>
            <a:endParaRPr sz="26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09"/>
              </a:spcBef>
            </a:pPr>
            <a:r>
              <a:rPr dirty="0" sz="2600" spc="3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35">
                <a:latin typeface="Calibri"/>
                <a:cs typeface="Calibri"/>
              </a:rPr>
              <a:t>Ataxia, </a:t>
            </a:r>
            <a:r>
              <a:rPr dirty="0" sz="2600" spc="-15">
                <a:latin typeface="Calibri"/>
                <a:cs typeface="Calibri"/>
              </a:rPr>
              <a:t>tremors </a:t>
            </a:r>
            <a:r>
              <a:rPr dirty="0" sz="2600" spc="-5">
                <a:latin typeface="Calibri"/>
                <a:cs typeface="Calibri"/>
              </a:rPr>
              <a:t>and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 spc="-20">
                <a:latin typeface="Calibri"/>
                <a:cs typeface="Calibri"/>
              </a:rPr>
              <a:t>nystagmus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3000" spc="20">
                <a:latin typeface="Arial"/>
                <a:cs typeface="Arial"/>
              </a:rPr>
              <a:t>Ü</a:t>
            </a:r>
            <a:r>
              <a:rPr dirty="0" sz="3000" spc="20">
                <a:latin typeface="Calibri"/>
                <a:cs typeface="Calibri"/>
              </a:rPr>
              <a:t>Psychopathology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30"/>
              </a:spcBef>
            </a:pPr>
            <a:r>
              <a:rPr dirty="0" sz="2600" spc="45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45">
                <a:latin typeface="Calibri"/>
                <a:cs typeface="Calibri"/>
              </a:rPr>
              <a:t>Thought </a:t>
            </a:r>
            <a:r>
              <a:rPr dirty="0" sz="2600" spc="-10">
                <a:latin typeface="Calibri"/>
                <a:cs typeface="Calibri"/>
              </a:rPr>
              <a:t>to </a:t>
            </a:r>
            <a:r>
              <a:rPr dirty="0" sz="2600" spc="-5">
                <a:latin typeface="Calibri"/>
                <a:cs typeface="Calibri"/>
              </a:rPr>
              <a:t>be </a:t>
            </a:r>
            <a:r>
              <a:rPr dirty="0" sz="2600" spc="-15">
                <a:latin typeface="Calibri"/>
                <a:cs typeface="Calibri"/>
              </a:rPr>
              <a:t>involved </a:t>
            </a:r>
            <a:r>
              <a:rPr dirty="0" sz="2600">
                <a:latin typeface="Calibri"/>
                <a:cs typeface="Calibri"/>
              </a:rPr>
              <a:t>in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autism</a:t>
            </a:r>
            <a:endParaRPr sz="2600">
              <a:latin typeface="Calibri"/>
              <a:cs typeface="Calibri"/>
            </a:endParaRPr>
          </a:p>
          <a:p>
            <a:pPr marL="755650" marR="5080" indent="-285750">
              <a:lnSpc>
                <a:spcPts val="2800"/>
              </a:lnSpc>
              <a:spcBef>
                <a:spcPts val="670"/>
              </a:spcBef>
            </a:pPr>
            <a:r>
              <a:rPr dirty="0" sz="2600" spc="140">
                <a:solidFill>
                  <a:srgbClr val="F5F4ED"/>
                </a:solidFill>
                <a:latin typeface="Arial"/>
                <a:cs typeface="Arial"/>
              </a:rPr>
              <a:t>Ü</a:t>
            </a:r>
            <a:r>
              <a:rPr dirty="0" sz="2600" spc="140">
                <a:latin typeface="Calibri"/>
                <a:cs typeface="Calibri"/>
              </a:rPr>
              <a:t>In </a:t>
            </a:r>
            <a:r>
              <a:rPr dirty="0" sz="2600" spc="-10">
                <a:latin typeface="Calibri"/>
                <a:cs typeface="Calibri"/>
              </a:rPr>
              <a:t>children: </a:t>
            </a:r>
            <a:r>
              <a:rPr dirty="0" sz="2600" spc="-5">
                <a:latin typeface="Calibri"/>
                <a:cs typeface="Calibri"/>
              </a:rPr>
              <a:t>clumsiness, </a:t>
            </a:r>
            <a:r>
              <a:rPr dirty="0" sz="2600" spc="-15">
                <a:latin typeface="Calibri"/>
                <a:cs typeface="Calibri"/>
              </a:rPr>
              <a:t>delayed </a:t>
            </a:r>
            <a:r>
              <a:rPr dirty="0" sz="2600" spc="-10">
                <a:latin typeface="Calibri"/>
                <a:cs typeface="Calibri"/>
              </a:rPr>
              <a:t>milestone,</a:t>
            </a:r>
            <a:r>
              <a:rPr dirty="0" sz="2600" spc="-13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language  </a:t>
            </a:r>
            <a:r>
              <a:rPr dirty="0" sz="2600" spc="-10">
                <a:latin typeface="Calibri"/>
                <a:cs typeface="Calibri"/>
              </a:rPr>
              <a:t>problems, </a:t>
            </a:r>
            <a:r>
              <a:rPr dirty="0" sz="2600" spc="-5">
                <a:latin typeface="Calibri"/>
                <a:cs typeface="Calibri"/>
              </a:rPr>
              <a:t>inability </a:t>
            </a:r>
            <a:r>
              <a:rPr dirty="0" sz="2600" spc="-10">
                <a:latin typeface="Calibri"/>
                <a:cs typeface="Calibri"/>
              </a:rPr>
              <a:t>to read </a:t>
            </a:r>
            <a:r>
              <a:rPr dirty="0" sz="2600" spc="-5">
                <a:latin typeface="Calibri"/>
                <a:cs typeface="Calibri"/>
              </a:rPr>
              <a:t>social</a:t>
            </a:r>
            <a:r>
              <a:rPr dirty="0" sz="2600" spc="1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cues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600" y="417703"/>
            <a:ext cx="3609340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5">
                <a:latin typeface="Arial"/>
                <a:cs typeface="Arial"/>
              </a:rPr>
              <a:t>Spinal</a:t>
            </a:r>
            <a:r>
              <a:rPr dirty="0" sz="5400" spc="-75">
                <a:latin typeface="Arial"/>
                <a:cs typeface="Arial"/>
              </a:rPr>
              <a:t> </a:t>
            </a:r>
            <a:r>
              <a:rPr dirty="0" sz="5400" spc="-5">
                <a:latin typeface="Arial"/>
                <a:cs typeface="Arial"/>
              </a:rPr>
              <a:t>Cord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45920"/>
            <a:ext cx="3752850" cy="3006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302895" indent="-342900">
              <a:lnSpc>
                <a:spcPts val="3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Made of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Pyramidal  </a:t>
            </a:r>
            <a:r>
              <a:rPr dirty="0" sz="2800" spc="-30" b="1">
                <a:latin typeface="Arial"/>
                <a:cs typeface="Arial"/>
              </a:rPr>
              <a:t>Tracts</a:t>
            </a:r>
            <a:endParaRPr sz="2800">
              <a:latin typeface="Arial"/>
              <a:cs typeface="Arial"/>
            </a:endParaRPr>
          </a:p>
          <a:p>
            <a:pPr marL="755650" marR="107950" indent="-285750">
              <a:lnSpc>
                <a:spcPct val="89900"/>
              </a:lnSpc>
              <a:spcBef>
                <a:spcPts val="555"/>
              </a:spcBef>
            </a:pPr>
            <a:r>
              <a:rPr dirty="0" sz="2400">
                <a:latin typeface="Arial"/>
                <a:cs typeface="Arial"/>
              </a:rPr>
              <a:t>– </a:t>
            </a:r>
            <a:r>
              <a:rPr dirty="0" sz="2400" spc="-5">
                <a:latin typeface="Arial"/>
                <a:cs typeface="Arial"/>
              </a:rPr>
              <a:t>pathways that extend  from the cortex to the  </a:t>
            </a:r>
            <a:r>
              <a:rPr dirty="0" sz="2400">
                <a:latin typeface="Arial"/>
                <a:cs typeface="Arial"/>
              </a:rPr>
              <a:t>spinal cord &amp; </a:t>
            </a:r>
            <a:r>
              <a:rPr dirty="0" sz="2400" spc="-5">
                <a:latin typeface="Arial"/>
                <a:cs typeface="Arial"/>
              </a:rPr>
              <a:t>then to  motor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nerves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ts val="30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Regulates the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activity  </a:t>
            </a:r>
            <a:r>
              <a:rPr dirty="0" sz="2800">
                <a:latin typeface="Arial"/>
                <a:cs typeface="Arial"/>
              </a:rPr>
              <a:t>of skeletal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muscles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05400" y="1828800"/>
            <a:ext cx="3505200" cy="3927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51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76785" y="493903"/>
            <a:ext cx="419036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Neuron</a:t>
            </a:r>
            <a:r>
              <a:rPr dirty="0" spc="-29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Anatomy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2140" y="1332674"/>
            <a:ext cx="6513830" cy="3439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Neuron (Nerve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Cell)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585"/>
              </a:spcBef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basic </a:t>
            </a:r>
            <a:r>
              <a:rPr dirty="0" sz="2400" spc="-5">
                <a:latin typeface="Arial"/>
                <a:cs typeface="Arial"/>
              </a:rPr>
              <a:t>functional </a:t>
            </a:r>
            <a:r>
              <a:rPr dirty="0" sz="2400">
                <a:latin typeface="Arial"/>
                <a:cs typeface="Arial"/>
              </a:rPr>
              <a:t>unit of </a:t>
            </a:r>
            <a:r>
              <a:rPr dirty="0" sz="2400" spc="-5">
                <a:latin typeface="Arial"/>
                <a:cs typeface="Arial"/>
              </a:rPr>
              <a:t>the </a:t>
            </a:r>
            <a:r>
              <a:rPr dirty="0" sz="2400">
                <a:latin typeface="Arial"/>
                <a:cs typeface="Arial"/>
              </a:rPr>
              <a:t>nervous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55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Communication btwn </a:t>
            </a:r>
            <a:r>
              <a:rPr dirty="0" sz="2400">
                <a:latin typeface="Arial"/>
                <a:cs typeface="Arial"/>
              </a:rPr>
              <a:t>neurons is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chemical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Four Distinct parts </a:t>
            </a:r>
            <a:r>
              <a:rPr dirty="0" sz="2400">
                <a:latin typeface="Arial"/>
                <a:cs typeface="Arial"/>
              </a:rPr>
              <a:t>of </a:t>
            </a:r>
            <a:r>
              <a:rPr dirty="0" sz="2400" spc="-5">
                <a:latin typeface="Arial"/>
                <a:cs typeface="Arial"/>
              </a:rPr>
              <a:t>the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Neuron</a:t>
            </a:r>
            <a:endParaRPr sz="2400">
              <a:latin typeface="Arial"/>
              <a:cs typeface="Arial"/>
            </a:endParaRPr>
          </a:p>
          <a:p>
            <a:pPr lvl="1" marL="1612900" indent="-228600">
              <a:lnSpc>
                <a:spcPct val="100000"/>
              </a:lnSpc>
              <a:spcBef>
                <a:spcPts val="585"/>
              </a:spcBef>
              <a:buChar char="–"/>
              <a:tabLst>
                <a:tab pos="1612900" algn="l"/>
              </a:tabLst>
            </a:pPr>
            <a:r>
              <a:rPr dirty="0" sz="2400">
                <a:latin typeface="Arial"/>
                <a:cs typeface="Arial"/>
              </a:rPr>
              <a:t>Cell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Body</a:t>
            </a:r>
            <a:endParaRPr sz="2400">
              <a:latin typeface="Arial"/>
              <a:cs typeface="Arial"/>
            </a:endParaRPr>
          </a:p>
          <a:p>
            <a:pPr lvl="1" marL="1612900" indent="-228600">
              <a:lnSpc>
                <a:spcPct val="100000"/>
              </a:lnSpc>
              <a:spcBef>
                <a:spcPts val="550"/>
              </a:spcBef>
              <a:buChar char="–"/>
              <a:tabLst>
                <a:tab pos="1612900" algn="l"/>
              </a:tabLst>
            </a:pPr>
            <a:r>
              <a:rPr dirty="0" sz="2400" spc="-5">
                <a:latin typeface="Arial"/>
                <a:cs typeface="Arial"/>
              </a:rPr>
              <a:t>Axon</a:t>
            </a:r>
            <a:endParaRPr sz="2400">
              <a:latin typeface="Arial"/>
              <a:cs typeface="Arial"/>
            </a:endParaRPr>
          </a:p>
          <a:p>
            <a:pPr lvl="1" marL="1612900" indent="-228600">
              <a:lnSpc>
                <a:spcPct val="100000"/>
              </a:lnSpc>
              <a:spcBef>
                <a:spcPts val="585"/>
              </a:spcBef>
              <a:buChar char="–"/>
              <a:tabLst>
                <a:tab pos="1612900" algn="l"/>
              </a:tabLst>
            </a:pPr>
            <a:r>
              <a:rPr dirty="0" sz="2400" spc="-5">
                <a:latin typeface="Arial"/>
                <a:cs typeface="Arial"/>
              </a:rPr>
              <a:t>Dendrites</a:t>
            </a:r>
            <a:endParaRPr sz="2400">
              <a:latin typeface="Arial"/>
              <a:cs typeface="Arial"/>
            </a:endParaRPr>
          </a:p>
          <a:p>
            <a:pPr lvl="1" marL="1612900" indent="-228600">
              <a:lnSpc>
                <a:spcPct val="100000"/>
              </a:lnSpc>
              <a:spcBef>
                <a:spcPts val="585"/>
              </a:spcBef>
              <a:buChar char="–"/>
              <a:tabLst>
                <a:tab pos="1612900" algn="l"/>
              </a:tabLst>
            </a:pPr>
            <a:r>
              <a:rPr dirty="0" sz="2400" spc="-5">
                <a:latin typeface="Arial"/>
                <a:cs typeface="Arial"/>
              </a:rPr>
              <a:t>Synapses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52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0" y="3048000"/>
            <a:ext cx="5334000" cy="32575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41044" y="134620"/>
            <a:ext cx="6662420" cy="10153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34315" marR="5080" indent="-222250">
              <a:lnSpc>
                <a:spcPct val="100000"/>
              </a:lnSpc>
            </a:pPr>
            <a:r>
              <a:rPr dirty="0" sz="3200" spc="-10">
                <a:latin typeface="Calibri"/>
                <a:cs typeface="Calibri"/>
              </a:rPr>
              <a:t>Neurons </a:t>
            </a:r>
            <a:r>
              <a:rPr dirty="0" sz="3200" spc="-20">
                <a:latin typeface="Calibri"/>
                <a:cs typeface="Calibri"/>
              </a:rPr>
              <a:t>have </a:t>
            </a:r>
            <a:r>
              <a:rPr dirty="0" sz="3200" spc="-10">
                <a:latin typeface="Calibri"/>
                <a:cs typeface="Calibri"/>
              </a:rPr>
              <a:t>specialized processes </a:t>
            </a:r>
            <a:r>
              <a:rPr dirty="0" sz="3200" spc="-5">
                <a:latin typeface="Calibri"/>
                <a:cs typeface="Calibri"/>
              </a:rPr>
              <a:t>that  </a:t>
            </a:r>
            <a:r>
              <a:rPr dirty="0" sz="3200">
                <a:latin typeface="Calibri"/>
                <a:cs typeface="Calibri"/>
              </a:rPr>
              <a:t>support </a:t>
            </a:r>
            <a:r>
              <a:rPr dirty="0" sz="3200" spc="-10">
                <a:latin typeface="Calibri"/>
                <a:cs typeface="Calibri"/>
              </a:rPr>
              <a:t>electrochemical</a:t>
            </a:r>
            <a:r>
              <a:rPr dirty="0" sz="320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transmission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65312" y="2008187"/>
            <a:ext cx="6059487" cy="4545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898989"/>
                </a:solidFill>
                <a:latin typeface="Arial"/>
                <a:cs typeface="Arial"/>
              </a:rPr>
              <a:t>54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990600"/>
            <a:ext cx="8229600" cy="45259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7500" y="439420"/>
            <a:ext cx="6469380" cy="10153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02030" marR="5080" indent="-989965">
              <a:lnSpc>
                <a:spcPct val="100000"/>
              </a:lnSpc>
            </a:pPr>
            <a:r>
              <a:rPr dirty="0" sz="3200" spc="-10">
                <a:latin typeface="Calibri"/>
                <a:cs typeface="Calibri"/>
              </a:rPr>
              <a:t>Neurons communicate </a:t>
            </a:r>
            <a:r>
              <a:rPr dirty="0" sz="3200" spc="-5">
                <a:latin typeface="Calibri"/>
                <a:cs typeface="Calibri"/>
              </a:rPr>
              <a:t>with each other  </a:t>
            </a:r>
            <a:r>
              <a:rPr dirty="0" sz="3200">
                <a:latin typeface="Calibri"/>
                <a:cs typeface="Calibri"/>
              </a:rPr>
              <a:t>primarily </a:t>
            </a:r>
            <a:r>
              <a:rPr dirty="0" sz="3200" spc="-10">
                <a:latin typeface="Calibri"/>
                <a:cs typeface="Calibri"/>
              </a:rPr>
              <a:t>through</a:t>
            </a:r>
            <a:r>
              <a:rPr dirty="0" sz="3200" spc="-7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synapses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6800" y="1600200"/>
            <a:ext cx="6707187" cy="46497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4548" y="463422"/>
            <a:ext cx="3914775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800" spc="-5">
                <a:latin typeface="Arial"/>
                <a:cs typeface="Arial"/>
              </a:rPr>
              <a:t>NT</a:t>
            </a:r>
            <a:r>
              <a:rPr dirty="0" sz="4800" spc="-165">
                <a:latin typeface="Arial"/>
                <a:cs typeface="Arial"/>
              </a:rPr>
              <a:t> </a:t>
            </a:r>
            <a:r>
              <a:rPr dirty="0" sz="4800">
                <a:latin typeface="Arial"/>
                <a:cs typeface="Arial"/>
              </a:rPr>
              <a:t>Regulation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40014"/>
            <a:ext cx="7506334" cy="292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717550" indent="-342900">
              <a:lnSpc>
                <a:spcPts val="26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Receptors </a:t>
            </a:r>
            <a:r>
              <a:rPr dirty="0" sz="2400">
                <a:latin typeface="Arial"/>
                <a:cs typeface="Arial"/>
              </a:rPr>
              <a:t>are </a:t>
            </a:r>
            <a:r>
              <a:rPr dirty="0" sz="2400" spc="-5">
                <a:latin typeface="Arial"/>
                <a:cs typeface="Arial"/>
              </a:rPr>
              <a:t>located </a:t>
            </a:r>
            <a:r>
              <a:rPr dirty="0" sz="2400">
                <a:latin typeface="Arial"/>
                <a:cs typeface="Arial"/>
              </a:rPr>
              <a:t>in </a:t>
            </a:r>
            <a:r>
              <a:rPr dirty="0" sz="2400" spc="-5">
                <a:latin typeface="Arial"/>
                <a:cs typeface="Arial"/>
              </a:rPr>
              <a:t>both the presynaptic </a:t>
            </a:r>
            <a:r>
              <a:rPr dirty="0" sz="2400">
                <a:latin typeface="Arial"/>
                <a:cs typeface="Arial"/>
              </a:rPr>
              <a:t>&amp;  </a:t>
            </a:r>
            <a:r>
              <a:rPr dirty="0" sz="2400" spc="-5">
                <a:latin typeface="Arial"/>
                <a:cs typeface="Arial"/>
              </a:rPr>
              <a:t>postsynaptic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neurons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ts val="2600"/>
              </a:lnSpc>
              <a:spcBef>
                <a:spcPts val="6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Presynaptic </a:t>
            </a:r>
            <a:r>
              <a:rPr dirty="0" sz="2400">
                <a:latin typeface="Arial"/>
                <a:cs typeface="Arial"/>
              </a:rPr>
              <a:t>neurons serve as a </a:t>
            </a:r>
            <a:r>
              <a:rPr dirty="0" sz="2400" spc="-5">
                <a:latin typeface="MS PGothic"/>
                <a:cs typeface="MS PGothic"/>
              </a:rPr>
              <a:t>“</a:t>
            </a:r>
            <a:r>
              <a:rPr dirty="0" sz="2400" spc="-5">
                <a:latin typeface="Arial"/>
                <a:cs typeface="Arial"/>
              </a:rPr>
              <a:t>Negative Feedback  </a:t>
            </a:r>
            <a:r>
              <a:rPr dirty="0" sz="2400">
                <a:latin typeface="Arial"/>
                <a:cs typeface="Arial"/>
              </a:rPr>
              <a:t>Loop</a:t>
            </a:r>
            <a:r>
              <a:rPr dirty="0" sz="2400">
                <a:latin typeface="MS PGothic"/>
                <a:cs typeface="MS PGothic"/>
              </a:rPr>
              <a:t>”</a:t>
            </a:r>
            <a:endParaRPr sz="2400">
              <a:latin typeface="MS PGothic"/>
              <a:cs typeface="MS PGothic"/>
            </a:endParaRPr>
          </a:p>
          <a:p>
            <a:pPr lvl="1" marL="755650" marR="645160" indent="-285750">
              <a:lnSpc>
                <a:spcPts val="2600"/>
              </a:lnSpc>
              <a:spcBef>
                <a:spcPts val="53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Monitors </a:t>
            </a:r>
            <a:r>
              <a:rPr dirty="0" sz="2400">
                <a:latin typeface="Arial"/>
                <a:cs typeface="Arial"/>
              </a:rPr>
              <a:t>levels of NT &amp; up or </a:t>
            </a:r>
            <a:r>
              <a:rPr dirty="0" sz="2400" spc="-5">
                <a:latin typeface="Arial"/>
                <a:cs typeface="Arial"/>
              </a:rPr>
              <a:t>down-regulates  </a:t>
            </a:r>
            <a:r>
              <a:rPr dirty="0" sz="2400">
                <a:latin typeface="Arial"/>
                <a:cs typeface="Arial"/>
              </a:rPr>
              <a:t>accordingly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Postsynaptic </a:t>
            </a:r>
            <a:r>
              <a:rPr dirty="0" sz="2400">
                <a:latin typeface="Arial"/>
                <a:cs typeface="Arial"/>
              </a:rPr>
              <a:t>cells </a:t>
            </a:r>
            <a:r>
              <a:rPr dirty="0" sz="2400" spc="-5">
                <a:latin typeface="Arial"/>
                <a:cs typeface="Arial"/>
              </a:rPr>
              <a:t>activate </a:t>
            </a:r>
            <a:r>
              <a:rPr dirty="0" sz="2400">
                <a:latin typeface="Arial"/>
                <a:cs typeface="Arial"/>
              </a:rPr>
              <a:t>a biological response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via: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G-proteins, </a:t>
            </a:r>
            <a:r>
              <a:rPr dirty="0" sz="2400">
                <a:latin typeface="Arial"/>
                <a:cs typeface="Arial"/>
              </a:rPr>
              <a:t>second messengers, direct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actions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56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5150" y="417703"/>
            <a:ext cx="5474335" cy="822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5">
                <a:latin typeface="Arial"/>
                <a:cs typeface="Arial"/>
              </a:rPr>
              <a:t>Neurotransmitters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33220"/>
            <a:ext cx="6617334" cy="3417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Gamma-aminobutyric acid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(GABA)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Arial"/>
                <a:cs typeface="Arial"/>
              </a:rPr>
              <a:t>Glutamate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Norepinephrine</a:t>
            </a:r>
            <a:r>
              <a:rPr dirty="0" sz="3200" spc="-7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(NE)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Dopamine</a:t>
            </a:r>
            <a:r>
              <a:rPr dirty="0" sz="3200" spc="-7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(DA)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Serotonin</a:t>
            </a:r>
            <a:r>
              <a:rPr dirty="0" sz="3200" spc="-9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(5HT)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Acetylcholine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57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7425" y="493903"/>
            <a:ext cx="716915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496820" algn="l"/>
              </a:tabLst>
            </a:pPr>
            <a:r>
              <a:rPr dirty="0" spc="-5">
                <a:latin typeface="Arial"/>
                <a:cs typeface="Arial"/>
              </a:rPr>
              <a:t>Chemical	Neurotransmission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9806"/>
            <a:ext cx="7654290" cy="3101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699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Each step </a:t>
            </a:r>
            <a:r>
              <a:rPr dirty="0" sz="3200">
                <a:latin typeface="Arial"/>
                <a:cs typeface="Arial"/>
              </a:rPr>
              <a:t>in </a:t>
            </a:r>
            <a:r>
              <a:rPr dirty="0" sz="3200" spc="-5">
                <a:latin typeface="Arial"/>
                <a:cs typeface="Arial"/>
              </a:rPr>
              <a:t>the sequence of events </a:t>
            </a:r>
            <a:r>
              <a:rPr dirty="0" sz="3200">
                <a:latin typeface="Arial"/>
                <a:cs typeface="Arial"/>
              </a:rPr>
              <a:t>is</a:t>
            </a:r>
            <a:r>
              <a:rPr dirty="0" sz="3200" spc="-75">
                <a:latin typeface="Arial"/>
                <a:cs typeface="Arial"/>
              </a:rPr>
              <a:t> </a:t>
            </a:r>
            <a:r>
              <a:rPr dirty="0" sz="3200">
                <a:latin typeface="Arial"/>
                <a:cs typeface="Arial"/>
              </a:rPr>
              <a:t>a  </a:t>
            </a:r>
            <a:r>
              <a:rPr dirty="0" sz="3200" spc="-5">
                <a:latin typeface="Arial"/>
                <a:cs typeface="Arial"/>
              </a:rPr>
              <a:t>potential target for</a:t>
            </a:r>
            <a:r>
              <a:rPr dirty="0" sz="3200" spc="-7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pharmacotherapy</a:t>
            </a:r>
            <a:endParaRPr sz="3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Currently psychotropic agent</a:t>
            </a:r>
            <a:r>
              <a:rPr dirty="0" sz="3200" spc="-5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target:</a:t>
            </a:r>
            <a:endParaRPr sz="32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660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Neurotransmitters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Receptors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Enzymes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58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5037" y="502411"/>
            <a:ext cx="4733925" cy="6946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Neurotransmitters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2662" y="2038350"/>
          <a:ext cx="7561580" cy="2784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6287"/>
                <a:gridCol w="1725613"/>
                <a:gridCol w="1884362"/>
                <a:gridCol w="1885950"/>
              </a:tblGrid>
              <a:tr h="914400">
                <a:tc>
                  <a:txBody>
                    <a:bodyPr/>
                    <a:lstStyle/>
                    <a:p>
                      <a:pPr marL="84455" marR="271145">
                        <a:lnSpc>
                          <a:spcPts val="2130"/>
                        </a:lnSpc>
                        <a:spcBef>
                          <a:spcPts val="305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Monoamines 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(biogenic</a:t>
                      </a:r>
                      <a:r>
                        <a:rPr dirty="0" sz="1800" spc="-4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amines)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Amino</a:t>
                      </a:r>
                      <a:r>
                        <a:rPr dirty="0" sz="1800" spc="-9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Acids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Cholinergics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Neuro-Peptides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Dopamine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Glutamate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Acetylcholine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Substance</a:t>
                      </a:r>
                      <a:r>
                        <a:rPr dirty="0" sz="18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39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Norepinephrine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GABA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15">
                          <a:latin typeface="Calibri"/>
                          <a:cs typeface="Calibri"/>
                        </a:rPr>
                        <a:t>Somatostatin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Epinephrine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Glycine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Endorphins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Serotonin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Aspartate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Enkephalins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/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Dynorphins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38387" y="493903"/>
            <a:ext cx="446722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Neurotransmitters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50682"/>
            <a:ext cx="7863205" cy="2401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751205" indent="-342900">
              <a:lnSpc>
                <a:spcPts val="287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Chemicals </a:t>
            </a:r>
            <a:r>
              <a:rPr dirty="0" sz="2400" spc="-5">
                <a:latin typeface="Arial"/>
                <a:cs typeface="Arial"/>
              </a:rPr>
              <a:t>that communicate information between  </a:t>
            </a:r>
            <a:r>
              <a:rPr dirty="0" sz="2400">
                <a:latin typeface="Arial"/>
                <a:cs typeface="Arial"/>
              </a:rPr>
              <a:t>neurons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9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Released </a:t>
            </a:r>
            <a:r>
              <a:rPr dirty="0" sz="2400" spc="-5">
                <a:latin typeface="Arial"/>
                <a:cs typeface="Arial"/>
              </a:rPr>
              <a:t>from presynaptic terminals </a:t>
            </a:r>
            <a:r>
              <a:rPr dirty="0" sz="2400">
                <a:latin typeface="Arial"/>
                <a:cs typeface="Arial"/>
              </a:rPr>
              <a:t>by nerve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impulses</a:t>
            </a:r>
            <a:endParaRPr sz="2400">
              <a:latin typeface="Arial"/>
              <a:cs typeface="Arial"/>
            </a:endParaRPr>
          </a:p>
          <a:p>
            <a:pPr marL="355600" marR="156210" indent="-342900">
              <a:lnSpc>
                <a:spcPts val="287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Can inhibit or </a:t>
            </a:r>
            <a:r>
              <a:rPr dirty="0" sz="2400" spc="-5">
                <a:latin typeface="Arial"/>
                <a:cs typeface="Arial"/>
              </a:rPr>
              <a:t>excite </a:t>
            </a:r>
            <a:r>
              <a:rPr dirty="0" sz="2400">
                <a:latin typeface="Arial"/>
                <a:cs typeface="Arial"/>
              </a:rPr>
              <a:t>receiving </a:t>
            </a:r>
            <a:r>
              <a:rPr dirty="0" sz="2400" spc="-5">
                <a:latin typeface="Arial"/>
                <a:cs typeface="Arial"/>
              </a:rPr>
              <a:t>(post-synaptic) </a:t>
            </a:r>
            <a:r>
              <a:rPr dirty="0" sz="2400">
                <a:latin typeface="Arial"/>
                <a:cs typeface="Arial"/>
              </a:rPr>
              <a:t>neuronal  </a:t>
            </a:r>
            <a:r>
              <a:rPr dirty="0" sz="2400" spc="-5">
                <a:latin typeface="Arial"/>
                <a:cs typeface="Arial"/>
              </a:rPr>
              <a:t>receptors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489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Activate</a:t>
            </a:r>
            <a:r>
              <a:rPr dirty="0" sz="2400" spc="2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genes-Pharmacogenomics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60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1158" y="477011"/>
            <a:ext cx="4321175" cy="7219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Calibri"/>
                <a:cs typeface="Calibri"/>
              </a:rPr>
              <a:t>Ne</a:t>
            </a:r>
            <a:r>
              <a:rPr dirty="0">
                <a:latin typeface="Calibri"/>
                <a:cs typeface="Calibri"/>
              </a:rPr>
              <a:t>u</a:t>
            </a:r>
            <a:r>
              <a:rPr dirty="0" spc="-70">
                <a:latin typeface="Calibri"/>
                <a:cs typeface="Calibri"/>
              </a:rPr>
              <a:t>r</a:t>
            </a:r>
            <a:r>
              <a:rPr dirty="0" spc="5">
                <a:latin typeface="Calibri"/>
                <a:cs typeface="Calibri"/>
              </a:rPr>
              <a:t>o</a:t>
            </a:r>
            <a:r>
              <a:rPr dirty="0" spc="-5">
                <a:latin typeface="Calibri"/>
                <a:cs typeface="Calibri"/>
              </a:rPr>
              <a:t>t</a:t>
            </a:r>
            <a:r>
              <a:rPr dirty="0" spc="-9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ans</a:t>
            </a:r>
            <a:r>
              <a:rPr dirty="0" spc="-5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issi</a:t>
            </a:r>
            <a:r>
              <a:rPr dirty="0" spc="5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n</a:t>
            </a:r>
          </a:p>
        </p:txBody>
      </p:sp>
      <p:sp>
        <p:nvSpPr>
          <p:cNvPr id="3" name="object 3"/>
          <p:cNvSpPr/>
          <p:nvPr/>
        </p:nvSpPr>
        <p:spPr>
          <a:xfrm>
            <a:off x="914400" y="1447800"/>
            <a:ext cx="7010400" cy="3856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898989"/>
                </a:solidFill>
                <a:latin typeface="Arial"/>
                <a:cs typeface="Arial"/>
              </a:rPr>
              <a:t>61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8650" y="463422"/>
            <a:ext cx="2806700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800" spc="-5">
                <a:latin typeface="Arial"/>
                <a:cs typeface="Arial"/>
              </a:rPr>
              <a:t>R</a:t>
            </a:r>
            <a:r>
              <a:rPr dirty="0" sz="4800" spc="5">
                <a:latin typeface="Arial"/>
                <a:cs typeface="Arial"/>
              </a:rPr>
              <a:t>e</a:t>
            </a:r>
            <a:r>
              <a:rPr dirty="0" sz="4800">
                <a:latin typeface="Arial"/>
                <a:cs typeface="Arial"/>
              </a:rPr>
              <a:t>c</a:t>
            </a:r>
            <a:r>
              <a:rPr dirty="0" sz="4800" spc="5">
                <a:latin typeface="Arial"/>
                <a:cs typeface="Arial"/>
              </a:rPr>
              <a:t>ep</a:t>
            </a:r>
            <a:r>
              <a:rPr dirty="0" sz="4800">
                <a:latin typeface="Arial"/>
                <a:cs typeface="Arial"/>
              </a:rPr>
              <a:t>t</a:t>
            </a:r>
            <a:r>
              <a:rPr dirty="0" sz="4800" spc="5">
                <a:latin typeface="Arial"/>
                <a:cs typeface="Arial"/>
              </a:rPr>
              <a:t>o</a:t>
            </a:r>
            <a:r>
              <a:rPr dirty="0" sz="4800">
                <a:latin typeface="Arial"/>
                <a:cs typeface="Arial"/>
              </a:rPr>
              <a:t>rs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54746"/>
            <a:ext cx="7278370" cy="3652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875665" indent="-342900">
              <a:lnSpc>
                <a:spcPts val="3329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Can be activated by medications or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by  endogenous chemicals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called: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Arial"/>
                <a:cs typeface="Arial"/>
              </a:rPr>
              <a:t>NEUROTRANSMITTERS</a:t>
            </a:r>
            <a:r>
              <a:rPr dirty="0" sz="2800" spc="-4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(NT)</a:t>
            </a:r>
            <a:endParaRPr sz="2800">
              <a:latin typeface="Arial"/>
              <a:cs typeface="Arial"/>
            </a:endParaRPr>
          </a:p>
          <a:p>
            <a:pPr marL="355600" marR="99695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b="1">
                <a:latin typeface="Arial"/>
                <a:cs typeface="Arial"/>
              </a:rPr>
              <a:t>Receptors are named based on</a:t>
            </a:r>
            <a:r>
              <a:rPr dirty="0" sz="2800" spc="-7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the  associated</a:t>
            </a:r>
            <a:r>
              <a:rPr dirty="0" sz="2800" spc="-7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NT</a:t>
            </a:r>
            <a:endParaRPr sz="2800">
              <a:latin typeface="Arial"/>
              <a:cs typeface="Arial"/>
            </a:endParaRPr>
          </a:p>
          <a:p>
            <a:pPr algn="just" marL="355600" marR="508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These activate the receptor and the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u="heavy">
                <a:latin typeface="Arial"/>
                <a:cs typeface="Arial"/>
              </a:rPr>
              <a:t>Second  </a:t>
            </a:r>
            <a:r>
              <a:rPr dirty="0" sz="2800" u="heavy">
                <a:latin typeface="Arial"/>
                <a:cs typeface="Arial"/>
              </a:rPr>
              <a:t>Messenger </a:t>
            </a:r>
            <a:r>
              <a:rPr dirty="0" sz="2800" spc="-5" u="heavy">
                <a:latin typeface="Arial"/>
                <a:cs typeface="Arial"/>
              </a:rPr>
              <a:t>System </a:t>
            </a:r>
            <a:r>
              <a:rPr dirty="0" sz="2800">
                <a:latin typeface="Arial"/>
                <a:cs typeface="Arial"/>
              </a:rPr>
              <a:t>goes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work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activate  biological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responses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9950" y="493903"/>
            <a:ext cx="232410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Enzymes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29806"/>
            <a:ext cx="7900034" cy="420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410209" indent="-342900">
              <a:lnSpc>
                <a:spcPct val="100699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Enzyme inhibition has not been </a:t>
            </a:r>
            <a:r>
              <a:rPr dirty="0" sz="3200">
                <a:latin typeface="Arial"/>
                <a:cs typeface="Arial"/>
              </a:rPr>
              <a:t>a</a:t>
            </a:r>
            <a:r>
              <a:rPr dirty="0" sz="3200" spc="-6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target  for many</a:t>
            </a:r>
            <a:r>
              <a:rPr dirty="0" sz="3200" spc="-6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psychotropics</a:t>
            </a:r>
            <a:endParaRPr sz="32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Inhibitors may be reversible or irreversible  </a:t>
            </a:r>
            <a:r>
              <a:rPr dirty="0" sz="3200">
                <a:latin typeface="Arial"/>
                <a:cs typeface="Arial"/>
              </a:rPr>
              <a:t>in</a:t>
            </a:r>
            <a:r>
              <a:rPr dirty="0" sz="3200" spc="-10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nature</a:t>
            </a:r>
            <a:endParaRPr sz="3200">
              <a:latin typeface="Arial"/>
              <a:cs typeface="Arial"/>
            </a:endParaRPr>
          </a:p>
          <a:p>
            <a:pPr marL="355600" marR="1005205" indent="-342900">
              <a:lnSpc>
                <a:spcPct val="10000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Primary example </a:t>
            </a:r>
            <a:r>
              <a:rPr dirty="0" sz="3200">
                <a:latin typeface="Arial"/>
                <a:cs typeface="Arial"/>
              </a:rPr>
              <a:t>=</a:t>
            </a:r>
            <a:r>
              <a:rPr dirty="0" sz="3200" spc="-22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Antidepressants-  Monamine Oxidase</a:t>
            </a:r>
            <a:r>
              <a:rPr dirty="0" sz="3200" spc="-7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Inhibitors</a:t>
            </a:r>
            <a:endParaRPr sz="3200">
              <a:latin typeface="Arial"/>
              <a:cs typeface="Arial"/>
            </a:endParaRPr>
          </a:p>
          <a:p>
            <a:pPr marL="355600" marR="341630" indent="-342900">
              <a:lnSpc>
                <a:spcPct val="100000"/>
              </a:lnSpc>
              <a:spcBef>
                <a:spcPts val="8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MS PGothic"/>
                <a:cs typeface="MS PGothic"/>
              </a:rPr>
              <a:t>“</a:t>
            </a:r>
            <a:r>
              <a:rPr dirty="0" sz="3200" spc="-5">
                <a:latin typeface="Arial"/>
                <a:cs typeface="Arial"/>
              </a:rPr>
              <a:t>Enzymes make things, receptors make  things happen</a:t>
            </a:r>
            <a:r>
              <a:rPr dirty="0" sz="3200" spc="-5">
                <a:latin typeface="MS PGothic"/>
                <a:cs typeface="MS PGothic"/>
              </a:rPr>
              <a:t>” </a:t>
            </a:r>
            <a:r>
              <a:rPr dirty="0" sz="3200">
                <a:latin typeface="Arial"/>
                <a:cs typeface="Arial"/>
              </a:rPr>
              <a:t>via </a:t>
            </a:r>
            <a:r>
              <a:rPr dirty="0" sz="3200" spc="-5">
                <a:latin typeface="Arial"/>
                <a:cs typeface="Arial"/>
              </a:rPr>
              <a:t>gene</a:t>
            </a:r>
            <a:r>
              <a:rPr dirty="0" sz="3200" spc="-160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activation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63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1137" y="342343"/>
            <a:ext cx="6181725" cy="10001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01470" marR="5080" indent="-1589405">
              <a:lnSpc>
                <a:spcPct val="100699"/>
              </a:lnSpc>
            </a:pPr>
            <a:r>
              <a:rPr dirty="0" sz="3200" spc="-5">
                <a:latin typeface="Arial"/>
                <a:cs typeface="Arial"/>
              </a:rPr>
              <a:t>Neurotransmitter Dysregulation</a:t>
            </a:r>
            <a:r>
              <a:rPr dirty="0" sz="3200" spc="-5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as  Pathophysiology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018474"/>
            <a:ext cx="7988934" cy="291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Medications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treat psychiatric illness came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first</a:t>
            </a:r>
            <a:endParaRPr sz="2800">
              <a:latin typeface="Arial"/>
              <a:cs typeface="Arial"/>
            </a:endParaRPr>
          </a:p>
          <a:p>
            <a:pPr marL="355600" marR="551815" indent="-342900">
              <a:lnSpc>
                <a:spcPts val="3329"/>
              </a:lnSpc>
              <a:spcBef>
                <a:spcPts val="81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Theories of pathophysiology were developed  based on </a:t>
            </a:r>
            <a:r>
              <a:rPr dirty="0" sz="2800" u="heavy">
                <a:latin typeface="Arial"/>
                <a:cs typeface="Arial"/>
              </a:rPr>
              <a:t>mechanism of</a:t>
            </a:r>
            <a:r>
              <a:rPr dirty="0" sz="2800" spc="-60" u="heavy">
                <a:latin typeface="Arial"/>
                <a:cs typeface="Arial"/>
              </a:rPr>
              <a:t> </a:t>
            </a:r>
            <a:r>
              <a:rPr dirty="0" sz="2800" u="heavy">
                <a:latin typeface="Arial"/>
                <a:cs typeface="Arial"/>
              </a:rPr>
              <a:t>action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Dopamine hypothesis of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Schizophrenia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MS PGothic"/>
                <a:cs typeface="MS PGothic"/>
              </a:rPr>
              <a:t>“</a:t>
            </a:r>
            <a:r>
              <a:rPr dirty="0" sz="2800">
                <a:latin typeface="Arial"/>
                <a:cs typeface="Arial"/>
              </a:rPr>
              <a:t>Monoamine Hypothesis of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Depression</a:t>
            </a:r>
            <a:r>
              <a:rPr dirty="0" sz="2800">
                <a:latin typeface="MS PGothic"/>
                <a:cs typeface="MS PGothic"/>
              </a:rPr>
              <a:t>”</a:t>
            </a:r>
            <a:endParaRPr sz="2800">
              <a:latin typeface="MS PGothic"/>
              <a:cs typeface="MS PGothic"/>
            </a:endParaRPr>
          </a:p>
          <a:p>
            <a:pPr marL="355600" indent="-342900">
              <a:lnSpc>
                <a:spcPct val="100000"/>
              </a:lnSpc>
              <a:spcBef>
                <a:spcPts val="6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Monoamine Receptor Hypothesis of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Depression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2748" y="493903"/>
            <a:ext cx="275907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30">
                <a:latin typeface="Arial"/>
                <a:cs typeface="Arial"/>
              </a:rPr>
              <a:t>NT-Actions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5920"/>
            <a:ext cx="7643495" cy="3324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ts val="3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 u="heavy">
                <a:latin typeface="Arial"/>
                <a:cs typeface="Arial"/>
              </a:rPr>
              <a:t>Agonist</a:t>
            </a:r>
            <a:r>
              <a:rPr dirty="0" sz="2800">
                <a:latin typeface="Arial"/>
                <a:cs typeface="Arial"/>
              </a:rPr>
              <a:t>-mimics or increases the </a:t>
            </a:r>
            <a:r>
              <a:rPr dirty="0" sz="2800" spc="-10">
                <a:latin typeface="Arial"/>
                <a:cs typeface="Arial"/>
              </a:rPr>
              <a:t>effect </a:t>
            </a:r>
            <a:r>
              <a:rPr dirty="0" sz="2800">
                <a:latin typeface="Arial"/>
                <a:cs typeface="Arial"/>
              </a:rPr>
              <a:t>of a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NT  when bound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receptor</a:t>
            </a:r>
            <a:endParaRPr sz="2800">
              <a:latin typeface="Arial"/>
              <a:cs typeface="Arial"/>
            </a:endParaRPr>
          </a:p>
          <a:p>
            <a:pPr marL="355600" marR="62230" indent="-342900">
              <a:lnSpc>
                <a:spcPts val="303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 u="heavy">
                <a:latin typeface="Arial"/>
                <a:cs typeface="Arial"/>
              </a:rPr>
              <a:t>Antagonist</a:t>
            </a:r>
            <a:r>
              <a:rPr dirty="0" sz="2800">
                <a:latin typeface="Arial"/>
                <a:cs typeface="Arial"/>
              </a:rPr>
              <a:t>-blocks or decreases the </a:t>
            </a:r>
            <a:r>
              <a:rPr dirty="0" sz="2800" spc="-10">
                <a:latin typeface="Arial"/>
                <a:cs typeface="Arial"/>
              </a:rPr>
              <a:t>effect </a:t>
            </a:r>
            <a:r>
              <a:rPr dirty="0" sz="2800">
                <a:latin typeface="Arial"/>
                <a:cs typeface="Arial"/>
              </a:rPr>
              <a:t>of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  NT by binding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receptor</a:t>
            </a:r>
            <a:endParaRPr sz="2800">
              <a:latin typeface="Arial"/>
              <a:cs typeface="Arial"/>
            </a:endParaRPr>
          </a:p>
          <a:p>
            <a:pPr marL="355600" marR="13335" indent="-342900">
              <a:lnSpc>
                <a:spcPts val="303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 u="heavy">
                <a:latin typeface="Arial"/>
                <a:cs typeface="Arial"/>
              </a:rPr>
              <a:t>Partial Agonist- </a:t>
            </a:r>
            <a:r>
              <a:rPr dirty="0" sz="2800">
                <a:latin typeface="Arial"/>
                <a:cs typeface="Arial"/>
              </a:rPr>
              <a:t>has the action of enhancing</a:t>
            </a:r>
            <a:r>
              <a:rPr dirty="0" sz="2800" spc="-204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or  increasing the </a:t>
            </a:r>
            <a:r>
              <a:rPr dirty="0" sz="2800" spc="-10">
                <a:latin typeface="Arial"/>
                <a:cs typeface="Arial"/>
              </a:rPr>
              <a:t>effect </a:t>
            </a:r>
            <a:r>
              <a:rPr dirty="0" sz="2800">
                <a:latin typeface="Arial"/>
                <a:cs typeface="Arial"/>
              </a:rPr>
              <a:t>of a </a:t>
            </a:r>
            <a:r>
              <a:rPr dirty="0" sz="2800" spc="-105">
                <a:latin typeface="Arial"/>
                <a:cs typeface="Arial"/>
              </a:rPr>
              <a:t>NT, </a:t>
            </a:r>
            <a:r>
              <a:rPr dirty="0" sz="2800">
                <a:latin typeface="Arial"/>
                <a:cs typeface="Arial"/>
              </a:rPr>
              <a:t>but not</a:t>
            </a:r>
            <a:r>
              <a:rPr dirty="0" sz="2800" spc="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fully</a:t>
            </a:r>
            <a:endParaRPr sz="2800">
              <a:latin typeface="Arial"/>
              <a:cs typeface="Arial"/>
            </a:endParaRPr>
          </a:p>
          <a:p>
            <a:pPr marL="355600" marR="179070" indent="-342900">
              <a:lnSpc>
                <a:spcPts val="3030"/>
              </a:lnSpc>
              <a:spcBef>
                <a:spcPts val="63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 u="heavy">
                <a:latin typeface="Arial"/>
                <a:cs typeface="Arial"/>
              </a:rPr>
              <a:t>Inverse Agonist </a:t>
            </a:r>
            <a:r>
              <a:rPr dirty="0" sz="2800">
                <a:latin typeface="Arial"/>
                <a:cs typeface="Arial"/>
              </a:rPr>
              <a:t>-opposite </a:t>
            </a:r>
            <a:r>
              <a:rPr dirty="0" sz="2800" spc="-10">
                <a:latin typeface="Arial"/>
                <a:cs typeface="Arial"/>
              </a:rPr>
              <a:t>effect </a:t>
            </a:r>
            <a:r>
              <a:rPr dirty="0" sz="2800">
                <a:latin typeface="Arial"/>
                <a:cs typeface="Arial"/>
              </a:rPr>
              <a:t>of an</a:t>
            </a:r>
            <a:r>
              <a:rPr dirty="0" sz="2800" spc="-19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agonist  (ex. closes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channel)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5981" y="493903"/>
            <a:ext cx="487235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Receptors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7474"/>
            <a:ext cx="7717155" cy="3754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latin typeface="Arial"/>
                <a:cs typeface="Arial"/>
              </a:rPr>
              <a:t>Self-regulating</a:t>
            </a:r>
            <a:r>
              <a:rPr dirty="0" sz="2800" spc="-15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systems:</a:t>
            </a:r>
            <a:endParaRPr sz="2800">
              <a:latin typeface="Arial"/>
              <a:cs typeface="Arial"/>
            </a:endParaRPr>
          </a:p>
          <a:p>
            <a:pPr marL="355600" marR="5080" indent="-342900">
              <a:lnSpc>
                <a:spcPct val="997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 u="heavy">
                <a:latin typeface="Arial"/>
                <a:cs typeface="Arial"/>
              </a:rPr>
              <a:t>Up-regulation </a:t>
            </a:r>
            <a:r>
              <a:rPr dirty="0" sz="2800">
                <a:latin typeface="Arial"/>
                <a:cs typeface="Arial"/>
              </a:rPr>
              <a:t>= increase in the number of  neuronal receptors in response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low levels of  NT</a:t>
            </a:r>
            <a:endParaRPr sz="2800">
              <a:latin typeface="Arial"/>
              <a:cs typeface="Arial"/>
            </a:endParaRPr>
          </a:p>
          <a:p>
            <a:pPr marL="355600" marR="21082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 u="heavy">
                <a:latin typeface="Arial"/>
                <a:cs typeface="Arial"/>
              </a:rPr>
              <a:t>Down-regulation </a:t>
            </a:r>
            <a:r>
              <a:rPr dirty="0" sz="2800">
                <a:latin typeface="Arial"/>
                <a:cs typeface="Arial"/>
              </a:rPr>
              <a:t>= decrease in the number of  receptors in response </a:t>
            </a:r>
            <a:r>
              <a:rPr dirty="0" sz="2800" spc="-5">
                <a:latin typeface="Arial"/>
                <a:cs typeface="Arial"/>
              </a:rPr>
              <a:t>to </a:t>
            </a:r>
            <a:r>
              <a:rPr dirty="0" sz="2800">
                <a:latin typeface="Arial"/>
                <a:cs typeface="Arial"/>
              </a:rPr>
              <a:t>high levels of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NT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800" spc="-5" b="1">
                <a:latin typeface="Arial"/>
                <a:cs typeface="Arial"/>
              </a:rPr>
              <a:t>Allosteric</a:t>
            </a:r>
            <a:r>
              <a:rPr dirty="0" sz="2800" spc="-5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Modulation: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Indirect actions of multiple NT on</a:t>
            </a:r>
            <a:r>
              <a:rPr dirty="0" sz="2800" spc="-114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receptors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66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6410" y="493903"/>
            <a:ext cx="461137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Major NT</a:t>
            </a:r>
            <a:r>
              <a:rPr dirty="0" spc="-13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Systems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52765"/>
            <a:ext cx="3081020" cy="4417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334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b="1">
                <a:latin typeface="Arial"/>
                <a:cs typeface="Arial"/>
              </a:rPr>
              <a:t>Acetylcholine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ts val="334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Arial"/>
                <a:cs typeface="Arial"/>
              </a:rPr>
              <a:t>Monoamines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5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Catecholamines</a:t>
            </a:r>
            <a:endParaRPr sz="2400">
              <a:latin typeface="Arial"/>
              <a:cs typeface="Arial"/>
            </a:endParaRPr>
          </a:p>
          <a:p>
            <a:pPr lvl="2" marL="1155700" indent="-228600">
              <a:lnSpc>
                <a:spcPts val="2635"/>
              </a:lnSpc>
              <a:spcBef>
                <a:spcPts val="15"/>
              </a:spcBef>
              <a:buChar char="•"/>
              <a:tabLst>
                <a:tab pos="1155065" algn="l"/>
                <a:tab pos="1155700" algn="l"/>
              </a:tabLst>
            </a:pPr>
            <a:r>
              <a:rPr dirty="0" sz="2200" spc="-5">
                <a:latin typeface="Arial"/>
                <a:cs typeface="Arial"/>
              </a:rPr>
              <a:t>Dopamine</a:t>
            </a:r>
            <a:endParaRPr sz="2200">
              <a:latin typeface="Arial"/>
              <a:cs typeface="Arial"/>
            </a:endParaRPr>
          </a:p>
          <a:p>
            <a:pPr lvl="2" marL="1155700" indent="-228600">
              <a:lnSpc>
                <a:spcPts val="2635"/>
              </a:lnSpc>
              <a:buChar char="•"/>
              <a:tabLst>
                <a:tab pos="1155065" algn="l"/>
                <a:tab pos="1155700" algn="l"/>
              </a:tabLst>
            </a:pPr>
            <a:r>
              <a:rPr dirty="0" sz="2200" spc="-5">
                <a:latin typeface="Arial"/>
                <a:cs typeface="Arial"/>
              </a:rPr>
              <a:t>Norepinephrine</a:t>
            </a:r>
            <a:endParaRPr sz="2200">
              <a:latin typeface="Arial"/>
              <a:cs typeface="Arial"/>
            </a:endParaRPr>
          </a:p>
          <a:p>
            <a:pPr lvl="2" marL="1155700" indent="-228600">
              <a:lnSpc>
                <a:spcPts val="2635"/>
              </a:lnSpc>
              <a:buChar char="•"/>
              <a:tabLst>
                <a:tab pos="1155065" algn="l"/>
                <a:tab pos="1155700" algn="l"/>
              </a:tabLst>
            </a:pPr>
            <a:r>
              <a:rPr dirty="0" sz="2200" spc="-5">
                <a:latin typeface="Arial"/>
                <a:cs typeface="Arial"/>
              </a:rPr>
              <a:t>Epinephrine</a:t>
            </a:r>
            <a:endParaRPr sz="22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Indoleamines</a:t>
            </a:r>
            <a:endParaRPr sz="2400">
              <a:latin typeface="Arial"/>
              <a:cs typeface="Arial"/>
            </a:endParaRPr>
          </a:p>
          <a:p>
            <a:pPr lvl="2" marL="1155700" indent="-228600">
              <a:lnSpc>
                <a:spcPts val="2635"/>
              </a:lnSpc>
              <a:spcBef>
                <a:spcPts val="20"/>
              </a:spcBef>
              <a:buChar char="•"/>
              <a:tabLst>
                <a:tab pos="1155065" algn="l"/>
                <a:tab pos="1155700" algn="l"/>
              </a:tabLst>
            </a:pPr>
            <a:r>
              <a:rPr dirty="0" sz="2200" spc="-5">
                <a:latin typeface="Arial"/>
                <a:cs typeface="Arial"/>
              </a:rPr>
              <a:t>Serotonin</a:t>
            </a:r>
            <a:endParaRPr sz="2200">
              <a:latin typeface="Arial"/>
              <a:cs typeface="Arial"/>
            </a:endParaRPr>
          </a:p>
          <a:p>
            <a:pPr lvl="2" marL="1155700" indent="-228600">
              <a:lnSpc>
                <a:spcPts val="2635"/>
              </a:lnSpc>
              <a:buChar char="•"/>
              <a:tabLst>
                <a:tab pos="1155065" algn="l"/>
                <a:tab pos="1155700" algn="l"/>
              </a:tabLst>
            </a:pPr>
            <a:r>
              <a:rPr dirty="0" sz="2200" spc="-5">
                <a:latin typeface="Arial"/>
                <a:cs typeface="Arial"/>
              </a:rPr>
              <a:t>Melatonin</a:t>
            </a:r>
            <a:endParaRPr sz="2200">
              <a:latin typeface="Arial"/>
              <a:cs typeface="Arial"/>
            </a:endParaRPr>
          </a:p>
          <a:p>
            <a:pPr marL="355600" indent="-342900">
              <a:lnSpc>
                <a:spcPts val="3354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Arial"/>
                <a:cs typeface="Arial"/>
              </a:rPr>
              <a:t>Amino</a:t>
            </a:r>
            <a:r>
              <a:rPr dirty="0" sz="2800" spc="-19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Acids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GABA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Glutamate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1225" y="493903"/>
            <a:ext cx="478155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Receptor</a:t>
            </a:r>
            <a:r>
              <a:rPr dirty="0" spc="-7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Subtypes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4665"/>
            <a:ext cx="6049645" cy="4324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3195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Acetylcholine (Nicotinic,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Muscarinic)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ts val="305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Dopamine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ts val="2560"/>
              </a:lnSpc>
            </a:pPr>
            <a:r>
              <a:rPr dirty="0" sz="2400">
                <a:latin typeface="Arial"/>
                <a:cs typeface="Arial"/>
              </a:rPr>
              <a:t>– D1, D2, D3, D4,</a:t>
            </a:r>
            <a:r>
              <a:rPr dirty="0" sz="2400" spc="10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D5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ts val="304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Serotonin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ts val="2575"/>
              </a:lnSpc>
            </a:pPr>
            <a:r>
              <a:rPr dirty="0" sz="2400">
                <a:latin typeface="Arial"/>
                <a:cs typeface="Arial"/>
              </a:rPr>
              <a:t>– </a:t>
            </a:r>
            <a:r>
              <a:rPr dirty="0" sz="2400" spc="-5">
                <a:latin typeface="Arial"/>
                <a:cs typeface="Arial"/>
              </a:rPr>
              <a:t>5HT1A, </a:t>
            </a:r>
            <a:r>
              <a:rPr dirty="0" sz="2400">
                <a:latin typeface="Arial"/>
                <a:cs typeface="Arial"/>
              </a:rPr>
              <a:t>5HT1C, 5HT1D, 5HT2,</a:t>
            </a:r>
            <a:r>
              <a:rPr dirty="0" sz="2400" spc="1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5HT3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ts val="3055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NE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ts val="2595"/>
              </a:lnSpc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alpha 1, alpha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56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beta </a:t>
            </a:r>
            <a:r>
              <a:rPr dirty="0" sz="2400">
                <a:latin typeface="Arial"/>
                <a:cs typeface="Arial"/>
              </a:rPr>
              <a:t>1, </a:t>
            </a:r>
            <a:r>
              <a:rPr dirty="0" sz="2400" spc="-5">
                <a:latin typeface="Arial"/>
                <a:cs typeface="Arial"/>
              </a:rPr>
              <a:t>beta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ts val="304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 spc="-10">
                <a:latin typeface="Arial"/>
                <a:cs typeface="Arial"/>
              </a:rPr>
              <a:t>GABA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ts val="2560"/>
              </a:lnSpc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omega 1, omega</a:t>
            </a:r>
            <a:r>
              <a:rPr dirty="0" sz="2400" spc="-1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ts val="3055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 spc="-5">
                <a:latin typeface="Arial"/>
                <a:cs typeface="Arial"/>
              </a:rPr>
              <a:t>Glutamate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ts val="2750"/>
              </a:lnSpc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NMDA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2268" y="493903"/>
            <a:ext cx="331914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Acetylcholine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0014"/>
            <a:ext cx="8051165" cy="29248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9905" indent="-342900">
              <a:lnSpc>
                <a:spcPts val="26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15">
                <a:latin typeface="Arial"/>
                <a:cs typeface="Arial"/>
              </a:rPr>
              <a:t>Travels </a:t>
            </a:r>
            <a:r>
              <a:rPr dirty="0" sz="2400" spc="-5">
                <a:latin typeface="Arial"/>
                <a:cs typeface="Arial"/>
              </a:rPr>
              <a:t>through the Basal Forebrain to </a:t>
            </a:r>
            <a:r>
              <a:rPr dirty="0" sz="2400">
                <a:latin typeface="Arial"/>
                <a:cs typeface="Arial"/>
              </a:rPr>
              <a:t>hippocampus,  amygdala, &amp; cerebral</a:t>
            </a:r>
            <a:r>
              <a:rPr dirty="0" sz="2400" spc="-9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cortex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Cholinergic </a:t>
            </a:r>
            <a:r>
              <a:rPr dirty="0" sz="2400" spc="-5">
                <a:latin typeface="Arial"/>
                <a:cs typeface="Arial"/>
              </a:rPr>
              <a:t>receptors (nicotinic </a:t>
            </a:r>
            <a:r>
              <a:rPr dirty="0" sz="2400">
                <a:latin typeface="Arial"/>
                <a:cs typeface="Arial"/>
              </a:rPr>
              <a:t>&amp;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muscarinic)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ts val="2570"/>
              </a:lnSpc>
              <a:spcBef>
                <a:spcPts val="66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Widespread </a:t>
            </a:r>
            <a:r>
              <a:rPr dirty="0" sz="2400">
                <a:latin typeface="Arial"/>
                <a:cs typeface="Arial"/>
              </a:rPr>
              <a:t>loss of cholinergic neurons </a:t>
            </a:r>
            <a:r>
              <a:rPr dirty="0" sz="2400" spc="-5">
                <a:latin typeface="Arial"/>
                <a:cs typeface="Arial"/>
              </a:rPr>
              <a:t>with</a:t>
            </a:r>
            <a:r>
              <a:rPr dirty="0" sz="2400" spc="-1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Alzheimer</a:t>
            </a:r>
            <a:r>
              <a:rPr dirty="0" sz="2400" spc="-5">
                <a:latin typeface="MS PGothic"/>
                <a:cs typeface="MS PGothic"/>
              </a:rPr>
              <a:t>’</a:t>
            </a:r>
            <a:r>
              <a:rPr dirty="0" sz="2400" spc="-5">
                <a:latin typeface="Arial"/>
                <a:cs typeface="Arial"/>
              </a:rPr>
              <a:t>s  </a:t>
            </a:r>
            <a:r>
              <a:rPr dirty="0" sz="2400">
                <a:latin typeface="Arial"/>
                <a:cs typeface="Arial"/>
              </a:rPr>
              <a:t>Disease</a:t>
            </a:r>
            <a:endParaRPr sz="2400">
              <a:latin typeface="Arial"/>
              <a:cs typeface="Arial"/>
            </a:endParaRPr>
          </a:p>
          <a:p>
            <a:pPr marL="355600" marR="751205" indent="-342900">
              <a:lnSpc>
                <a:spcPts val="26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Arial"/>
                <a:cs typeface="Arial"/>
              </a:rPr>
              <a:t>Anticholinergic </a:t>
            </a:r>
            <a:r>
              <a:rPr dirty="0" sz="2400">
                <a:latin typeface="Arial"/>
                <a:cs typeface="Arial"/>
              </a:rPr>
              <a:t>response (dry </a:t>
            </a:r>
            <a:r>
              <a:rPr dirty="0" sz="2400" spc="-5">
                <a:latin typeface="Arial"/>
                <a:cs typeface="Arial"/>
              </a:rPr>
              <a:t>mouth, </a:t>
            </a:r>
            <a:r>
              <a:rPr dirty="0" sz="2400">
                <a:latin typeface="Arial"/>
                <a:cs typeface="Arial"/>
              </a:rPr>
              <a:t>blurred vision,  </a:t>
            </a:r>
            <a:r>
              <a:rPr dirty="0" sz="2400" spc="-5">
                <a:latin typeface="Arial"/>
                <a:cs typeface="Arial"/>
              </a:rPr>
              <a:t>constipation, </a:t>
            </a:r>
            <a:r>
              <a:rPr dirty="0" sz="2400">
                <a:latin typeface="Arial"/>
                <a:cs typeface="Arial"/>
              </a:rPr>
              <a:t>urinary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retention)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Mechanisms also include </a:t>
            </a:r>
            <a:r>
              <a:rPr dirty="0" sz="2400" spc="-5" b="1">
                <a:latin typeface="Arial"/>
                <a:cs typeface="Arial"/>
              </a:rPr>
              <a:t>learning </a:t>
            </a:r>
            <a:r>
              <a:rPr dirty="0" sz="2400" b="1">
                <a:latin typeface="Arial"/>
                <a:cs typeface="Arial"/>
              </a:rPr>
              <a:t>&amp;</a:t>
            </a:r>
            <a:r>
              <a:rPr dirty="0" sz="2400" spc="-7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memory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69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0347" y="477011"/>
            <a:ext cx="3084830" cy="7219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Calibri"/>
                <a:cs typeface="Calibri"/>
              </a:rPr>
              <a:t>Acetylcholine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898989"/>
                </a:solidFill>
                <a:latin typeface="Arial"/>
                <a:cs typeface="Arial"/>
              </a:rPr>
              <a:t>70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1600" y="1676400"/>
            <a:ext cx="6337300" cy="41449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3662" y="493903"/>
            <a:ext cx="3877310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Dopamine</a:t>
            </a:r>
            <a:r>
              <a:rPr dirty="0" spc="-6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(DA)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06220"/>
            <a:ext cx="7205345" cy="2439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415"/>
              </a:lnSpc>
            </a:pPr>
            <a:r>
              <a:rPr dirty="0" sz="3000" spc="-10" u="heavy">
                <a:latin typeface="Arial"/>
                <a:cs typeface="Arial"/>
              </a:rPr>
              <a:t>Located </a:t>
            </a:r>
            <a:r>
              <a:rPr dirty="0" sz="3000" spc="-5" u="heavy">
                <a:latin typeface="Arial"/>
                <a:cs typeface="Arial"/>
              </a:rPr>
              <a:t>in cerebral cortex, limbic system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3235"/>
              </a:lnSpc>
            </a:pPr>
            <a:r>
              <a:rPr dirty="0" sz="3000" spc="-5" b="1">
                <a:latin typeface="Arial"/>
                <a:cs typeface="Arial"/>
              </a:rPr>
              <a:t>Dopamine Hypothesis </a:t>
            </a:r>
            <a:r>
              <a:rPr dirty="0" sz="3000" b="1">
                <a:latin typeface="Arial"/>
                <a:cs typeface="Arial"/>
              </a:rPr>
              <a:t>of</a:t>
            </a:r>
            <a:r>
              <a:rPr dirty="0" sz="3000" spc="35" b="1">
                <a:latin typeface="Arial"/>
                <a:cs typeface="Arial"/>
              </a:rPr>
              <a:t> </a:t>
            </a:r>
            <a:r>
              <a:rPr dirty="0" sz="3000" spc="-5" b="1">
                <a:latin typeface="Arial"/>
                <a:cs typeface="Arial"/>
              </a:rPr>
              <a:t>Schizophrenia</a:t>
            </a:r>
            <a:endParaRPr sz="3000">
              <a:latin typeface="Arial"/>
              <a:cs typeface="Arial"/>
            </a:endParaRPr>
          </a:p>
          <a:p>
            <a:pPr marL="622300" indent="-609600">
              <a:lnSpc>
                <a:spcPts val="3235"/>
              </a:lnSpc>
              <a:buChar char="•"/>
              <a:tabLst>
                <a:tab pos="621665" algn="l"/>
                <a:tab pos="622300" algn="l"/>
              </a:tabLst>
            </a:pPr>
            <a:r>
              <a:rPr dirty="0" sz="3000" spc="-5">
                <a:latin typeface="Arial"/>
                <a:cs typeface="Arial"/>
              </a:rPr>
              <a:t>D2 over activity involved in</a:t>
            </a:r>
            <a:r>
              <a:rPr dirty="0" sz="3000" spc="-50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psychosis</a:t>
            </a:r>
            <a:endParaRPr sz="3000">
              <a:latin typeface="Arial"/>
              <a:cs typeface="Arial"/>
            </a:endParaRPr>
          </a:p>
          <a:p>
            <a:pPr marL="622300" indent="-609600">
              <a:lnSpc>
                <a:spcPts val="3250"/>
              </a:lnSpc>
              <a:buChar char="•"/>
              <a:tabLst>
                <a:tab pos="621665" algn="l"/>
                <a:tab pos="622300" algn="l"/>
              </a:tabLst>
            </a:pPr>
            <a:r>
              <a:rPr dirty="0" sz="3000" spc="-5">
                <a:latin typeface="Arial"/>
                <a:cs typeface="Arial"/>
              </a:rPr>
              <a:t>All antipsychotics block</a:t>
            </a:r>
            <a:r>
              <a:rPr dirty="0" sz="3000" spc="-70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D2</a:t>
            </a:r>
            <a:endParaRPr sz="3000">
              <a:latin typeface="Arial"/>
              <a:cs typeface="Arial"/>
            </a:endParaRPr>
          </a:p>
          <a:p>
            <a:pPr marL="622300" marR="290830" indent="-609600">
              <a:lnSpc>
                <a:spcPct val="69500"/>
              </a:lnSpc>
              <a:spcBef>
                <a:spcPts val="930"/>
              </a:spcBef>
            </a:pPr>
            <a:r>
              <a:rPr dirty="0" sz="3000" b="1">
                <a:latin typeface="Arial"/>
                <a:cs typeface="Arial"/>
              </a:rPr>
              <a:t>Cognitive Function </a:t>
            </a:r>
            <a:r>
              <a:rPr dirty="0" sz="3000">
                <a:latin typeface="Arial"/>
                <a:cs typeface="Arial"/>
              </a:rPr>
              <a:t>= </a:t>
            </a:r>
            <a:r>
              <a:rPr dirty="0" sz="3000" spc="-5">
                <a:latin typeface="Arial"/>
                <a:cs typeface="Arial"/>
              </a:rPr>
              <a:t>Attention,</a:t>
            </a:r>
            <a:r>
              <a:rPr dirty="0" sz="3000" spc="-245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working  </a:t>
            </a:r>
            <a:r>
              <a:rPr dirty="0" sz="3000" spc="-35">
                <a:latin typeface="Arial"/>
                <a:cs typeface="Arial"/>
              </a:rPr>
              <a:t>memory,</a:t>
            </a:r>
            <a:r>
              <a:rPr dirty="0" sz="3000" spc="-95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concentration</a:t>
            </a:r>
            <a:endParaRPr sz="3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4016451"/>
            <a:ext cx="7825105" cy="661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2300" marR="5080" indent="-609600">
              <a:lnSpc>
                <a:spcPct val="70400"/>
              </a:lnSpc>
              <a:buChar char="•"/>
              <a:tabLst>
                <a:tab pos="621665" algn="l"/>
                <a:tab pos="622300" algn="l"/>
              </a:tabLst>
            </a:pPr>
            <a:r>
              <a:rPr dirty="0" sz="3000" spc="-5">
                <a:latin typeface="Arial"/>
                <a:cs typeface="Arial"/>
              </a:rPr>
              <a:t>Stimulants </a:t>
            </a:r>
            <a:r>
              <a:rPr dirty="0" sz="3000" spc="-10">
                <a:latin typeface="Arial"/>
                <a:cs typeface="Arial"/>
              </a:rPr>
              <a:t>medications </a:t>
            </a:r>
            <a:r>
              <a:rPr dirty="0" sz="3000" spc="-5">
                <a:latin typeface="Arial"/>
                <a:cs typeface="Arial"/>
              </a:rPr>
              <a:t>used for ADHD-  </a:t>
            </a:r>
            <a:r>
              <a:rPr dirty="0" sz="3000" spc="-10">
                <a:latin typeface="Arial"/>
                <a:cs typeface="Arial"/>
              </a:rPr>
              <a:t>enhance </a:t>
            </a:r>
            <a:r>
              <a:rPr dirty="0" sz="3000" spc="-5">
                <a:latin typeface="Arial"/>
                <a:cs typeface="Arial"/>
              </a:rPr>
              <a:t>DA </a:t>
            </a:r>
            <a:r>
              <a:rPr dirty="0" sz="3000">
                <a:latin typeface="Arial"/>
                <a:cs typeface="Arial"/>
              </a:rPr>
              <a:t>&amp; </a:t>
            </a:r>
            <a:r>
              <a:rPr dirty="0" sz="3000" spc="-5">
                <a:latin typeface="Arial"/>
                <a:cs typeface="Arial"/>
              </a:rPr>
              <a:t>NE via blocking reuptake</a:t>
            </a:r>
            <a:r>
              <a:rPr dirty="0" sz="3000" spc="-215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or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524587"/>
            <a:ext cx="8035925" cy="1202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2300">
              <a:lnSpc>
                <a:spcPts val="3415"/>
              </a:lnSpc>
            </a:pPr>
            <a:r>
              <a:rPr dirty="0" sz="3000" spc="-5">
                <a:latin typeface="Arial"/>
                <a:cs typeface="Arial"/>
              </a:rPr>
              <a:t>direct</a:t>
            </a:r>
            <a:r>
              <a:rPr dirty="0" sz="3000" spc="-65">
                <a:latin typeface="Arial"/>
                <a:cs typeface="Arial"/>
              </a:rPr>
              <a:t> </a:t>
            </a:r>
            <a:r>
              <a:rPr dirty="0" sz="3000" spc="-10">
                <a:latin typeface="Arial"/>
                <a:cs typeface="Arial"/>
              </a:rPr>
              <a:t>agonism</a:t>
            </a:r>
            <a:endParaRPr sz="3000">
              <a:latin typeface="Arial"/>
              <a:cs typeface="Arial"/>
            </a:endParaRPr>
          </a:p>
          <a:p>
            <a:pPr marL="622300" marR="5080" indent="-609600">
              <a:lnSpc>
                <a:spcPct val="69400"/>
              </a:lnSpc>
              <a:spcBef>
                <a:spcPts val="915"/>
              </a:spcBef>
            </a:pPr>
            <a:r>
              <a:rPr dirty="0" sz="3000" b="1">
                <a:latin typeface="Arial"/>
                <a:cs typeface="Arial"/>
              </a:rPr>
              <a:t>Parkinson</a:t>
            </a:r>
            <a:r>
              <a:rPr dirty="0" sz="2900" b="1">
                <a:latin typeface="MS PGothic"/>
                <a:cs typeface="MS PGothic"/>
              </a:rPr>
              <a:t>’</a:t>
            </a:r>
            <a:r>
              <a:rPr dirty="0" sz="3000" b="1">
                <a:latin typeface="Arial"/>
                <a:cs typeface="Arial"/>
              </a:rPr>
              <a:t>s </a:t>
            </a:r>
            <a:r>
              <a:rPr dirty="0" sz="3000" spc="-10" b="1">
                <a:latin typeface="Arial"/>
                <a:cs typeface="Arial"/>
              </a:rPr>
              <a:t>Disease </a:t>
            </a:r>
            <a:r>
              <a:rPr dirty="0" sz="3000" spc="-10">
                <a:latin typeface="Arial"/>
                <a:cs typeface="Arial"/>
              </a:rPr>
              <a:t>-Insufficient </a:t>
            </a:r>
            <a:r>
              <a:rPr dirty="0" sz="3000" spc="-5">
                <a:latin typeface="Arial"/>
                <a:cs typeface="Arial"/>
              </a:rPr>
              <a:t>DA-agonists  used </a:t>
            </a:r>
            <a:r>
              <a:rPr dirty="0" sz="3000">
                <a:latin typeface="Arial"/>
                <a:cs typeface="Arial"/>
              </a:rPr>
              <a:t>to</a:t>
            </a:r>
            <a:r>
              <a:rPr dirty="0" sz="3000" spc="-100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treat</a:t>
            </a:r>
            <a:endParaRPr sz="3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71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5487" y="493903"/>
            <a:ext cx="515302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Dopamine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Pathways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09936"/>
            <a:ext cx="7922895" cy="4350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84200" marR="503555" indent="-571500">
              <a:lnSpc>
                <a:spcPct val="79900"/>
              </a:lnSpc>
              <a:buAutoNum type="arabicPeriod"/>
              <a:tabLst>
                <a:tab pos="583565" algn="l"/>
                <a:tab pos="584200" algn="l"/>
              </a:tabLst>
            </a:pPr>
            <a:r>
              <a:rPr dirty="0" sz="2800" u="heavy">
                <a:latin typeface="Arial"/>
                <a:cs typeface="Arial"/>
              </a:rPr>
              <a:t>Mesolimbic Pathway </a:t>
            </a:r>
            <a:r>
              <a:rPr dirty="0" sz="2800">
                <a:latin typeface="Arial"/>
                <a:cs typeface="Arial"/>
              </a:rPr>
              <a:t>-Positive symptoms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  Schizophrenia when DA is overactive  (hallucinations,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delusions)</a:t>
            </a:r>
            <a:endParaRPr sz="2800">
              <a:latin typeface="Arial"/>
              <a:cs typeface="Arial"/>
            </a:endParaRPr>
          </a:p>
          <a:p>
            <a:pPr marL="584200" marR="5080" indent="-571500">
              <a:lnSpc>
                <a:spcPct val="79900"/>
              </a:lnSpc>
              <a:spcBef>
                <a:spcPts val="680"/>
              </a:spcBef>
              <a:buAutoNum type="arabicPeriod"/>
              <a:tabLst>
                <a:tab pos="583565" algn="l"/>
                <a:tab pos="584200" algn="l"/>
              </a:tabLst>
            </a:pPr>
            <a:r>
              <a:rPr dirty="0" sz="2800" u="heavy">
                <a:latin typeface="Arial"/>
                <a:cs typeface="Arial"/>
              </a:rPr>
              <a:t>Nigrostriatal Pathway </a:t>
            </a:r>
            <a:r>
              <a:rPr dirty="0" sz="2800">
                <a:latin typeface="Arial"/>
                <a:cs typeface="Arial"/>
              </a:rPr>
              <a:t>-Parkinsonism and other  Extrapyramidal symptoms when DA is under  active or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depleted.</a:t>
            </a:r>
            <a:endParaRPr sz="2800">
              <a:latin typeface="Arial"/>
              <a:cs typeface="Arial"/>
            </a:endParaRPr>
          </a:p>
          <a:p>
            <a:pPr marL="584200" marR="245110" indent="-571500">
              <a:lnSpc>
                <a:spcPct val="79400"/>
              </a:lnSpc>
              <a:spcBef>
                <a:spcPts val="695"/>
              </a:spcBef>
              <a:buAutoNum type="arabicPeriod"/>
              <a:tabLst>
                <a:tab pos="583565" algn="l"/>
                <a:tab pos="584200" algn="l"/>
              </a:tabLst>
            </a:pPr>
            <a:r>
              <a:rPr dirty="0" sz="2800" u="heavy">
                <a:latin typeface="Arial"/>
                <a:cs typeface="Arial"/>
              </a:rPr>
              <a:t>Mesocortial Pathway </a:t>
            </a:r>
            <a:r>
              <a:rPr dirty="0" sz="2800">
                <a:latin typeface="Arial"/>
                <a:cs typeface="Arial"/>
              </a:rPr>
              <a:t>-Negative Symptoms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of  Schizophrenia; Cognitive</a:t>
            </a:r>
            <a:r>
              <a:rPr dirty="0" sz="2800" spc="-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problems</a:t>
            </a:r>
            <a:endParaRPr sz="2800">
              <a:latin typeface="Arial"/>
              <a:cs typeface="Arial"/>
            </a:endParaRPr>
          </a:p>
          <a:p>
            <a:pPr marL="584200" marR="711835" indent="-571500">
              <a:lnSpc>
                <a:spcPct val="80000"/>
              </a:lnSpc>
              <a:spcBef>
                <a:spcPts val="675"/>
              </a:spcBef>
              <a:buAutoNum type="arabicPeriod"/>
              <a:tabLst>
                <a:tab pos="583565" algn="l"/>
                <a:tab pos="584200" algn="l"/>
              </a:tabLst>
            </a:pPr>
            <a:r>
              <a:rPr dirty="0" sz="2800" spc="-10" u="heavy">
                <a:latin typeface="Arial"/>
                <a:cs typeface="Arial"/>
              </a:rPr>
              <a:t>Tuberoinfundibular </a:t>
            </a:r>
            <a:r>
              <a:rPr dirty="0" sz="2800" spc="-5" u="heavy">
                <a:latin typeface="Arial"/>
                <a:cs typeface="Arial"/>
              </a:rPr>
              <a:t>Pathway </a:t>
            </a:r>
            <a:r>
              <a:rPr dirty="0" sz="2800">
                <a:latin typeface="Arial"/>
                <a:cs typeface="Arial"/>
              </a:rPr>
              <a:t>-Elevated  prolactin when DA is blocked  (galactorrhea,gynecomastia, amenorrhea,  impotence)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72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solidFill>
                  <a:srgbClr val="898989"/>
                </a:solidFill>
                <a:latin typeface="Arial"/>
                <a:cs typeface="Arial"/>
              </a:rPr>
              <a:t>73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6800" y="685800"/>
            <a:ext cx="7566025" cy="5549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6281" y="493903"/>
            <a:ext cx="5151755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Norepinephrine</a:t>
            </a:r>
            <a:r>
              <a:rPr dirty="0" spc="-4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(NE)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40670"/>
            <a:ext cx="8066405" cy="4092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794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Located in locus ceruleus in pons, cerebral  cortex, limbic system, hypothalamus, &amp;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thalamus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800">
                <a:latin typeface="Arial"/>
                <a:cs typeface="Arial"/>
              </a:rPr>
              <a:t>Receptors: Alpha1, Alpha 2; </a:t>
            </a:r>
            <a:r>
              <a:rPr dirty="0" sz="2800" spc="-5">
                <a:latin typeface="Arial"/>
                <a:cs typeface="Arial"/>
              </a:rPr>
              <a:t>Beta </a:t>
            </a:r>
            <a:r>
              <a:rPr dirty="0" sz="2800">
                <a:latin typeface="Arial"/>
                <a:cs typeface="Arial"/>
              </a:rPr>
              <a:t>1; </a:t>
            </a:r>
            <a:r>
              <a:rPr dirty="0" sz="2800" spc="-5">
                <a:latin typeface="Arial"/>
                <a:cs typeface="Arial"/>
              </a:rPr>
              <a:t>Beta</a:t>
            </a:r>
            <a:r>
              <a:rPr dirty="0" sz="2800" spc="-3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5" b="1">
                <a:latin typeface="Arial"/>
                <a:cs typeface="Arial"/>
              </a:rPr>
              <a:t>Implicated in </a:t>
            </a:r>
            <a:r>
              <a:rPr dirty="0" sz="2800" b="1">
                <a:latin typeface="Arial"/>
                <a:cs typeface="Arial"/>
              </a:rPr>
              <a:t>the</a:t>
            </a:r>
            <a:r>
              <a:rPr dirty="0" sz="2800" spc="-20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following:</a:t>
            </a:r>
            <a:endParaRPr sz="28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spcBef>
                <a:spcPts val="5"/>
              </a:spcBef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Mood, arousal, sexual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functioning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Cognition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spcBef>
                <a:spcPts val="2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Attention/Concentration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10">
                <a:latin typeface="Arial"/>
                <a:cs typeface="Arial"/>
              </a:rPr>
              <a:t>Working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Memory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spcBef>
                <a:spcPts val="2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Information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Processing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6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Anxiety </a:t>
            </a:r>
            <a:r>
              <a:rPr dirty="0" sz="2400">
                <a:latin typeface="Arial"/>
                <a:cs typeface="Arial"/>
              </a:rPr>
              <a:t>&amp; Mood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Disorders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Psychomotor</a:t>
            </a:r>
            <a:r>
              <a:rPr dirty="0" sz="2400" spc="-17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Activity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74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0956" y="493903"/>
            <a:ext cx="4002404" cy="670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latin typeface="Arial"/>
                <a:cs typeface="Arial"/>
              </a:rPr>
              <a:t>Serotonin</a:t>
            </a:r>
            <a:r>
              <a:rPr dirty="0" spc="-50">
                <a:latin typeface="Arial"/>
                <a:cs typeface="Arial"/>
              </a:rPr>
              <a:t> </a:t>
            </a:r>
            <a:r>
              <a:rPr dirty="0" spc="-5">
                <a:latin typeface="Arial"/>
                <a:cs typeface="Arial"/>
              </a:rPr>
              <a:t>(5HT)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35302"/>
            <a:ext cx="8000365" cy="4118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801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Arial"/>
                <a:cs typeface="Arial"/>
              </a:rPr>
              <a:t>Located </a:t>
            </a:r>
            <a:r>
              <a:rPr dirty="0" sz="3000" spc="-5">
                <a:latin typeface="Arial"/>
                <a:cs typeface="Arial"/>
              </a:rPr>
              <a:t>in </a:t>
            </a:r>
            <a:r>
              <a:rPr dirty="0" sz="3000" spc="-10">
                <a:latin typeface="Arial"/>
                <a:cs typeface="Arial"/>
              </a:rPr>
              <a:t>raphe region </a:t>
            </a:r>
            <a:r>
              <a:rPr dirty="0" sz="3000" spc="-5">
                <a:latin typeface="Arial"/>
                <a:cs typeface="Arial"/>
              </a:rPr>
              <a:t>of </a:t>
            </a:r>
            <a:r>
              <a:rPr dirty="0" sz="3000" spc="-10">
                <a:latin typeface="Arial"/>
                <a:cs typeface="Arial"/>
              </a:rPr>
              <a:t>lower </a:t>
            </a:r>
            <a:r>
              <a:rPr dirty="0" sz="3000" spc="-5">
                <a:latin typeface="Arial"/>
                <a:cs typeface="Arial"/>
              </a:rPr>
              <a:t>midbrain </a:t>
            </a:r>
            <a:r>
              <a:rPr dirty="0" sz="3000">
                <a:latin typeface="Arial"/>
                <a:cs typeface="Arial"/>
              </a:rPr>
              <a:t>&amp;  </a:t>
            </a:r>
            <a:r>
              <a:rPr dirty="0" sz="3000" spc="-10">
                <a:latin typeface="Arial"/>
                <a:cs typeface="Arial"/>
              </a:rPr>
              <a:t>upper pons; raphe nuclei, </a:t>
            </a:r>
            <a:r>
              <a:rPr dirty="0" sz="3000" spc="-5">
                <a:latin typeface="Arial"/>
                <a:cs typeface="Arial"/>
              </a:rPr>
              <a:t>dorsal </a:t>
            </a:r>
            <a:r>
              <a:rPr dirty="0" sz="3000" spc="-10">
                <a:latin typeface="Arial"/>
                <a:cs typeface="Arial"/>
              </a:rPr>
              <a:t>raphe, basal  ganglia, </a:t>
            </a:r>
            <a:r>
              <a:rPr dirty="0" sz="3000">
                <a:latin typeface="Arial"/>
                <a:cs typeface="Arial"/>
              </a:rPr>
              <a:t>&amp; </a:t>
            </a:r>
            <a:r>
              <a:rPr dirty="0" sz="3000" spc="-5">
                <a:latin typeface="Arial"/>
                <a:cs typeface="Arial"/>
              </a:rPr>
              <a:t>cerebral</a:t>
            </a:r>
            <a:r>
              <a:rPr dirty="0" sz="3000" spc="-55">
                <a:latin typeface="Arial"/>
                <a:cs typeface="Arial"/>
              </a:rPr>
              <a:t> </a:t>
            </a:r>
            <a:r>
              <a:rPr dirty="0" sz="3000" spc="-5">
                <a:latin typeface="Arial"/>
                <a:cs typeface="Arial"/>
              </a:rPr>
              <a:t>cortex</a:t>
            </a:r>
            <a:endParaRPr sz="3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 b="1">
                <a:latin typeface="Arial"/>
                <a:cs typeface="Arial"/>
              </a:rPr>
              <a:t>Implicated </a:t>
            </a:r>
            <a:r>
              <a:rPr dirty="0" sz="3000" b="1">
                <a:latin typeface="Arial"/>
                <a:cs typeface="Arial"/>
              </a:rPr>
              <a:t>in the</a:t>
            </a:r>
            <a:r>
              <a:rPr dirty="0" sz="3000" spc="-80" b="1">
                <a:latin typeface="Arial"/>
                <a:cs typeface="Arial"/>
              </a:rPr>
              <a:t> </a:t>
            </a:r>
            <a:r>
              <a:rPr dirty="0" sz="3000" b="1">
                <a:latin typeface="Arial"/>
                <a:cs typeface="Arial"/>
              </a:rPr>
              <a:t>following:</a:t>
            </a:r>
            <a:endParaRPr sz="30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buChar char="–"/>
              <a:tabLst>
                <a:tab pos="755650" algn="l"/>
              </a:tabLst>
            </a:pPr>
            <a:r>
              <a:rPr dirty="0" sz="2400" spc="-10">
                <a:latin typeface="Arial"/>
                <a:cs typeface="Arial"/>
              </a:rPr>
              <a:t>Affective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Disorders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spcBef>
                <a:spcPts val="2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Anxiety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Disorders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6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Impulsivity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Aggression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spcBef>
                <a:spcPts val="20"/>
              </a:spcBef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Obsessions </a:t>
            </a:r>
            <a:r>
              <a:rPr dirty="0" sz="2400">
                <a:latin typeface="Arial"/>
                <a:cs typeface="Arial"/>
              </a:rPr>
              <a:t>&amp;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compulsions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ts val="2875"/>
              </a:lnSpc>
              <a:buChar char="–"/>
              <a:tabLst>
                <a:tab pos="755650" algn="l"/>
              </a:tabLst>
            </a:pPr>
            <a:r>
              <a:rPr dirty="0" sz="2400" spc="-5">
                <a:latin typeface="Arial"/>
                <a:cs typeface="Arial"/>
              </a:rPr>
              <a:t>Food </a:t>
            </a:r>
            <a:r>
              <a:rPr dirty="0" sz="2400">
                <a:latin typeface="Arial"/>
                <a:cs typeface="Arial"/>
              </a:rPr>
              <a:t>craving;</a:t>
            </a:r>
            <a:r>
              <a:rPr dirty="0" sz="2400" spc="-9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bulimia</a:t>
            </a:r>
            <a:endParaRPr sz="24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20"/>
              </a:spcBef>
              <a:buChar char="–"/>
              <a:tabLst>
                <a:tab pos="755650" algn="l"/>
              </a:tabLst>
            </a:pPr>
            <a:r>
              <a:rPr dirty="0" sz="2400">
                <a:latin typeface="Arial"/>
                <a:cs typeface="Arial"/>
              </a:rPr>
              <a:t>Diurnal </a:t>
            </a:r>
            <a:r>
              <a:rPr dirty="0" sz="2400" spc="-5">
                <a:latin typeface="Arial"/>
                <a:cs typeface="Arial"/>
              </a:rPr>
              <a:t>variation,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sleep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75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548640">
              <a:lnSpc>
                <a:spcPct val="100000"/>
              </a:lnSpc>
              <a:tabLst>
                <a:tab pos="8425180" algn="l"/>
              </a:tabLst>
            </a:pPr>
            <a:r>
              <a:rPr dirty="0" sz="1200" spc="-5">
                <a:solidFill>
                  <a:srgbClr val="898989"/>
                </a:solidFill>
                <a:latin typeface="Arial"/>
                <a:cs typeface="Arial"/>
              </a:rPr>
              <a:t>201312/12	76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77923" y="283151"/>
            <a:ext cx="4789170" cy="11010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36650" marR="5080" indent="-1123950">
              <a:lnSpc>
                <a:spcPct val="100299"/>
              </a:lnSpc>
            </a:pPr>
            <a:r>
              <a:rPr dirty="0" sz="3600" spc="-5">
                <a:latin typeface="Arial"/>
                <a:cs typeface="Arial"/>
              </a:rPr>
              <a:t>GABA and Glutamate</a:t>
            </a:r>
            <a:r>
              <a:rPr dirty="0" sz="3600" spc="-28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=  </a:t>
            </a:r>
            <a:r>
              <a:rPr dirty="0" sz="3600" spc="-5">
                <a:latin typeface="Arial"/>
                <a:cs typeface="Arial"/>
              </a:rPr>
              <a:t>Amino</a:t>
            </a:r>
            <a:r>
              <a:rPr dirty="0" sz="3600" spc="-275">
                <a:latin typeface="Arial"/>
                <a:cs typeface="Arial"/>
              </a:rPr>
              <a:t> </a:t>
            </a:r>
            <a:r>
              <a:rPr dirty="0" sz="3600" spc="-5">
                <a:latin typeface="Arial"/>
                <a:cs typeface="Arial"/>
              </a:rPr>
              <a:t>Acids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86674"/>
            <a:ext cx="7774940" cy="4429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Arial"/>
                <a:cs typeface="Arial"/>
              </a:rPr>
              <a:t>Glutamate</a:t>
            </a:r>
            <a:endParaRPr sz="32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2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Major Excitatory NT in the</a:t>
            </a:r>
            <a:r>
              <a:rPr dirty="0" sz="2800" spc="-13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brain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Arial"/>
                <a:cs typeface="Arial"/>
              </a:rPr>
              <a:t>GABA-gamma-aminobutyric</a:t>
            </a:r>
            <a:r>
              <a:rPr dirty="0" sz="3200" spc="-55">
                <a:latin typeface="Arial"/>
                <a:cs typeface="Arial"/>
              </a:rPr>
              <a:t> </a:t>
            </a:r>
            <a:r>
              <a:rPr dirty="0" sz="3200" spc="-5">
                <a:latin typeface="Arial"/>
                <a:cs typeface="Arial"/>
              </a:rPr>
              <a:t>acid</a:t>
            </a:r>
            <a:endParaRPr sz="3200">
              <a:latin typeface="Arial"/>
              <a:cs typeface="Arial"/>
            </a:endParaRPr>
          </a:p>
          <a:p>
            <a:pPr lvl="1" marL="755650" indent="-285750">
              <a:lnSpc>
                <a:spcPct val="100000"/>
              </a:lnSpc>
              <a:spcBef>
                <a:spcPts val="355"/>
              </a:spcBef>
              <a:buChar char="–"/>
              <a:tabLst>
                <a:tab pos="755650" algn="l"/>
              </a:tabLst>
            </a:pPr>
            <a:r>
              <a:rPr dirty="0" sz="2800">
                <a:latin typeface="Arial"/>
                <a:cs typeface="Arial"/>
              </a:rPr>
              <a:t>Major Inhibitory NT in the</a:t>
            </a:r>
            <a:r>
              <a:rPr dirty="0" sz="2800" spc="-1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brain</a:t>
            </a:r>
            <a:endParaRPr sz="2800">
              <a:latin typeface="Arial"/>
              <a:cs typeface="Arial"/>
            </a:endParaRPr>
          </a:p>
          <a:p>
            <a:pPr lvl="1" marL="755650" marR="5080" indent="-285750">
              <a:lnSpc>
                <a:spcPts val="3030"/>
              </a:lnSpc>
              <a:spcBef>
                <a:spcPts val="710"/>
              </a:spcBef>
              <a:buChar char="–"/>
              <a:tabLst>
                <a:tab pos="755650" algn="l"/>
              </a:tabLst>
            </a:pPr>
            <a:r>
              <a:rPr dirty="0" sz="2800" spc="-5">
                <a:latin typeface="Arial"/>
                <a:cs typeface="Arial"/>
              </a:rPr>
              <a:t>GABA-A </a:t>
            </a:r>
            <a:r>
              <a:rPr dirty="0" sz="2800">
                <a:latin typeface="Arial"/>
                <a:cs typeface="Arial"/>
              </a:rPr>
              <a:t>receptors are modulated by</a:t>
            </a:r>
            <a:r>
              <a:rPr dirty="0" sz="2800" spc="-1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several  nearby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receptors</a:t>
            </a:r>
            <a:endParaRPr sz="2800">
              <a:latin typeface="Arial"/>
              <a:cs typeface="Arial"/>
            </a:endParaRPr>
          </a:p>
          <a:p>
            <a:pPr lvl="2" marL="1155700" indent="-228600">
              <a:lnSpc>
                <a:spcPct val="100000"/>
              </a:lnSpc>
              <a:spcBef>
                <a:spcPts val="225"/>
              </a:spcBef>
              <a:buChar char="•"/>
              <a:tabLst>
                <a:tab pos="1155700" algn="l"/>
              </a:tabLst>
            </a:pPr>
            <a:r>
              <a:rPr dirty="0" sz="2400" spc="-5">
                <a:latin typeface="Arial"/>
                <a:cs typeface="Arial"/>
              </a:rPr>
              <a:t>Benzodiazepines</a:t>
            </a:r>
            <a:endParaRPr sz="2400">
              <a:latin typeface="Arial"/>
              <a:cs typeface="Arial"/>
            </a:endParaRPr>
          </a:p>
          <a:p>
            <a:pPr lvl="2" marL="1155700" indent="-228600">
              <a:lnSpc>
                <a:spcPct val="100000"/>
              </a:lnSpc>
              <a:spcBef>
                <a:spcPts val="285"/>
              </a:spcBef>
              <a:buChar char="•"/>
              <a:tabLst>
                <a:tab pos="1155700" algn="l"/>
              </a:tabLst>
            </a:pPr>
            <a:r>
              <a:rPr dirty="0" sz="2400">
                <a:latin typeface="Arial"/>
                <a:cs typeface="Arial"/>
              </a:rPr>
              <a:t>Non-benzo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sedative-hypnotics</a:t>
            </a:r>
            <a:endParaRPr sz="2400">
              <a:latin typeface="Arial"/>
              <a:cs typeface="Arial"/>
            </a:endParaRPr>
          </a:p>
          <a:p>
            <a:pPr lvl="2" marL="1155700" indent="-228600">
              <a:lnSpc>
                <a:spcPct val="100000"/>
              </a:lnSpc>
              <a:spcBef>
                <a:spcPts val="315"/>
              </a:spcBef>
              <a:buChar char="•"/>
              <a:tabLst>
                <a:tab pos="1155700" algn="l"/>
              </a:tabLst>
            </a:pPr>
            <a:r>
              <a:rPr dirty="0" sz="2400" spc="-5">
                <a:latin typeface="Arial"/>
                <a:cs typeface="Arial"/>
              </a:rPr>
              <a:t>Alcohol</a:t>
            </a:r>
            <a:endParaRPr sz="2400">
              <a:latin typeface="Arial"/>
              <a:cs typeface="Arial"/>
            </a:endParaRPr>
          </a:p>
          <a:p>
            <a:pPr lvl="2" marL="1155700" indent="-228600">
              <a:lnSpc>
                <a:spcPct val="100000"/>
              </a:lnSpc>
              <a:spcBef>
                <a:spcPts val="284"/>
              </a:spcBef>
              <a:buChar char="•"/>
              <a:tabLst>
                <a:tab pos="1155700" algn="l"/>
              </a:tabLst>
            </a:pPr>
            <a:r>
              <a:rPr dirty="0" sz="2400" spc="-5">
                <a:latin typeface="Arial"/>
                <a:cs typeface="Arial"/>
              </a:rPr>
              <a:t>Barbiturates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77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8787" y="463422"/>
            <a:ext cx="3146425" cy="7315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800" spc="-5">
                <a:latin typeface="Arial"/>
                <a:cs typeface="Arial"/>
              </a:rPr>
              <a:t>R</a:t>
            </a:r>
            <a:r>
              <a:rPr dirty="0" sz="4800" spc="5">
                <a:latin typeface="Arial"/>
                <a:cs typeface="Arial"/>
              </a:rPr>
              <a:t>e</a:t>
            </a:r>
            <a:r>
              <a:rPr dirty="0" sz="4800">
                <a:latin typeface="Arial"/>
                <a:cs typeface="Arial"/>
              </a:rPr>
              <a:t>f</a:t>
            </a:r>
            <a:r>
              <a:rPr dirty="0" sz="4800" spc="5">
                <a:latin typeface="Arial"/>
                <a:cs typeface="Arial"/>
              </a:rPr>
              <a:t>e</a:t>
            </a:r>
            <a:r>
              <a:rPr dirty="0" sz="4800">
                <a:latin typeface="Arial"/>
                <a:cs typeface="Arial"/>
              </a:rPr>
              <a:t>r</a:t>
            </a:r>
            <a:r>
              <a:rPr dirty="0" sz="4800" spc="5">
                <a:latin typeface="Arial"/>
                <a:cs typeface="Arial"/>
              </a:rPr>
              <a:t>en</a:t>
            </a:r>
            <a:r>
              <a:rPr dirty="0" sz="4800">
                <a:latin typeface="Arial"/>
                <a:cs typeface="Arial"/>
              </a:rPr>
              <a:t>c</a:t>
            </a:r>
            <a:r>
              <a:rPr dirty="0" sz="4800" spc="5">
                <a:latin typeface="Arial"/>
                <a:cs typeface="Arial"/>
              </a:rPr>
              <a:t>e</a:t>
            </a:r>
            <a:r>
              <a:rPr dirty="0" sz="4800">
                <a:latin typeface="Arial"/>
                <a:cs typeface="Arial"/>
              </a:rPr>
              <a:t>s</a:t>
            </a:r>
            <a:endParaRPr sz="4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53857"/>
            <a:ext cx="7938134" cy="1414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266700" indent="-342900">
              <a:lnSpc>
                <a:spcPts val="2130"/>
              </a:lnSpc>
            </a:pPr>
            <a:r>
              <a:rPr dirty="0" sz="1800" spc="-5">
                <a:latin typeface="Arial"/>
                <a:cs typeface="Arial"/>
              </a:rPr>
              <a:t>Sadock, B., </a:t>
            </a:r>
            <a:r>
              <a:rPr dirty="0" sz="1800">
                <a:latin typeface="Arial"/>
                <a:cs typeface="Arial"/>
              </a:rPr>
              <a:t>&amp; </a:t>
            </a:r>
            <a:r>
              <a:rPr dirty="0" sz="1800" spc="-5">
                <a:latin typeface="Arial"/>
                <a:cs typeface="Arial"/>
              </a:rPr>
              <a:t>Sadock, </a:t>
            </a:r>
            <a:r>
              <a:rPr dirty="0" sz="1800" spc="-85">
                <a:latin typeface="Arial"/>
                <a:cs typeface="Arial"/>
              </a:rPr>
              <a:t>V. </a:t>
            </a:r>
            <a:r>
              <a:rPr dirty="0" sz="1800" spc="-5">
                <a:latin typeface="Arial"/>
                <a:cs typeface="Arial"/>
              </a:rPr>
              <a:t>(2007). </a:t>
            </a:r>
            <a:r>
              <a:rPr dirty="0" sz="1800" spc="-5" i="1">
                <a:latin typeface="Arial"/>
                <a:cs typeface="Arial"/>
              </a:rPr>
              <a:t>Synopsis of psychiatry (10th ed.)</a:t>
            </a:r>
            <a:r>
              <a:rPr dirty="0" sz="1800" spc="-5">
                <a:latin typeface="Arial"/>
                <a:cs typeface="Arial"/>
              </a:rPr>
              <a:t>. London:  England: Lippincott, Williams, and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Wilkins.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370"/>
              </a:spcBef>
            </a:pPr>
            <a:r>
              <a:rPr dirty="0" sz="1800" spc="-5">
                <a:latin typeface="Arial"/>
                <a:cs typeface="Arial"/>
              </a:rPr>
              <a:t>Stahl, S. (2013). </a:t>
            </a:r>
            <a:r>
              <a:rPr dirty="0" sz="1800" spc="-5" i="1">
                <a:latin typeface="Arial"/>
                <a:cs typeface="Arial"/>
              </a:rPr>
              <a:t>Essential psychopharmacology: Neuroscientific basis and  </a:t>
            </a:r>
            <a:r>
              <a:rPr dirty="0" sz="1800" spc="-5" i="1">
                <a:latin typeface="Arial"/>
                <a:cs typeface="Arial"/>
              </a:rPr>
              <a:t>practical applications (3rd ed.)</a:t>
            </a:r>
            <a:r>
              <a:rPr dirty="0" sz="1800" spc="-5">
                <a:latin typeface="Arial"/>
                <a:cs typeface="Arial"/>
              </a:rPr>
              <a:t>. Cambridge, England: Cambridge University  Press.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13115" y="6443217"/>
            <a:ext cx="193675" cy="19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78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2017-11-15T15:19:28Z</dcterms:created>
  <dcterms:modified xsi:type="dcterms:W3CDTF">2017-11-15T15:19:28Z</dcterms:modified>
</cp:coreProperties>
</file>