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3" r:id="rId3"/>
    <p:sldId id="264" r:id="rId4"/>
    <p:sldId id="265" r:id="rId5"/>
    <p:sldId id="266" r:id="rId6"/>
    <p:sldId id="304" r:id="rId7"/>
    <p:sldId id="267" r:id="rId8"/>
    <p:sldId id="305" r:id="rId9"/>
    <p:sldId id="268" r:id="rId10"/>
    <p:sldId id="306" r:id="rId11"/>
    <p:sldId id="269" r:id="rId12"/>
    <p:sldId id="316" r:id="rId13"/>
    <p:sldId id="317" r:id="rId14"/>
    <p:sldId id="318" r:id="rId15"/>
    <p:sldId id="319" r:id="rId16"/>
    <p:sldId id="320" r:id="rId17"/>
    <p:sldId id="307" r:id="rId18"/>
    <p:sldId id="308" r:id="rId19"/>
    <p:sldId id="309" r:id="rId20"/>
    <p:sldId id="271" r:id="rId21"/>
    <p:sldId id="310" r:id="rId22"/>
    <p:sldId id="311" r:id="rId23"/>
    <p:sldId id="312" r:id="rId24"/>
    <p:sldId id="276" r:id="rId25"/>
    <p:sldId id="277" r:id="rId26"/>
    <p:sldId id="315" r:id="rId27"/>
    <p:sldId id="314" r:id="rId28"/>
    <p:sldId id="29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1344" autoAdjust="0"/>
  </p:normalViewPr>
  <p:slideViewPr>
    <p:cSldViewPr showGuides="1">
      <p:cViewPr>
        <p:scale>
          <a:sx n="50" d="100"/>
          <a:sy n="50" d="100"/>
        </p:scale>
        <p:origin x="-2508"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EF3B4-EFEA-4997-A1CC-CEDCCD6701C5}" type="datetimeFigureOut">
              <a:rPr lang="en-US" smtClean="0"/>
              <a:pPr/>
              <a:t>5/2/2012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1D835-4452-4A55-88C5-3AB2CED349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55F4A44D-0935-456F-BF02-B0A4815FF3E3}" type="slidenum">
              <a:rPr lang="en-US" smtClean="0"/>
              <a:pPr/>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BA844AFC-F9BE-4E9F-9BEE-A9EB9AF55F52}" type="slidenum">
              <a:rPr lang="en-US" smtClean="0"/>
              <a:pPr/>
              <a:t>13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982F5A99-5F5B-42A8-A8FF-67D042856A97}" type="slidenum">
              <a:rPr lang="en-US" smtClean="0"/>
              <a:pPr/>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7D6A53CA-E7C0-405E-B94A-B3E19AA40582}" type="slidenum">
              <a:rPr lang="en-US" smtClean="0"/>
              <a:pPr/>
              <a:t>15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4615E22-B7B6-4262-BAD9-888C4E890A2B}" type="slidenum">
              <a:rPr lang="en-US" smtClean="0"/>
              <a:pPr/>
              <a:t>16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192D20-907D-488E-B097-03D9B5018D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9F2224-25C5-437A-970E-DE85833350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304C24-4464-484A-9828-D9A36F1B76D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1074B4C-FFFA-4133-84B1-430B3CC1E1A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9180854-DA02-40B9-9DC6-7FBFDBB24B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2AFACD-A666-49AF-98BE-39892CF9031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EB364E-C152-42D1-B1F5-5167FC616B9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175E0A-0697-49AF-B139-068EF956E0B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C0C4747-D64C-4880-99EA-CA0F3563CE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52373E2-76D1-4FDA-9C21-24FCB129A14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6654A38-6500-426D-AC3C-93B6E8D6D5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F9E751-6C92-44E7-91BB-C2FDE8106E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4C82C3-346D-4BDA-AF08-6B9A47AD6BB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A35AA0-8A46-4392-A0BD-04117F0685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0.wav"/><Relationship Id="rId1" Type="http://schemas.openxmlformats.org/officeDocument/2006/relationships/tags" Target="../tags/tag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audio" Target="../media/audio11.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2.wav"/><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4.wav"/><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5.wav"/><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audio" Target="../media/audio17.wav"/><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audio" Target="../media/audio18.wav"/><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20.wav"/><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21.wav"/><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22.wav"/><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23.wav"/><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audio" Target="../media/audio26.wav"/><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audio" Target="../media/audio27.wav"/><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8.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media/audio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4.wav"/><Relationship Id="rId1" Type="http://schemas.openxmlformats.org/officeDocument/2006/relationships/tags" Target="../tags/tag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5.wav"/><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tags" Target="../tags/tag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audio" Target="../media/audio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8.wav"/><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audio" Target="../media/audio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Economic Foundations</a:t>
            </a:r>
          </a:p>
        </p:txBody>
      </p:sp>
      <p:sp>
        <p:nvSpPr>
          <p:cNvPr id="2051" name="Rectangle 3"/>
          <p:cNvSpPr>
            <a:spLocks noGrp="1" noChangeArrowheads="1"/>
          </p:cNvSpPr>
          <p:nvPr>
            <p:ph type="subTitle" idx="1"/>
          </p:nvPr>
        </p:nvSpPr>
        <p:spPr/>
        <p:txBody>
          <a:bodyPr/>
          <a:lstStyle/>
          <a:p>
            <a:r>
              <a:rPr lang="en-US" sz="3600"/>
              <a:t>The Tragedy of the Commons</a:t>
            </a:r>
          </a:p>
        </p:txBody>
      </p:sp>
      <p:pic>
        <p:nvPicPr>
          <p:cNvPr id="4" name="~PP1937.WAV">
            <a:hlinkClick r:id="" action="ppaction://media"/>
          </p:cNvPr>
          <p:cNvPicPr>
            <a:picLocks noRot="1" noChangeAspect="1"/>
          </p:cNvPicPr>
          <p:nvPr>
            <a:wavAudioFile r:embed="rId1" name="~PP1937.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p:txBody>
          <a:bodyPr/>
          <a:lstStyle/>
          <a:p>
            <a:pPr>
              <a:buFontTx/>
              <a:buNone/>
            </a:pPr>
            <a:r>
              <a:rPr lang="en-US"/>
              <a:t>Each individual whaler knows that harvesting an extra whale reduces the breeding population of whales and hence the size of future whale populations. </a:t>
            </a:r>
          </a:p>
          <a:p>
            <a:pPr>
              <a:buFontTx/>
              <a:buNone/>
            </a:pPr>
            <a:endParaRPr lang="en-US"/>
          </a:p>
          <a:p>
            <a:pPr>
              <a:buFontTx/>
              <a:buNone/>
            </a:pPr>
            <a:r>
              <a:rPr lang="en-US"/>
              <a:t>But he also knows that any whale he fails to harvest today will just be taken by some other whaler.</a:t>
            </a:r>
          </a:p>
          <a:p>
            <a:endParaRPr lang="en-US"/>
          </a:p>
        </p:txBody>
      </p:sp>
      <p:pic>
        <p:nvPicPr>
          <p:cNvPr id="3" name="~PP1636.WAV">
            <a:hlinkClick r:id="" action="ppaction://media"/>
          </p:cNvPr>
          <p:cNvPicPr>
            <a:picLocks noRot="1" noChangeAspect="1"/>
          </p:cNvPicPr>
          <p:nvPr>
            <a:wavAudioFile r:embed="rId2" name="~PP1636.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253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animEffect transition="in" filter="blinds(horizontal)">
                                      <p:cBhvr>
                                        <p:cTn id="11"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381000" y="304800"/>
            <a:ext cx="8458200" cy="1676400"/>
          </a:xfrm>
        </p:spPr>
        <p:txBody>
          <a:bodyPr/>
          <a:lstStyle/>
          <a:p>
            <a:pPr>
              <a:buFontTx/>
              <a:buNone/>
            </a:pPr>
            <a:r>
              <a:rPr lang="en-US"/>
              <a:t>	Environmental pollution: each individual polluter has no incentive to take into account the cost his pollution imposes on others.</a:t>
            </a:r>
            <a:endParaRPr lang="en-US" b="1"/>
          </a:p>
          <a:p>
            <a:endParaRPr lang="en-US"/>
          </a:p>
        </p:txBody>
      </p:sp>
      <p:pic>
        <p:nvPicPr>
          <p:cNvPr id="19461" name="Picture 5" descr="Photo: Contaminated effluent being discharged into the sea"/>
          <p:cNvPicPr>
            <a:picLocks noGrp="1" noChangeAspect="1" noChangeArrowheads="1"/>
          </p:cNvPicPr>
          <p:nvPr>
            <p:ph sz="half" idx="2"/>
          </p:nvPr>
        </p:nvPicPr>
        <p:blipFill>
          <a:blip r:embed="rId3" cstate="print"/>
          <a:srcRect/>
          <a:stretch>
            <a:fillRect/>
          </a:stretch>
        </p:blipFill>
        <p:spPr>
          <a:xfrm>
            <a:off x="3429000" y="2133600"/>
            <a:ext cx="4030663" cy="4724400"/>
          </a:xfrm>
          <a:noFill/>
          <a:ln/>
        </p:spPr>
      </p:pic>
      <p:pic>
        <p:nvPicPr>
          <p:cNvPr id="4" name="~PP2471.WAV">
            <a:hlinkClick r:id="" action="ppaction://media"/>
          </p:cNvPr>
          <p:cNvPicPr>
            <a:picLocks noRot="1" noChangeAspect="1"/>
          </p:cNvPicPr>
          <p:nvPr>
            <a:wavAudioFile r:embed="rId1" name="~PP2471.WAV"/>
          </p:nvPr>
        </p:nvPicPr>
        <p:blipFill>
          <a:blip r:embed="rId4" cstate="print"/>
          <a:stretch>
            <a:fillRect/>
          </a:stretch>
        </p:blipFill>
        <p:spPr>
          <a:xfrm>
            <a:off x="8696325" y="6410325"/>
            <a:ext cx="304800" cy="304800"/>
          </a:xfrm>
          <a:prstGeom prst="rect">
            <a:avLst/>
          </a:prstGeom>
        </p:spPr>
      </p:pic>
    </p:spTree>
  </p:cSld>
  <p:clrMapOvr>
    <a:masterClrMapping/>
  </p:clrMapOvr>
  <p:transition advTm="33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miter lim="800000"/>
            <a:headEnd/>
            <a:tailEnd/>
          </a:ln>
        </p:spPr>
        <p:txBody>
          <a:bodyPr/>
          <a:lstStyle/>
          <a:p>
            <a:fld id="{DDB2A669-A62C-4BDD-AF8D-F2A210813FE8}" type="slidenum">
              <a:rPr lang="en-US" smtClean="0"/>
              <a:pPr/>
              <a:t>12</a:t>
            </a:fld>
            <a:endParaRPr lang="en-US" smtClean="0"/>
          </a:p>
        </p:txBody>
      </p:sp>
      <p:sp>
        <p:nvSpPr>
          <p:cNvPr id="4099" name="Rectangle 2"/>
          <p:cNvSpPr>
            <a:spLocks noGrp="1" noChangeArrowheads="1"/>
          </p:cNvSpPr>
          <p:nvPr>
            <p:ph type="title"/>
          </p:nvPr>
        </p:nvSpPr>
        <p:spPr/>
        <p:txBody>
          <a:bodyPr/>
          <a:lstStyle/>
          <a:p>
            <a:pPr eaLnBrk="1" hangingPunct="1"/>
            <a:r>
              <a:rPr lang="en-US" smtClean="0"/>
              <a:t>Externality</a:t>
            </a:r>
          </a:p>
        </p:txBody>
      </p:sp>
      <p:sp>
        <p:nvSpPr>
          <p:cNvPr id="12291" name="Rectangle 3"/>
          <p:cNvSpPr>
            <a:spLocks noGrp="1" noChangeArrowheads="1"/>
          </p:cNvSpPr>
          <p:nvPr>
            <p:ph type="body" idx="1"/>
          </p:nvPr>
        </p:nvSpPr>
        <p:spPr/>
        <p:txBody>
          <a:bodyPr/>
          <a:lstStyle/>
          <a:p>
            <a:pPr eaLnBrk="1" hangingPunct="1">
              <a:buFontTx/>
              <a:buNone/>
            </a:pPr>
            <a:r>
              <a:rPr lang="en-US" smtClean="0"/>
              <a:t>The uncompensated impact of one person’s actions on the well-being of a bystander.</a:t>
            </a:r>
          </a:p>
          <a:p>
            <a:pPr eaLnBrk="1" hangingPunct="1">
              <a:buFontTx/>
              <a:buNone/>
            </a:pPr>
            <a:endParaRPr lang="en-US" smtClean="0"/>
          </a:p>
          <a:p>
            <a:pPr eaLnBrk="1" hangingPunct="1">
              <a:buFontTx/>
              <a:buNone/>
            </a:pPr>
            <a:r>
              <a:rPr lang="en-US" smtClean="0"/>
              <a:t>Examples: automobile exhaust, historic buildings, barking dogs, R&amp;D.</a:t>
            </a:r>
          </a:p>
        </p:txBody>
      </p:sp>
      <p:pic>
        <p:nvPicPr>
          <p:cNvPr id="5" name="~PP2181.WAV">
            <a:hlinkClick r:id="" action="ppaction://media"/>
          </p:cNvPr>
          <p:cNvPicPr>
            <a:picLocks noRot="1" noChangeAspect="1"/>
          </p:cNvPicPr>
          <p:nvPr>
            <a:wavAudioFile r:embed="rId2" name="~PP2181.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69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wipe(left)">
                                      <p:cBhvr>
                                        <p:cTn id="11" dur="500"/>
                                        <p:tgtEl>
                                          <p:spTgt spid="122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wipe(left)">
                                      <p:cBhvr>
                                        <p:cTn id="16"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22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miter lim="800000"/>
            <a:headEnd/>
            <a:tailEnd/>
          </a:ln>
        </p:spPr>
        <p:txBody>
          <a:bodyPr/>
          <a:lstStyle/>
          <a:p>
            <a:fld id="{2599D864-E6C9-46A9-B2BA-F7E3D52928DC}" type="slidenum">
              <a:rPr lang="en-US" smtClean="0"/>
              <a:pPr/>
              <a:t>13</a:t>
            </a:fld>
            <a:endParaRPr lang="en-US" smtClean="0"/>
          </a:p>
        </p:txBody>
      </p:sp>
      <p:sp>
        <p:nvSpPr>
          <p:cNvPr id="5123" name="Rectangle 2"/>
          <p:cNvSpPr>
            <a:spLocks noGrp="1" noChangeArrowheads="1"/>
          </p:cNvSpPr>
          <p:nvPr>
            <p:ph type="title"/>
          </p:nvPr>
        </p:nvSpPr>
        <p:spPr/>
        <p:txBody>
          <a:bodyPr/>
          <a:lstStyle/>
          <a:p>
            <a:pPr eaLnBrk="1" hangingPunct="1"/>
            <a:r>
              <a:rPr lang="en-US" smtClean="0"/>
              <a:t>Social Optimum</a:t>
            </a:r>
          </a:p>
        </p:txBody>
      </p:sp>
      <p:sp>
        <p:nvSpPr>
          <p:cNvPr id="5124" name="Rectangle 3"/>
          <p:cNvSpPr>
            <a:spLocks noGrp="1" noChangeArrowheads="1"/>
          </p:cNvSpPr>
          <p:nvPr>
            <p:ph type="body" idx="1"/>
          </p:nvPr>
        </p:nvSpPr>
        <p:spPr/>
        <p:txBody>
          <a:bodyPr/>
          <a:lstStyle/>
          <a:p>
            <a:pPr eaLnBrk="1" hangingPunct="1">
              <a:buFontTx/>
              <a:buNone/>
            </a:pPr>
            <a:r>
              <a:rPr lang="en-US" smtClean="0"/>
              <a:t>Point at which the marginal benefit equals marginal cost.</a:t>
            </a:r>
          </a:p>
        </p:txBody>
      </p:sp>
      <p:pic>
        <p:nvPicPr>
          <p:cNvPr id="5" name="~PP2598.WAV">
            <a:hlinkClick r:id="" action="ppaction://media"/>
          </p:cNvPr>
          <p:cNvPicPr>
            <a:picLocks noRot="1" noChangeAspect="1"/>
          </p:cNvPicPr>
          <p:nvPr>
            <a:wavAudioFile r:embed="rId1" name="~PP2598.WAV"/>
          </p:nvPr>
        </p:nvPicPr>
        <p:blipFill>
          <a:blip r:embed="rId4" cstate="print"/>
          <a:stretch>
            <a:fillRect/>
          </a:stretch>
        </p:blipFill>
        <p:spPr>
          <a:xfrm>
            <a:off x="8696325" y="6410325"/>
            <a:ext cx="304800" cy="304800"/>
          </a:xfrm>
          <a:prstGeom prst="rect">
            <a:avLst/>
          </a:prstGeom>
        </p:spPr>
      </p:pic>
    </p:spTree>
  </p:cSld>
  <p:clrMapOvr>
    <a:masterClrMapping/>
  </p:clrMapOvr>
  <p:transition advTm="16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arrow aqua button bckgrd"/>
          <p:cNvPicPr>
            <a:picLocks noChangeAspect="1" noChangeArrowheads="1"/>
          </p:cNvPicPr>
          <p:nvPr/>
        </p:nvPicPr>
        <p:blipFill>
          <a:blip r:embed="rId5" cstate="print"/>
          <a:srcRect r="1688"/>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a:xfrm>
            <a:off x="609600" y="50800"/>
            <a:ext cx="8229600" cy="685800"/>
          </a:xfrm>
        </p:spPr>
        <p:txBody>
          <a:bodyPr/>
          <a:lstStyle/>
          <a:p>
            <a:pPr algn="l" eaLnBrk="1" hangingPunct="1">
              <a:lnSpc>
                <a:spcPct val="80000"/>
              </a:lnSpc>
            </a:pPr>
            <a:r>
              <a:rPr lang="en-US" sz="2800" dirty="0" smtClean="0">
                <a:solidFill>
                  <a:schemeClr val="bg1"/>
                </a:solidFill>
              </a:rPr>
              <a:t>Figure 1 The Market for Aluminum</a:t>
            </a:r>
          </a:p>
        </p:txBody>
      </p:sp>
      <p:sp>
        <p:nvSpPr>
          <p:cNvPr id="6148" name="Text Box 4"/>
          <p:cNvSpPr txBox="1">
            <a:spLocks noChangeArrowheads="1"/>
          </p:cNvSpPr>
          <p:nvPr/>
        </p:nvSpPr>
        <p:spPr bwMode="auto">
          <a:xfrm>
            <a:off x="6564313" y="6680200"/>
            <a:ext cx="1803400" cy="214313"/>
          </a:xfrm>
          <a:prstGeom prst="rect">
            <a:avLst/>
          </a:prstGeom>
          <a:noFill/>
          <a:ln w="9525">
            <a:noFill/>
            <a:miter lim="800000"/>
            <a:headEnd/>
            <a:tailEnd/>
          </a:ln>
          <a:effectLst/>
        </p:spPr>
        <p:txBody>
          <a:bodyPr wrap="none">
            <a:spAutoFit/>
          </a:bodyPr>
          <a:lstStyle/>
          <a:p>
            <a:pPr eaLnBrk="0" hangingPunct="0"/>
            <a:r>
              <a:rPr lang="en-US" altLang="en-US" sz="800" b="1">
                <a:solidFill>
                  <a:schemeClr val="bg1"/>
                </a:solidFill>
                <a:latin typeface="Arial" charset="0"/>
              </a:rPr>
              <a:t>Copyright © 2004  South-Western</a:t>
            </a:r>
          </a:p>
        </p:txBody>
      </p:sp>
      <p:sp>
        <p:nvSpPr>
          <p:cNvPr id="6149" name="Rectangle 5"/>
          <p:cNvSpPr>
            <a:spLocks noChangeArrowheads="1"/>
          </p:cNvSpPr>
          <p:nvPr/>
        </p:nvSpPr>
        <p:spPr bwMode="auto">
          <a:xfrm>
            <a:off x="1703388" y="1617663"/>
            <a:ext cx="6202362" cy="4102100"/>
          </a:xfrm>
          <a:prstGeom prst="rect">
            <a:avLst/>
          </a:prstGeom>
          <a:solidFill>
            <a:srgbClr val="F3F6F9"/>
          </a:solidFill>
          <a:ln w="196850">
            <a:solidFill>
              <a:srgbClr val="F3F6F9"/>
            </a:solidFill>
            <a:miter lim="800000"/>
            <a:headEnd/>
            <a:tailEnd/>
          </a:ln>
        </p:spPr>
        <p:txBody>
          <a:bodyPr/>
          <a:lstStyle/>
          <a:p>
            <a:endParaRPr lang="en-US"/>
          </a:p>
        </p:txBody>
      </p:sp>
      <p:sp>
        <p:nvSpPr>
          <p:cNvPr id="6150" name="Rectangle 6"/>
          <p:cNvSpPr>
            <a:spLocks noChangeArrowheads="1"/>
          </p:cNvSpPr>
          <p:nvPr/>
        </p:nvSpPr>
        <p:spPr bwMode="auto">
          <a:xfrm>
            <a:off x="1703388" y="1617663"/>
            <a:ext cx="6202362" cy="4102100"/>
          </a:xfrm>
          <a:prstGeom prst="rect">
            <a:avLst/>
          </a:prstGeom>
          <a:solidFill>
            <a:srgbClr val="F2F4F8"/>
          </a:solidFill>
          <a:ln w="179388">
            <a:solidFill>
              <a:srgbClr val="F2F4F8"/>
            </a:solidFill>
            <a:miter lim="800000"/>
            <a:headEnd/>
            <a:tailEnd/>
          </a:ln>
        </p:spPr>
        <p:txBody>
          <a:bodyPr/>
          <a:lstStyle/>
          <a:p>
            <a:endParaRPr lang="en-US"/>
          </a:p>
        </p:txBody>
      </p:sp>
      <p:sp>
        <p:nvSpPr>
          <p:cNvPr id="6151" name="Rectangle 7"/>
          <p:cNvSpPr>
            <a:spLocks noChangeArrowheads="1"/>
          </p:cNvSpPr>
          <p:nvPr/>
        </p:nvSpPr>
        <p:spPr bwMode="auto">
          <a:xfrm>
            <a:off x="1703388" y="1617663"/>
            <a:ext cx="6202362" cy="4102100"/>
          </a:xfrm>
          <a:prstGeom prst="rect">
            <a:avLst/>
          </a:prstGeom>
          <a:solidFill>
            <a:srgbClr val="F1F4F7"/>
          </a:solidFill>
          <a:ln w="160338">
            <a:solidFill>
              <a:srgbClr val="F1F4F7"/>
            </a:solidFill>
            <a:miter lim="800000"/>
            <a:headEnd/>
            <a:tailEnd/>
          </a:ln>
        </p:spPr>
        <p:txBody>
          <a:bodyPr/>
          <a:lstStyle/>
          <a:p>
            <a:endParaRPr lang="en-US"/>
          </a:p>
        </p:txBody>
      </p:sp>
      <p:sp>
        <p:nvSpPr>
          <p:cNvPr id="6152" name="Rectangle 8"/>
          <p:cNvSpPr>
            <a:spLocks noChangeArrowheads="1"/>
          </p:cNvSpPr>
          <p:nvPr/>
        </p:nvSpPr>
        <p:spPr bwMode="auto">
          <a:xfrm>
            <a:off x="1703388" y="1617663"/>
            <a:ext cx="6202362" cy="4102100"/>
          </a:xfrm>
          <a:prstGeom prst="rect">
            <a:avLst/>
          </a:prstGeom>
          <a:solidFill>
            <a:srgbClr val="F0F2F5"/>
          </a:solidFill>
          <a:ln w="142875">
            <a:solidFill>
              <a:srgbClr val="F0F2F5"/>
            </a:solidFill>
            <a:miter lim="800000"/>
            <a:headEnd/>
            <a:tailEnd/>
          </a:ln>
        </p:spPr>
        <p:txBody>
          <a:bodyPr/>
          <a:lstStyle/>
          <a:p>
            <a:endParaRPr lang="en-US"/>
          </a:p>
        </p:txBody>
      </p:sp>
      <p:sp>
        <p:nvSpPr>
          <p:cNvPr id="6153" name="Rectangle 9"/>
          <p:cNvSpPr>
            <a:spLocks noChangeArrowheads="1"/>
          </p:cNvSpPr>
          <p:nvPr/>
        </p:nvSpPr>
        <p:spPr bwMode="auto">
          <a:xfrm>
            <a:off x="1703388" y="1617663"/>
            <a:ext cx="6202362" cy="4102100"/>
          </a:xfrm>
          <a:prstGeom prst="rect">
            <a:avLst/>
          </a:prstGeom>
          <a:solidFill>
            <a:srgbClr val="EEF1F4"/>
          </a:solidFill>
          <a:ln w="125413">
            <a:solidFill>
              <a:srgbClr val="EEF1F4"/>
            </a:solidFill>
            <a:miter lim="800000"/>
            <a:headEnd/>
            <a:tailEnd/>
          </a:ln>
        </p:spPr>
        <p:txBody>
          <a:bodyPr/>
          <a:lstStyle/>
          <a:p>
            <a:endParaRPr lang="en-US"/>
          </a:p>
        </p:txBody>
      </p:sp>
      <p:sp>
        <p:nvSpPr>
          <p:cNvPr id="6154" name="Rectangle 10"/>
          <p:cNvSpPr>
            <a:spLocks noChangeArrowheads="1"/>
          </p:cNvSpPr>
          <p:nvPr/>
        </p:nvSpPr>
        <p:spPr bwMode="auto">
          <a:xfrm>
            <a:off x="1703388" y="1617663"/>
            <a:ext cx="6202362" cy="4102100"/>
          </a:xfrm>
          <a:prstGeom prst="rect">
            <a:avLst/>
          </a:prstGeom>
          <a:solidFill>
            <a:srgbClr val="EDEFF3"/>
          </a:solidFill>
          <a:ln w="107950">
            <a:solidFill>
              <a:srgbClr val="EDEFF3"/>
            </a:solidFill>
            <a:miter lim="800000"/>
            <a:headEnd/>
            <a:tailEnd/>
          </a:ln>
        </p:spPr>
        <p:txBody>
          <a:bodyPr/>
          <a:lstStyle/>
          <a:p>
            <a:endParaRPr lang="en-US"/>
          </a:p>
        </p:txBody>
      </p:sp>
      <p:sp>
        <p:nvSpPr>
          <p:cNvPr id="6155" name="Rectangle 11"/>
          <p:cNvSpPr>
            <a:spLocks noChangeArrowheads="1"/>
          </p:cNvSpPr>
          <p:nvPr/>
        </p:nvSpPr>
        <p:spPr bwMode="auto">
          <a:xfrm>
            <a:off x="1703388" y="1617663"/>
            <a:ext cx="6202362" cy="4102100"/>
          </a:xfrm>
          <a:prstGeom prst="rect">
            <a:avLst/>
          </a:prstGeom>
          <a:solidFill>
            <a:srgbClr val="EBEEF2"/>
          </a:solidFill>
          <a:ln w="88900">
            <a:solidFill>
              <a:srgbClr val="EBEEF2"/>
            </a:solidFill>
            <a:miter lim="800000"/>
            <a:headEnd/>
            <a:tailEnd/>
          </a:ln>
        </p:spPr>
        <p:txBody>
          <a:bodyPr/>
          <a:lstStyle/>
          <a:p>
            <a:endParaRPr lang="en-US"/>
          </a:p>
        </p:txBody>
      </p:sp>
      <p:sp>
        <p:nvSpPr>
          <p:cNvPr id="6156" name="Rectangle 12"/>
          <p:cNvSpPr>
            <a:spLocks noChangeArrowheads="1"/>
          </p:cNvSpPr>
          <p:nvPr/>
        </p:nvSpPr>
        <p:spPr bwMode="auto">
          <a:xfrm>
            <a:off x="1703388" y="1617663"/>
            <a:ext cx="6202362" cy="4102100"/>
          </a:xfrm>
          <a:prstGeom prst="rect">
            <a:avLst/>
          </a:prstGeom>
          <a:solidFill>
            <a:srgbClr val="EAECF1"/>
          </a:solidFill>
          <a:ln w="71438">
            <a:solidFill>
              <a:srgbClr val="EAECF1"/>
            </a:solidFill>
            <a:miter lim="800000"/>
            <a:headEnd/>
            <a:tailEnd/>
          </a:ln>
        </p:spPr>
        <p:txBody>
          <a:bodyPr/>
          <a:lstStyle/>
          <a:p>
            <a:endParaRPr lang="en-US"/>
          </a:p>
        </p:txBody>
      </p:sp>
      <p:sp>
        <p:nvSpPr>
          <p:cNvPr id="6157" name="Rectangle 13"/>
          <p:cNvSpPr>
            <a:spLocks noChangeArrowheads="1"/>
          </p:cNvSpPr>
          <p:nvPr/>
        </p:nvSpPr>
        <p:spPr bwMode="auto">
          <a:xfrm>
            <a:off x="1703388" y="1617663"/>
            <a:ext cx="6202362" cy="4102100"/>
          </a:xfrm>
          <a:prstGeom prst="rect">
            <a:avLst/>
          </a:prstGeom>
          <a:solidFill>
            <a:srgbClr val="E9EBF0"/>
          </a:solidFill>
          <a:ln w="53975">
            <a:solidFill>
              <a:srgbClr val="E9EBF0"/>
            </a:solidFill>
            <a:miter lim="800000"/>
            <a:headEnd/>
            <a:tailEnd/>
          </a:ln>
        </p:spPr>
        <p:txBody>
          <a:bodyPr/>
          <a:lstStyle/>
          <a:p>
            <a:endParaRPr lang="en-US"/>
          </a:p>
        </p:txBody>
      </p:sp>
      <p:sp>
        <p:nvSpPr>
          <p:cNvPr id="6158" name="Rectangle 14"/>
          <p:cNvSpPr>
            <a:spLocks noChangeArrowheads="1"/>
          </p:cNvSpPr>
          <p:nvPr/>
        </p:nvSpPr>
        <p:spPr bwMode="auto">
          <a:xfrm>
            <a:off x="1703388" y="1617663"/>
            <a:ext cx="6202362" cy="4102100"/>
          </a:xfrm>
          <a:prstGeom prst="rect">
            <a:avLst/>
          </a:prstGeom>
          <a:solidFill>
            <a:srgbClr val="E7EAEF"/>
          </a:solidFill>
          <a:ln w="36513">
            <a:solidFill>
              <a:srgbClr val="E7EAEF"/>
            </a:solidFill>
            <a:miter lim="800000"/>
            <a:headEnd/>
            <a:tailEnd/>
          </a:ln>
        </p:spPr>
        <p:txBody>
          <a:bodyPr/>
          <a:lstStyle/>
          <a:p>
            <a:endParaRPr lang="en-US"/>
          </a:p>
        </p:txBody>
      </p:sp>
      <p:sp>
        <p:nvSpPr>
          <p:cNvPr id="6159" name="Rectangle 15"/>
          <p:cNvSpPr>
            <a:spLocks noChangeArrowheads="1"/>
          </p:cNvSpPr>
          <p:nvPr/>
        </p:nvSpPr>
        <p:spPr bwMode="auto">
          <a:xfrm>
            <a:off x="1703388" y="1617663"/>
            <a:ext cx="6202362" cy="4102100"/>
          </a:xfrm>
          <a:prstGeom prst="rect">
            <a:avLst/>
          </a:prstGeom>
          <a:solidFill>
            <a:srgbClr val="E6E9EF"/>
          </a:solidFill>
          <a:ln w="17463">
            <a:solidFill>
              <a:srgbClr val="E6E9EF"/>
            </a:solidFill>
            <a:miter lim="800000"/>
            <a:headEnd/>
            <a:tailEnd/>
          </a:ln>
        </p:spPr>
        <p:txBody>
          <a:bodyPr/>
          <a:lstStyle/>
          <a:p>
            <a:endParaRPr lang="en-US"/>
          </a:p>
        </p:txBody>
      </p:sp>
      <p:sp>
        <p:nvSpPr>
          <p:cNvPr id="6160" name="Rectangle 16"/>
          <p:cNvSpPr>
            <a:spLocks noChangeArrowheads="1"/>
          </p:cNvSpPr>
          <p:nvPr/>
        </p:nvSpPr>
        <p:spPr bwMode="auto">
          <a:xfrm>
            <a:off x="1631950" y="1527175"/>
            <a:ext cx="6219825" cy="4157663"/>
          </a:xfrm>
          <a:prstGeom prst="rect">
            <a:avLst/>
          </a:prstGeom>
          <a:solidFill>
            <a:srgbClr val="FFFFFF"/>
          </a:solidFill>
          <a:ln w="9525">
            <a:noFill/>
            <a:miter lim="800000"/>
            <a:headEnd/>
            <a:tailEnd/>
          </a:ln>
        </p:spPr>
        <p:txBody>
          <a:bodyPr/>
          <a:lstStyle/>
          <a:p>
            <a:endParaRPr lang="en-US"/>
          </a:p>
        </p:txBody>
      </p:sp>
      <p:sp>
        <p:nvSpPr>
          <p:cNvPr id="6161" name="Freeform 17"/>
          <p:cNvSpPr>
            <a:spLocks/>
          </p:cNvSpPr>
          <p:nvPr/>
        </p:nvSpPr>
        <p:spPr bwMode="auto">
          <a:xfrm>
            <a:off x="1631950" y="1527175"/>
            <a:ext cx="6219825" cy="4157663"/>
          </a:xfrm>
          <a:custGeom>
            <a:avLst/>
            <a:gdLst>
              <a:gd name="T0" fmla="*/ 0 w 3918"/>
              <a:gd name="T1" fmla="*/ 0 h 2619"/>
              <a:gd name="T2" fmla="*/ 0 w 3918"/>
              <a:gd name="T3" fmla="*/ 2147483647 h 2619"/>
              <a:gd name="T4" fmla="*/ 2147483647 w 3918"/>
              <a:gd name="T5" fmla="*/ 2147483647 h 2619"/>
              <a:gd name="T6" fmla="*/ 0 60000 65536"/>
              <a:gd name="T7" fmla="*/ 0 60000 65536"/>
              <a:gd name="T8" fmla="*/ 0 60000 65536"/>
            </a:gdLst>
            <a:ahLst/>
            <a:cxnLst>
              <a:cxn ang="T6">
                <a:pos x="T0" y="T1"/>
              </a:cxn>
              <a:cxn ang="T7">
                <a:pos x="T2" y="T3"/>
              </a:cxn>
              <a:cxn ang="T8">
                <a:pos x="T4" y="T5"/>
              </a:cxn>
            </a:cxnLst>
            <a:rect l="0" t="0" r="r" b="b"/>
            <a:pathLst>
              <a:path w="3918" h="2619">
                <a:moveTo>
                  <a:pt x="0" y="0"/>
                </a:moveTo>
                <a:lnTo>
                  <a:pt x="0" y="2619"/>
                </a:lnTo>
                <a:lnTo>
                  <a:pt x="3918" y="2619"/>
                </a:lnTo>
              </a:path>
            </a:pathLst>
          </a:custGeom>
          <a:noFill/>
          <a:ln w="17463">
            <a:solidFill>
              <a:srgbClr val="000000"/>
            </a:solidFill>
            <a:prstDash val="solid"/>
            <a:round/>
            <a:headEnd/>
            <a:tailEnd/>
          </a:ln>
        </p:spPr>
        <p:txBody>
          <a:bodyPr/>
          <a:lstStyle/>
          <a:p>
            <a:endParaRPr lang="en-US"/>
          </a:p>
        </p:txBody>
      </p:sp>
      <p:sp>
        <p:nvSpPr>
          <p:cNvPr id="6162" name="Rectangle 18"/>
          <p:cNvSpPr>
            <a:spLocks noChangeArrowheads="1"/>
          </p:cNvSpPr>
          <p:nvPr/>
        </p:nvSpPr>
        <p:spPr bwMode="auto">
          <a:xfrm>
            <a:off x="6869113" y="5732463"/>
            <a:ext cx="1003300"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charset="0"/>
              </a:rPr>
              <a:t>Quantity of</a:t>
            </a:r>
            <a:endParaRPr lang="en-US"/>
          </a:p>
        </p:txBody>
      </p:sp>
      <p:sp>
        <p:nvSpPr>
          <p:cNvPr id="6163" name="Rectangle 19"/>
          <p:cNvSpPr>
            <a:spLocks noChangeArrowheads="1"/>
          </p:cNvSpPr>
          <p:nvPr/>
        </p:nvSpPr>
        <p:spPr bwMode="auto">
          <a:xfrm>
            <a:off x="6946900" y="5970588"/>
            <a:ext cx="930275"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charset="0"/>
              </a:rPr>
              <a:t>Aluminum</a:t>
            </a:r>
            <a:endParaRPr lang="en-US"/>
          </a:p>
        </p:txBody>
      </p:sp>
      <p:sp>
        <p:nvSpPr>
          <p:cNvPr id="6164" name="Rectangle 20"/>
          <p:cNvSpPr>
            <a:spLocks noChangeArrowheads="1"/>
          </p:cNvSpPr>
          <p:nvPr/>
        </p:nvSpPr>
        <p:spPr bwMode="auto">
          <a:xfrm>
            <a:off x="1476375" y="5738813"/>
            <a:ext cx="106363"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rPr>
              <a:t>0</a:t>
            </a:r>
            <a:endParaRPr lang="en-US"/>
          </a:p>
        </p:txBody>
      </p:sp>
      <p:sp>
        <p:nvSpPr>
          <p:cNvPr id="6165" name="Rectangle 21"/>
          <p:cNvSpPr>
            <a:spLocks noChangeArrowheads="1"/>
          </p:cNvSpPr>
          <p:nvPr/>
        </p:nvSpPr>
        <p:spPr bwMode="auto">
          <a:xfrm>
            <a:off x="889000" y="1498600"/>
            <a:ext cx="698500"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charset="0"/>
              </a:rPr>
              <a:t>Price of</a:t>
            </a:r>
            <a:endParaRPr lang="en-US"/>
          </a:p>
        </p:txBody>
      </p:sp>
      <p:sp>
        <p:nvSpPr>
          <p:cNvPr id="6166" name="Rectangle 22"/>
          <p:cNvSpPr>
            <a:spLocks noChangeArrowheads="1"/>
          </p:cNvSpPr>
          <p:nvPr/>
        </p:nvSpPr>
        <p:spPr bwMode="auto">
          <a:xfrm>
            <a:off x="657225" y="1736725"/>
            <a:ext cx="930275" cy="2286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charset="0"/>
              </a:rPr>
              <a:t>Aluminum</a:t>
            </a:r>
            <a:endParaRPr lang="en-US"/>
          </a:p>
        </p:txBody>
      </p:sp>
      <p:grpSp>
        <p:nvGrpSpPr>
          <p:cNvPr id="2" name="Group 23"/>
          <p:cNvGrpSpPr>
            <a:grpSpLocks/>
          </p:cNvGrpSpPr>
          <p:nvPr/>
        </p:nvGrpSpPr>
        <p:grpSpPr bwMode="auto">
          <a:xfrm>
            <a:off x="4633913" y="3500438"/>
            <a:ext cx="1419225" cy="228600"/>
            <a:chOff x="2919" y="2205"/>
            <a:chExt cx="894" cy="144"/>
          </a:xfrm>
        </p:grpSpPr>
        <p:sp>
          <p:nvSpPr>
            <p:cNvPr id="6180" name="Line 24"/>
            <p:cNvSpPr>
              <a:spLocks noChangeShapeType="1"/>
            </p:cNvSpPr>
            <p:nvPr/>
          </p:nvSpPr>
          <p:spPr bwMode="auto">
            <a:xfrm>
              <a:off x="2919" y="2277"/>
              <a:ext cx="259" cy="1"/>
            </a:xfrm>
            <a:prstGeom prst="line">
              <a:avLst/>
            </a:prstGeom>
            <a:noFill/>
            <a:ln w="17463">
              <a:solidFill>
                <a:srgbClr val="000000"/>
              </a:solidFill>
              <a:round/>
              <a:headEnd/>
              <a:tailEnd/>
            </a:ln>
          </p:spPr>
          <p:txBody>
            <a:bodyPr/>
            <a:lstStyle/>
            <a:p>
              <a:endParaRPr lang="en-US"/>
            </a:p>
          </p:txBody>
        </p:sp>
        <p:sp>
          <p:nvSpPr>
            <p:cNvPr id="6181" name="Rectangle 25"/>
            <p:cNvSpPr>
              <a:spLocks noChangeArrowheads="1"/>
            </p:cNvSpPr>
            <p:nvPr/>
          </p:nvSpPr>
          <p:spPr bwMode="auto">
            <a:xfrm>
              <a:off x="3217" y="2205"/>
              <a:ext cx="596" cy="14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rPr>
                <a:t>Equilibrium</a:t>
              </a:r>
              <a:endParaRPr lang="en-US"/>
            </a:p>
          </p:txBody>
        </p:sp>
      </p:grpSp>
      <p:grpSp>
        <p:nvGrpSpPr>
          <p:cNvPr id="3" name="Group 26"/>
          <p:cNvGrpSpPr>
            <a:grpSpLocks/>
          </p:cNvGrpSpPr>
          <p:nvPr/>
        </p:nvGrpSpPr>
        <p:grpSpPr bwMode="auto">
          <a:xfrm>
            <a:off x="2132013" y="1992313"/>
            <a:ext cx="5543550" cy="3381375"/>
            <a:chOff x="1343" y="1255"/>
            <a:chExt cx="3492" cy="2130"/>
          </a:xfrm>
        </p:grpSpPr>
        <p:sp>
          <p:nvSpPr>
            <p:cNvPr id="6177" name="Line 27"/>
            <p:cNvSpPr>
              <a:spLocks noChangeShapeType="1"/>
            </p:cNvSpPr>
            <p:nvPr/>
          </p:nvSpPr>
          <p:spPr bwMode="auto">
            <a:xfrm>
              <a:off x="1343" y="1255"/>
              <a:ext cx="2826" cy="1899"/>
            </a:xfrm>
            <a:prstGeom prst="line">
              <a:avLst/>
            </a:prstGeom>
            <a:noFill/>
            <a:ln w="53975">
              <a:solidFill>
                <a:srgbClr val="003F95"/>
              </a:solidFill>
              <a:round/>
              <a:headEnd/>
              <a:tailEnd/>
            </a:ln>
          </p:spPr>
          <p:txBody>
            <a:bodyPr/>
            <a:lstStyle/>
            <a:p>
              <a:endParaRPr lang="en-US"/>
            </a:p>
          </p:txBody>
        </p:sp>
        <p:sp>
          <p:nvSpPr>
            <p:cNvPr id="6178" name="Rectangle 28"/>
            <p:cNvSpPr>
              <a:spLocks noChangeArrowheads="1"/>
            </p:cNvSpPr>
            <p:nvPr/>
          </p:nvSpPr>
          <p:spPr bwMode="auto">
            <a:xfrm>
              <a:off x="4226" y="3091"/>
              <a:ext cx="455" cy="14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rPr>
                <a:t>Demand</a:t>
              </a:r>
              <a:endParaRPr lang="en-US"/>
            </a:p>
          </p:txBody>
        </p:sp>
        <p:sp>
          <p:nvSpPr>
            <p:cNvPr id="6179" name="Rectangle 29"/>
            <p:cNvSpPr>
              <a:spLocks noChangeArrowheads="1"/>
            </p:cNvSpPr>
            <p:nvPr/>
          </p:nvSpPr>
          <p:spPr bwMode="auto">
            <a:xfrm>
              <a:off x="4073" y="3241"/>
              <a:ext cx="762" cy="14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rPr>
                <a:t>(private value)</a:t>
              </a:r>
              <a:endParaRPr lang="en-US"/>
            </a:p>
          </p:txBody>
        </p:sp>
      </p:grpSp>
      <p:grpSp>
        <p:nvGrpSpPr>
          <p:cNvPr id="4" name="Group 30"/>
          <p:cNvGrpSpPr>
            <a:grpSpLocks/>
          </p:cNvGrpSpPr>
          <p:nvPr/>
        </p:nvGrpSpPr>
        <p:grpSpPr bwMode="auto">
          <a:xfrm>
            <a:off x="2079625" y="1719263"/>
            <a:ext cx="5078413" cy="3554412"/>
            <a:chOff x="1310" y="1083"/>
            <a:chExt cx="3199" cy="2239"/>
          </a:xfrm>
        </p:grpSpPr>
        <p:sp>
          <p:nvSpPr>
            <p:cNvPr id="6174" name="Line 31"/>
            <p:cNvSpPr>
              <a:spLocks noChangeShapeType="1"/>
            </p:cNvSpPr>
            <p:nvPr/>
          </p:nvSpPr>
          <p:spPr bwMode="auto">
            <a:xfrm flipH="1">
              <a:off x="1310" y="1401"/>
              <a:ext cx="2837" cy="1921"/>
            </a:xfrm>
            <a:prstGeom prst="line">
              <a:avLst/>
            </a:prstGeom>
            <a:noFill/>
            <a:ln w="53975">
              <a:solidFill>
                <a:srgbClr val="003F95"/>
              </a:solidFill>
              <a:round/>
              <a:headEnd/>
              <a:tailEnd/>
            </a:ln>
          </p:spPr>
          <p:txBody>
            <a:bodyPr/>
            <a:lstStyle/>
            <a:p>
              <a:endParaRPr lang="en-US"/>
            </a:p>
          </p:txBody>
        </p:sp>
        <p:sp>
          <p:nvSpPr>
            <p:cNvPr id="6175" name="Rectangle 32"/>
            <p:cNvSpPr>
              <a:spLocks noChangeArrowheads="1"/>
            </p:cNvSpPr>
            <p:nvPr/>
          </p:nvSpPr>
          <p:spPr bwMode="auto">
            <a:xfrm>
              <a:off x="3976" y="1083"/>
              <a:ext cx="368" cy="14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rPr>
                <a:t>Supply</a:t>
              </a:r>
              <a:endParaRPr lang="en-US"/>
            </a:p>
          </p:txBody>
        </p:sp>
        <p:sp>
          <p:nvSpPr>
            <p:cNvPr id="6176" name="Rectangle 33"/>
            <p:cNvSpPr>
              <a:spLocks noChangeArrowheads="1"/>
            </p:cNvSpPr>
            <p:nvPr/>
          </p:nvSpPr>
          <p:spPr bwMode="auto">
            <a:xfrm>
              <a:off x="3815" y="1233"/>
              <a:ext cx="694" cy="14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rPr>
                <a:t>(private cost)</a:t>
              </a:r>
              <a:endParaRPr lang="en-US"/>
            </a:p>
          </p:txBody>
        </p:sp>
      </p:grpSp>
      <p:grpSp>
        <p:nvGrpSpPr>
          <p:cNvPr id="5" name="Group 34"/>
          <p:cNvGrpSpPr>
            <a:grpSpLocks/>
          </p:cNvGrpSpPr>
          <p:nvPr/>
        </p:nvGrpSpPr>
        <p:grpSpPr bwMode="auto">
          <a:xfrm>
            <a:off x="4205288" y="3562350"/>
            <a:ext cx="676275" cy="2405063"/>
            <a:chOff x="2649" y="2244"/>
            <a:chExt cx="426" cy="1515"/>
          </a:xfrm>
        </p:grpSpPr>
        <p:sp>
          <p:nvSpPr>
            <p:cNvPr id="6171" name="Line 35"/>
            <p:cNvSpPr>
              <a:spLocks noChangeShapeType="1"/>
            </p:cNvSpPr>
            <p:nvPr/>
          </p:nvSpPr>
          <p:spPr bwMode="auto">
            <a:xfrm flipV="1">
              <a:off x="2852" y="2277"/>
              <a:ext cx="1" cy="1304"/>
            </a:xfrm>
            <a:prstGeom prst="line">
              <a:avLst/>
            </a:prstGeom>
            <a:noFill/>
            <a:ln w="17463">
              <a:solidFill>
                <a:schemeClr val="tx1"/>
              </a:solidFill>
              <a:prstDash val="sysDot"/>
              <a:round/>
              <a:headEnd/>
              <a:tailEnd/>
            </a:ln>
          </p:spPr>
          <p:txBody>
            <a:bodyPr/>
            <a:lstStyle/>
            <a:p>
              <a:endParaRPr lang="en-US"/>
            </a:p>
          </p:txBody>
        </p:sp>
        <p:sp>
          <p:nvSpPr>
            <p:cNvPr id="6172" name="Oval 36"/>
            <p:cNvSpPr>
              <a:spLocks noChangeArrowheads="1"/>
            </p:cNvSpPr>
            <p:nvPr/>
          </p:nvSpPr>
          <p:spPr bwMode="auto">
            <a:xfrm>
              <a:off x="2818" y="2244"/>
              <a:ext cx="79" cy="67"/>
            </a:xfrm>
            <a:prstGeom prst="ellipse">
              <a:avLst/>
            </a:prstGeom>
            <a:solidFill>
              <a:srgbClr val="000000"/>
            </a:solidFill>
            <a:ln w="9525">
              <a:noFill/>
              <a:round/>
              <a:headEnd/>
              <a:tailEnd/>
            </a:ln>
          </p:spPr>
          <p:txBody>
            <a:bodyPr/>
            <a:lstStyle/>
            <a:p>
              <a:endParaRPr lang="en-US"/>
            </a:p>
          </p:txBody>
        </p:sp>
        <p:sp>
          <p:nvSpPr>
            <p:cNvPr id="6173" name="Rectangle 37"/>
            <p:cNvSpPr>
              <a:spLocks noChangeArrowheads="1"/>
            </p:cNvSpPr>
            <p:nvPr/>
          </p:nvSpPr>
          <p:spPr bwMode="auto">
            <a:xfrm>
              <a:off x="2649" y="3615"/>
              <a:ext cx="426" cy="144"/>
            </a:xfrm>
            <a:prstGeom prst="rect">
              <a:avLst/>
            </a:prstGeom>
            <a:noFill/>
            <a:ln w="9525">
              <a:noFill/>
              <a:miter lim="800000"/>
              <a:headEnd/>
              <a:tailEnd/>
            </a:ln>
          </p:spPr>
          <p:txBody>
            <a:bodyPr wrap="none" lIns="0" tIns="0" rIns="0" bIns="0">
              <a:spAutoFit/>
            </a:bodyPr>
            <a:lstStyle/>
            <a:p>
              <a:pPr eaLnBrk="0" hangingPunct="0"/>
              <a:r>
                <a:rPr lang="en-US" sz="1500" i="1">
                  <a:solidFill>
                    <a:srgbClr val="000000"/>
                  </a:solidFill>
                  <a:latin typeface="Arial" charset="0"/>
                </a:rPr>
                <a:t>Q</a:t>
              </a:r>
              <a:r>
                <a:rPr lang="en-US" sz="1500" baseline="-25000">
                  <a:solidFill>
                    <a:srgbClr val="000000"/>
                  </a:solidFill>
                  <a:latin typeface="Arial" charset="0"/>
                </a:rPr>
                <a:t>MARKET</a:t>
              </a:r>
              <a:endParaRPr lang="en-US"/>
            </a:p>
          </p:txBody>
        </p:sp>
      </p:grpSp>
      <p:pic>
        <p:nvPicPr>
          <p:cNvPr id="38" name="~PP3472.WAV">
            <a:hlinkClick r:id="" action="ppaction://media"/>
          </p:cNvPr>
          <p:cNvPicPr>
            <a:picLocks noRot="1" noChangeAspect="1"/>
          </p:cNvPicPr>
          <p:nvPr>
            <a:wavAudioFile r:embed="rId2" name="~PP3472.WAV"/>
          </p:nvPr>
        </p:nvPicPr>
        <p:blipFill>
          <a:blip r:embed="rId6" cstate="print"/>
          <a:stretch>
            <a:fillRect/>
          </a:stretch>
        </p:blipFill>
        <p:spPr>
          <a:xfrm>
            <a:off x="8696325" y="6410325"/>
            <a:ext cx="304800" cy="304800"/>
          </a:xfrm>
          <a:prstGeom prst="rect">
            <a:avLst/>
          </a:prstGeom>
        </p:spPr>
      </p:pic>
    </p:spTree>
    <p:custDataLst>
      <p:tags r:id="rId1"/>
    </p:custDataLst>
  </p:cSld>
  <p:clrMapOvr>
    <a:masterClrMapping/>
  </p:clrMapOvr>
  <p:transition advTm="663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3"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3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arrow aqua button bckgrd"/>
          <p:cNvPicPr>
            <a:picLocks noChangeAspect="1" noChangeArrowheads="1"/>
          </p:cNvPicPr>
          <p:nvPr/>
        </p:nvPicPr>
        <p:blipFill>
          <a:blip r:embed="rId5" cstate="print"/>
          <a:srcRect r="1688"/>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a:xfrm>
            <a:off x="609600" y="50800"/>
            <a:ext cx="8229600" cy="685800"/>
          </a:xfrm>
        </p:spPr>
        <p:txBody>
          <a:bodyPr/>
          <a:lstStyle/>
          <a:p>
            <a:pPr algn="l" eaLnBrk="1" hangingPunct="1">
              <a:lnSpc>
                <a:spcPct val="80000"/>
              </a:lnSpc>
            </a:pPr>
            <a:r>
              <a:rPr lang="en-US" sz="2800" smtClean="0">
                <a:solidFill>
                  <a:schemeClr val="bg1"/>
                </a:solidFill>
              </a:rPr>
              <a:t>Figure 2 Pollution and the Social Optimum</a:t>
            </a:r>
          </a:p>
        </p:txBody>
      </p:sp>
      <p:sp>
        <p:nvSpPr>
          <p:cNvPr id="7172" name="Text Box 4"/>
          <p:cNvSpPr txBox="1">
            <a:spLocks noChangeArrowheads="1"/>
          </p:cNvSpPr>
          <p:nvPr/>
        </p:nvSpPr>
        <p:spPr bwMode="auto">
          <a:xfrm>
            <a:off x="6564313" y="6680200"/>
            <a:ext cx="1803400" cy="214313"/>
          </a:xfrm>
          <a:prstGeom prst="rect">
            <a:avLst/>
          </a:prstGeom>
          <a:noFill/>
          <a:ln w="9525">
            <a:noFill/>
            <a:miter lim="800000"/>
            <a:headEnd/>
            <a:tailEnd/>
          </a:ln>
          <a:effectLst/>
        </p:spPr>
        <p:txBody>
          <a:bodyPr wrap="none">
            <a:spAutoFit/>
          </a:bodyPr>
          <a:lstStyle/>
          <a:p>
            <a:pPr eaLnBrk="0" hangingPunct="0"/>
            <a:r>
              <a:rPr lang="en-US" altLang="en-US" sz="800" b="1">
                <a:solidFill>
                  <a:schemeClr val="bg1"/>
                </a:solidFill>
                <a:latin typeface="Arial" charset="0"/>
              </a:rPr>
              <a:t>Copyright © 2004  South-Western</a:t>
            </a:r>
          </a:p>
        </p:txBody>
      </p:sp>
      <p:sp>
        <p:nvSpPr>
          <p:cNvPr id="7173" name="Rectangle 5"/>
          <p:cNvSpPr>
            <a:spLocks noChangeArrowheads="1"/>
          </p:cNvSpPr>
          <p:nvPr/>
        </p:nvSpPr>
        <p:spPr bwMode="auto">
          <a:xfrm>
            <a:off x="1609725" y="1303338"/>
            <a:ext cx="6621463" cy="4787900"/>
          </a:xfrm>
          <a:prstGeom prst="rect">
            <a:avLst/>
          </a:prstGeom>
          <a:solidFill>
            <a:srgbClr val="F3F6F9"/>
          </a:solidFill>
          <a:ln w="212725">
            <a:solidFill>
              <a:srgbClr val="F3F6F9"/>
            </a:solidFill>
            <a:miter lim="800000"/>
            <a:headEnd/>
            <a:tailEnd/>
          </a:ln>
        </p:spPr>
        <p:txBody>
          <a:bodyPr/>
          <a:lstStyle/>
          <a:p>
            <a:endParaRPr lang="en-US"/>
          </a:p>
        </p:txBody>
      </p:sp>
      <p:sp>
        <p:nvSpPr>
          <p:cNvPr id="7174" name="Rectangle 6"/>
          <p:cNvSpPr>
            <a:spLocks noChangeArrowheads="1"/>
          </p:cNvSpPr>
          <p:nvPr/>
        </p:nvSpPr>
        <p:spPr bwMode="auto">
          <a:xfrm>
            <a:off x="1609725" y="1303338"/>
            <a:ext cx="6621463" cy="4787900"/>
          </a:xfrm>
          <a:prstGeom prst="rect">
            <a:avLst/>
          </a:prstGeom>
          <a:solidFill>
            <a:srgbClr val="F2F4F8"/>
          </a:solidFill>
          <a:ln w="193675">
            <a:solidFill>
              <a:srgbClr val="F2F4F8"/>
            </a:solidFill>
            <a:miter lim="800000"/>
            <a:headEnd/>
            <a:tailEnd/>
          </a:ln>
        </p:spPr>
        <p:txBody>
          <a:bodyPr/>
          <a:lstStyle/>
          <a:p>
            <a:endParaRPr lang="en-US"/>
          </a:p>
        </p:txBody>
      </p:sp>
      <p:sp>
        <p:nvSpPr>
          <p:cNvPr id="7175" name="Rectangle 7"/>
          <p:cNvSpPr>
            <a:spLocks noChangeArrowheads="1"/>
          </p:cNvSpPr>
          <p:nvPr/>
        </p:nvSpPr>
        <p:spPr bwMode="auto">
          <a:xfrm>
            <a:off x="1609725" y="1303338"/>
            <a:ext cx="6621463" cy="4787900"/>
          </a:xfrm>
          <a:prstGeom prst="rect">
            <a:avLst/>
          </a:prstGeom>
          <a:solidFill>
            <a:srgbClr val="F1F4F7"/>
          </a:solidFill>
          <a:ln w="173038">
            <a:solidFill>
              <a:srgbClr val="F1F4F7"/>
            </a:solidFill>
            <a:miter lim="800000"/>
            <a:headEnd/>
            <a:tailEnd/>
          </a:ln>
        </p:spPr>
        <p:txBody>
          <a:bodyPr/>
          <a:lstStyle/>
          <a:p>
            <a:endParaRPr lang="en-US"/>
          </a:p>
        </p:txBody>
      </p:sp>
      <p:sp>
        <p:nvSpPr>
          <p:cNvPr id="7176" name="Rectangle 8"/>
          <p:cNvSpPr>
            <a:spLocks noChangeArrowheads="1"/>
          </p:cNvSpPr>
          <p:nvPr/>
        </p:nvSpPr>
        <p:spPr bwMode="auto">
          <a:xfrm>
            <a:off x="1609725" y="1303338"/>
            <a:ext cx="6621463" cy="4787900"/>
          </a:xfrm>
          <a:prstGeom prst="rect">
            <a:avLst/>
          </a:prstGeom>
          <a:solidFill>
            <a:srgbClr val="F0F2F5"/>
          </a:solidFill>
          <a:ln w="153988">
            <a:solidFill>
              <a:srgbClr val="F0F2F5"/>
            </a:solidFill>
            <a:miter lim="800000"/>
            <a:headEnd/>
            <a:tailEnd/>
          </a:ln>
        </p:spPr>
        <p:txBody>
          <a:bodyPr/>
          <a:lstStyle/>
          <a:p>
            <a:endParaRPr lang="en-US"/>
          </a:p>
        </p:txBody>
      </p:sp>
      <p:sp>
        <p:nvSpPr>
          <p:cNvPr id="7177" name="Rectangle 9"/>
          <p:cNvSpPr>
            <a:spLocks noChangeArrowheads="1"/>
          </p:cNvSpPr>
          <p:nvPr/>
        </p:nvSpPr>
        <p:spPr bwMode="auto">
          <a:xfrm>
            <a:off x="1609725" y="1303338"/>
            <a:ext cx="6621463" cy="4787900"/>
          </a:xfrm>
          <a:prstGeom prst="rect">
            <a:avLst/>
          </a:prstGeom>
          <a:solidFill>
            <a:srgbClr val="EEF1F4"/>
          </a:solidFill>
          <a:ln w="134938">
            <a:solidFill>
              <a:srgbClr val="EEF1F4"/>
            </a:solidFill>
            <a:miter lim="800000"/>
            <a:headEnd/>
            <a:tailEnd/>
          </a:ln>
        </p:spPr>
        <p:txBody>
          <a:bodyPr/>
          <a:lstStyle/>
          <a:p>
            <a:endParaRPr lang="en-US"/>
          </a:p>
        </p:txBody>
      </p:sp>
      <p:sp>
        <p:nvSpPr>
          <p:cNvPr id="7178" name="Rectangle 10"/>
          <p:cNvSpPr>
            <a:spLocks noChangeArrowheads="1"/>
          </p:cNvSpPr>
          <p:nvPr/>
        </p:nvSpPr>
        <p:spPr bwMode="auto">
          <a:xfrm>
            <a:off x="1609725" y="1303338"/>
            <a:ext cx="6621463" cy="4787900"/>
          </a:xfrm>
          <a:prstGeom prst="rect">
            <a:avLst/>
          </a:prstGeom>
          <a:solidFill>
            <a:srgbClr val="EDEFF3"/>
          </a:solidFill>
          <a:ln w="115888">
            <a:solidFill>
              <a:srgbClr val="EDEFF3"/>
            </a:solidFill>
            <a:miter lim="800000"/>
            <a:headEnd/>
            <a:tailEnd/>
          </a:ln>
        </p:spPr>
        <p:txBody>
          <a:bodyPr/>
          <a:lstStyle/>
          <a:p>
            <a:endParaRPr lang="en-US"/>
          </a:p>
        </p:txBody>
      </p:sp>
      <p:sp>
        <p:nvSpPr>
          <p:cNvPr id="7179" name="Rectangle 11"/>
          <p:cNvSpPr>
            <a:spLocks noChangeArrowheads="1"/>
          </p:cNvSpPr>
          <p:nvPr/>
        </p:nvSpPr>
        <p:spPr bwMode="auto">
          <a:xfrm>
            <a:off x="1609725" y="1303338"/>
            <a:ext cx="6621463" cy="4787900"/>
          </a:xfrm>
          <a:prstGeom prst="rect">
            <a:avLst/>
          </a:prstGeom>
          <a:solidFill>
            <a:srgbClr val="EBEEF2"/>
          </a:solidFill>
          <a:ln w="96838">
            <a:solidFill>
              <a:srgbClr val="EBEEF2"/>
            </a:solidFill>
            <a:miter lim="800000"/>
            <a:headEnd/>
            <a:tailEnd/>
          </a:ln>
        </p:spPr>
        <p:txBody>
          <a:bodyPr/>
          <a:lstStyle/>
          <a:p>
            <a:endParaRPr lang="en-US"/>
          </a:p>
        </p:txBody>
      </p:sp>
      <p:sp>
        <p:nvSpPr>
          <p:cNvPr id="7180" name="Rectangle 12"/>
          <p:cNvSpPr>
            <a:spLocks noChangeArrowheads="1"/>
          </p:cNvSpPr>
          <p:nvPr/>
        </p:nvSpPr>
        <p:spPr bwMode="auto">
          <a:xfrm>
            <a:off x="1609725" y="1303338"/>
            <a:ext cx="6621463" cy="4787900"/>
          </a:xfrm>
          <a:prstGeom prst="rect">
            <a:avLst/>
          </a:prstGeom>
          <a:solidFill>
            <a:srgbClr val="EAECF1"/>
          </a:solidFill>
          <a:ln w="77788">
            <a:solidFill>
              <a:srgbClr val="EAECF1"/>
            </a:solidFill>
            <a:miter lim="800000"/>
            <a:headEnd/>
            <a:tailEnd/>
          </a:ln>
        </p:spPr>
        <p:txBody>
          <a:bodyPr/>
          <a:lstStyle/>
          <a:p>
            <a:endParaRPr lang="en-US"/>
          </a:p>
        </p:txBody>
      </p:sp>
      <p:sp>
        <p:nvSpPr>
          <p:cNvPr id="7181" name="Rectangle 13"/>
          <p:cNvSpPr>
            <a:spLocks noChangeArrowheads="1"/>
          </p:cNvSpPr>
          <p:nvPr/>
        </p:nvSpPr>
        <p:spPr bwMode="auto">
          <a:xfrm>
            <a:off x="1609725" y="1303338"/>
            <a:ext cx="6621463" cy="4787900"/>
          </a:xfrm>
          <a:prstGeom prst="rect">
            <a:avLst/>
          </a:prstGeom>
          <a:solidFill>
            <a:srgbClr val="E9EBF0"/>
          </a:solidFill>
          <a:ln w="57150">
            <a:solidFill>
              <a:srgbClr val="E9EBF0"/>
            </a:solidFill>
            <a:miter lim="800000"/>
            <a:headEnd/>
            <a:tailEnd/>
          </a:ln>
        </p:spPr>
        <p:txBody>
          <a:bodyPr/>
          <a:lstStyle/>
          <a:p>
            <a:endParaRPr lang="en-US"/>
          </a:p>
        </p:txBody>
      </p:sp>
      <p:sp>
        <p:nvSpPr>
          <p:cNvPr id="7182" name="Rectangle 14"/>
          <p:cNvSpPr>
            <a:spLocks noChangeArrowheads="1"/>
          </p:cNvSpPr>
          <p:nvPr/>
        </p:nvSpPr>
        <p:spPr bwMode="auto">
          <a:xfrm>
            <a:off x="1609725" y="1303338"/>
            <a:ext cx="6621463" cy="4787900"/>
          </a:xfrm>
          <a:prstGeom prst="rect">
            <a:avLst/>
          </a:prstGeom>
          <a:solidFill>
            <a:srgbClr val="E7EAEF"/>
          </a:solidFill>
          <a:ln w="38100">
            <a:solidFill>
              <a:srgbClr val="E7EAEF"/>
            </a:solidFill>
            <a:miter lim="800000"/>
            <a:headEnd/>
            <a:tailEnd/>
          </a:ln>
        </p:spPr>
        <p:txBody>
          <a:bodyPr/>
          <a:lstStyle/>
          <a:p>
            <a:endParaRPr lang="en-US"/>
          </a:p>
        </p:txBody>
      </p:sp>
      <p:sp>
        <p:nvSpPr>
          <p:cNvPr id="7183" name="Rectangle 15"/>
          <p:cNvSpPr>
            <a:spLocks noChangeArrowheads="1"/>
          </p:cNvSpPr>
          <p:nvPr/>
        </p:nvSpPr>
        <p:spPr bwMode="auto">
          <a:xfrm>
            <a:off x="1609725" y="1303338"/>
            <a:ext cx="6621463" cy="4787900"/>
          </a:xfrm>
          <a:prstGeom prst="rect">
            <a:avLst/>
          </a:prstGeom>
          <a:solidFill>
            <a:srgbClr val="E6E9EF"/>
          </a:solidFill>
          <a:ln w="19050">
            <a:solidFill>
              <a:srgbClr val="E6E9EF"/>
            </a:solidFill>
            <a:miter lim="800000"/>
            <a:headEnd/>
            <a:tailEnd/>
          </a:ln>
        </p:spPr>
        <p:txBody>
          <a:bodyPr/>
          <a:lstStyle/>
          <a:p>
            <a:endParaRPr lang="en-US"/>
          </a:p>
        </p:txBody>
      </p:sp>
      <p:sp>
        <p:nvSpPr>
          <p:cNvPr id="7184" name="Rectangle 16"/>
          <p:cNvSpPr>
            <a:spLocks noChangeArrowheads="1"/>
          </p:cNvSpPr>
          <p:nvPr/>
        </p:nvSpPr>
        <p:spPr bwMode="auto">
          <a:xfrm>
            <a:off x="1454150" y="1166813"/>
            <a:ext cx="6718300" cy="4886325"/>
          </a:xfrm>
          <a:prstGeom prst="rect">
            <a:avLst/>
          </a:prstGeom>
          <a:solidFill>
            <a:srgbClr val="FFFFFF"/>
          </a:solidFill>
          <a:ln w="9525">
            <a:noFill/>
            <a:miter lim="800000"/>
            <a:headEnd/>
            <a:tailEnd/>
          </a:ln>
        </p:spPr>
        <p:txBody>
          <a:bodyPr/>
          <a:lstStyle/>
          <a:p>
            <a:endParaRPr lang="en-US"/>
          </a:p>
        </p:txBody>
      </p:sp>
      <p:sp>
        <p:nvSpPr>
          <p:cNvPr id="7185" name="Freeform 17"/>
          <p:cNvSpPr>
            <a:spLocks/>
          </p:cNvSpPr>
          <p:nvPr/>
        </p:nvSpPr>
        <p:spPr bwMode="auto">
          <a:xfrm>
            <a:off x="1454150" y="1166813"/>
            <a:ext cx="6718300" cy="4886325"/>
          </a:xfrm>
          <a:custGeom>
            <a:avLst/>
            <a:gdLst>
              <a:gd name="T0" fmla="*/ 0 w 4232"/>
              <a:gd name="T1" fmla="*/ 0 h 3078"/>
              <a:gd name="T2" fmla="*/ 0 w 4232"/>
              <a:gd name="T3" fmla="*/ 2147483647 h 3078"/>
              <a:gd name="T4" fmla="*/ 2147483647 w 4232"/>
              <a:gd name="T5" fmla="*/ 2147483647 h 3078"/>
              <a:gd name="T6" fmla="*/ 0 60000 65536"/>
              <a:gd name="T7" fmla="*/ 0 60000 65536"/>
              <a:gd name="T8" fmla="*/ 0 60000 65536"/>
            </a:gdLst>
            <a:ahLst/>
            <a:cxnLst>
              <a:cxn ang="T6">
                <a:pos x="T0" y="T1"/>
              </a:cxn>
              <a:cxn ang="T7">
                <a:pos x="T2" y="T3"/>
              </a:cxn>
              <a:cxn ang="T8">
                <a:pos x="T4" y="T5"/>
              </a:cxn>
            </a:cxnLst>
            <a:rect l="0" t="0" r="r" b="b"/>
            <a:pathLst>
              <a:path w="4232" h="3078">
                <a:moveTo>
                  <a:pt x="0" y="0"/>
                </a:moveTo>
                <a:lnTo>
                  <a:pt x="0" y="3078"/>
                </a:lnTo>
                <a:lnTo>
                  <a:pt x="4232" y="3078"/>
                </a:lnTo>
              </a:path>
            </a:pathLst>
          </a:custGeom>
          <a:noFill/>
          <a:ln w="19050">
            <a:solidFill>
              <a:srgbClr val="000000"/>
            </a:solidFill>
            <a:prstDash val="solid"/>
            <a:round/>
            <a:headEnd/>
            <a:tailEnd/>
          </a:ln>
        </p:spPr>
        <p:txBody>
          <a:bodyPr/>
          <a:lstStyle/>
          <a:p>
            <a:endParaRPr lang="en-US"/>
          </a:p>
        </p:txBody>
      </p:sp>
      <p:sp>
        <p:nvSpPr>
          <p:cNvPr id="3090" name="Line 18"/>
          <p:cNvSpPr>
            <a:spLocks noChangeShapeType="1"/>
          </p:cNvSpPr>
          <p:nvPr/>
        </p:nvSpPr>
        <p:spPr bwMode="auto">
          <a:xfrm>
            <a:off x="5759450" y="2217738"/>
            <a:ext cx="1588" cy="693737"/>
          </a:xfrm>
          <a:prstGeom prst="line">
            <a:avLst/>
          </a:prstGeom>
          <a:noFill/>
          <a:ln w="19050">
            <a:solidFill>
              <a:srgbClr val="000000"/>
            </a:solidFill>
            <a:round/>
            <a:headEnd type="stealth" w="med" len="med"/>
            <a:tailEnd/>
          </a:ln>
        </p:spPr>
        <p:txBody>
          <a:bodyPr/>
          <a:lstStyle/>
          <a:p>
            <a:endParaRPr lang="en-US"/>
          </a:p>
        </p:txBody>
      </p:sp>
      <p:grpSp>
        <p:nvGrpSpPr>
          <p:cNvPr id="2" name="Group 19"/>
          <p:cNvGrpSpPr>
            <a:grpSpLocks/>
          </p:cNvGrpSpPr>
          <p:nvPr/>
        </p:nvGrpSpPr>
        <p:grpSpPr bwMode="auto">
          <a:xfrm>
            <a:off x="4718050" y="3663950"/>
            <a:ext cx="1328738" cy="244475"/>
            <a:chOff x="2972" y="2308"/>
            <a:chExt cx="837" cy="154"/>
          </a:xfrm>
        </p:grpSpPr>
        <p:sp>
          <p:nvSpPr>
            <p:cNvPr id="7221" name="Line 20"/>
            <p:cNvSpPr>
              <a:spLocks noChangeShapeType="1"/>
            </p:cNvSpPr>
            <p:nvPr/>
          </p:nvSpPr>
          <p:spPr bwMode="auto">
            <a:xfrm>
              <a:off x="2972" y="2384"/>
              <a:ext cx="182" cy="1"/>
            </a:xfrm>
            <a:prstGeom prst="line">
              <a:avLst/>
            </a:prstGeom>
            <a:noFill/>
            <a:ln w="19050">
              <a:solidFill>
                <a:srgbClr val="000000"/>
              </a:solidFill>
              <a:round/>
              <a:headEnd/>
              <a:tailEnd/>
            </a:ln>
          </p:spPr>
          <p:txBody>
            <a:bodyPr/>
            <a:lstStyle/>
            <a:p>
              <a:endParaRPr lang="en-US"/>
            </a:p>
          </p:txBody>
        </p:sp>
        <p:sp>
          <p:nvSpPr>
            <p:cNvPr id="7222" name="Rectangle 21"/>
            <p:cNvSpPr>
              <a:spLocks noChangeArrowheads="1"/>
            </p:cNvSpPr>
            <p:nvPr/>
          </p:nvSpPr>
          <p:spPr bwMode="auto">
            <a:xfrm>
              <a:off x="3178" y="2308"/>
              <a:ext cx="63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Equilibrium</a:t>
              </a:r>
              <a:endParaRPr lang="en-US"/>
            </a:p>
          </p:txBody>
        </p:sp>
      </p:grpSp>
      <p:sp>
        <p:nvSpPr>
          <p:cNvPr id="7188" name="Rectangle 22"/>
          <p:cNvSpPr>
            <a:spLocks noChangeArrowheads="1"/>
          </p:cNvSpPr>
          <p:nvPr/>
        </p:nvSpPr>
        <p:spPr bwMode="auto">
          <a:xfrm>
            <a:off x="7077075" y="6081713"/>
            <a:ext cx="1074738"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Arial" charset="0"/>
              </a:rPr>
              <a:t>Quantity of</a:t>
            </a:r>
            <a:endParaRPr lang="en-US"/>
          </a:p>
        </p:txBody>
      </p:sp>
      <p:sp>
        <p:nvSpPr>
          <p:cNvPr id="7189" name="Rectangle 23"/>
          <p:cNvSpPr>
            <a:spLocks noChangeArrowheads="1"/>
          </p:cNvSpPr>
          <p:nvPr/>
        </p:nvSpPr>
        <p:spPr bwMode="auto">
          <a:xfrm>
            <a:off x="7153275" y="6338888"/>
            <a:ext cx="993775"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Arial" charset="0"/>
              </a:rPr>
              <a:t>Aluminum</a:t>
            </a:r>
            <a:endParaRPr lang="en-US"/>
          </a:p>
        </p:txBody>
      </p:sp>
      <p:sp>
        <p:nvSpPr>
          <p:cNvPr id="7190" name="Rectangle 24"/>
          <p:cNvSpPr>
            <a:spLocks noChangeArrowheads="1"/>
          </p:cNvSpPr>
          <p:nvPr/>
        </p:nvSpPr>
        <p:spPr bwMode="auto">
          <a:xfrm>
            <a:off x="1231900" y="6088063"/>
            <a:ext cx="112713"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0</a:t>
            </a:r>
            <a:endParaRPr lang="en-US"/>
          </a:p>
        </p:txBody>
      </p:sp>
      <p:sp>
        <p:nvSpPr>
          <p:cNvPr id="7191" name="Rectangle 25"/>
          <p:cNvSpPr>
            <a:spLocks noChangeArrowheads="1"/>
          </p:cNvSpPr>
          <p:nvPr/>
        </p:nvSpPr>
        <p:spPr bwMode="auto">
          <a:xfrm>
            <a:off x="588963" y="1123950"/>
            <a:ext cx="746125"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Arial" charset="0"/>
              </a:rPr>
              <a:t>Price of</a:t>
            </a:r>
            <a:endParaRPr lang="en-US"/>
          </a:p>
        </p:txBody>
      </p:sp>
      <p:sp>
        <p:nvSpPr>
          <p:cNvPr id="7192" name="Rectangle 26"/>
          <p:cNvSpPr>
            <a:spLocks noChangeArrowheads="1"/>
          </p:cNvSpPr>
          <p:nvPr/>
        </p:nvSpPr>
        <p:spPr bwMode="auto">
          <a:xfrm>
            <a:off x="338138" y="1381125"/>
            <a:ext cx="993775"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Arial" charset="0"/>
              </a:rPr>
              <a:t>Aluminum</a:t>
            </a:r>
            <a:endParaRPr lang="en-US"/>
          </a:p>
        </p:txBody>
      </p:sp>
      <p:grpSp>
        <p:nvGrpSpPr>
          <p:cNvPr id="3" name="Group 27"/>
          <p:cNvGrpSpPr>
            <a:grpSpLocks/>
          </p:cNvGrpSpPr>
          <p:nvPr/>
        </p:nvGrpSpPr>
        <p:grpSpPr bwMode="auto">
          <a:xfrm>
            <a:off x="1995488" y="2019300"/>
            <a:ext cx="5930900" cy="3670300"/>
            <a:chOff x="1257" y="1272"/>
            <a:chExt cx="3736" cy="2312"/>
          </a:xfrm>
        </p:grpSpPr>
        <p:sp>
          <p:nvSpPr>
            <p:cNvPr id="7218" name="Line 28"/>
            <p:cNvSpPr>
              <a:spLocks noChangeShapeType="1"/>
            </p:cNvSpPr>
            <p:nvPr/>
          </p:nvSpPr>
          <p:spPr bwMode="auto">
            <a:xfrm>
              <a:off x="1257" y="1272"/>
              <a:ext cx="3052" cy="2077"/>
            </a:xfrm>
            <a:prstGeom prst="line">
              <a:avLst/>
            </a:prstGeom>
            <a:noFill/>
            <a:ln w="57150">
              <a:solidFill>
                <a:srgbClr val="003F95"/>
              </a:solidFill>
              <a:round/>
              <a:headEnd/>
              <a:tailEnd/>
            </a:ln>
          </p:spPr>
          <p:txBody>
            <a:bodyPr/>
            <a:lstStyle/>
            <a:p>
              <a:endParaRPr lang="en-US"/>
            </a:p>
          </p:txBody>
        </p:sp>
        <p:sp>
          <p:nvSpPr>
            <p:cNvPr id="7219" name="Rectangle 29"/>
            <p:cNvSpPr>
              <a:spLocks noChangeArrowheads="1"/>
            </p:cNvSpPr>
            <p:nvPr/>
          </p:nvSpPr>
          <p:spPr bwMode="auto">
            <a:xfrm>
              <a:off x="4348" y="3268"/>
              <a:ext cx="483"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Demand</a:t>
              </a:r>
              <a:endParaRPr lang="en-US"/>
            </a:p>
          </p:txBody>
        </p:sp>
        <p:sp>
          <p:nvSpPr>
            <p:cNvPr id="7220" name="Rectangle 30"/>
            <p:cNvSpPr>
              <a:spLocks noChangeArrowheads="1"/>
            </p:cNvSpPr>
            <p:nvPr/>
          </p:nvSpPr>
          <p:spPr bwMode="auto">
            <a:xfrm>
              <a:off x="4182" y="3430"/>
              <a:ext cx="81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(private value)</a:t>
              </a:r>
              <a:endParaRPr lang="en-US"/>
            </a:p>
          </p:txBody>
        </p:sp>
      </p:grpSp>
      <p:grpSp>
        <p:nvGrpSpPr>
          <p:cNvPr id="4" name="Group 31"/>
          <p:cNvGrpSpPr>
            <a:grpSpLocks/>
          </p:cNvGrpSpPr>
          <p:nvPr/>
        </p:nvGrpSpPr>
        <p:grpSpPr bwMode="auto">
          <a:xfrm>
            <a:off x="2284413" y="2211388"/>
            <a:ext cx="5529262" cy="3143250"/>
            <a:chOff x="1439" y="1393"/>
            <a:chExt cx="3483" cy="1980"/>
          </a:xfrm>
        </p:grpSpPr>
        <p:sp>
          <p:nvSpPr>
            <p:cNvPr id="7215" name="Line 32"/>
            <p:cNvSpPr>
              <a:spLocks noChangeShapeType="1"/>
            </p:cNvSpPr>
            <p:nvPr/>
          </p:nvSpPr>
          <p:spPr bwMode="auto">
            <a:xfrm flipH="1">
              <a:off x="1439" y="1443"/>
              <a:ext cx="2846" cy="1930"/>
            </a:xfrm>
            <a:prstGeom prst="line">
              <a:avLst/>
            </a:prstGeom>
            <a:noFill/>
            <a:ln w="57150">
              <a:solidFill>
                <a:srgbClr val="003F95"/>
              </a:solidFill>
              <a:round/>
              <a:headEnd/>
              <a:tailEnd/>
            </a:ln>
          </p:spPr>
          <p:txBody>
            <a:bodyPr/>
            <a:lstStyle/>
            <a:p>
              <a:endParaRPr lang="en-US"/>
            </a:p>
          </p:txBody>
        </p:sp>
        <p:sp>
          <p:nvSpPr>
            <p:cNvPr id="7216" name="Rectangle 33"/>
            <p:cNvSpPr>
              <a:spLocks noChangeArrowheads="1"/>
            </p:cNvSpPr>
            <p:nvPr/>
          </p:nvSpPr>
          <p:spPr bwMode="auto">
            <a:xfrm>
              <a:off x="4359" y="1393"/>
              <a:ext cx="390"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Supply</a:t>
              </a:r>
              <a:endParaRPr lang="en-US"/>
            </a:p>
          </p:txBody>
        </p:sp>
        <p:sp>
          <p:nvSpPr>
            <p:cNvPr id="7217" name="Rectangle 34"/>
            <p:cNvSpPr>
              <a:spLocks noChangeArrowheads="1"/>
            </p:cNvSpPr>
            <p:nvPr/>
          </p:nvSpPr>
          <p:spPr bwMode="auto">
            <a:xfrm>
              <a:off x="4181" y="1555"/>
              <a:ext cx="74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(private cost)</a:t>
              </a:r>
              <a:endParaRPr lang="en-US"/>
            </a:p>
          </p:txBody>
        </p:sp>
      </p:grpSp>
      <p:grpSp>
        <p:nvGrpSpPr>
          <p:cNvPr id="5" name="Group 35"/>
          <p:cNvGrpSpPr>
            <a:grpSpLocks/>
          </p:cNvGrpSpPr>
          <p:nvPr/>
        </p:nvGrpSpPr>
        <p:grpSpPr bwMode="auto">
          <a:xfrm>
            <a:off x="2303463" y="1246188"/>
            <a:ext cx="5080000" cy="3216275"/>
            <a:chOff x="1451" y="785"/>
            <a:chExt cx="3200" cy="2026"/>
          </a:xfrm>
        </p:grpSpPr>
        <p:sp>
          <p:nvSpPr>
            <p:cNvPr id="7212" name="Line 36"/>
            <p:cNvSpPr>
              <a:spLocks noChangeShapeType="1"/>
            </p:cNvSpPr>
            <p:nvPr/>
          </p:nvSpPr>
          <p:spPr bwMode="auto">
            <a:xfrm flipH="1">
              <a:off x="1451" y="869"/>
              <a:ext cx="2834" cy="1942"/>
            </a:xfrm>
            <a:prstGeom prst="line">
              <a:avLst/>
            </a:prstGeom>
            <a:noFill/>
            <a:ln w="57150">
              <a:solidFill>
                <a:srgbClr val="AD0D1B"/>
              </a:solidFill>
              <a:round/>
              <a:headEnd/>
              <a:tailEnd/>
            </a:ln>
          </p:spPr>
          <p:txBody>
            <a:bodyPr/>
            <a:lstStyle/>
            <a:p>
              <a:endParaRPr lang="en-US"/>
            </a:p>
          </p:txBody>
        </p:sp>
        <p:sp>
          <p:nvSpPr>
            <p:cNvPr id="7213" name="Rectangle 37"/>
            <p:cNvSpPr>
              <a:spLocks noChangeArrowheads="1"/>
            </p:cNvSpPr>
            <p:nvPr/>
          </p:nvSpPr>
          <p:spPr bwMode="auto">
            <a:xfrm>
              <a:off x="4304" y="785"/>
              <a:ext cx="347"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Social</a:t>
              </a:r>
              <a:endParaRPr lang="en-US"/>
            </a:p>
          </p:txBody>
        </p:sp>
        <p:sp>
          <p:nvSpPr>
            <p:cNvPr id="7214" name="Rectangle 38"/>
            <p:cNvSpPr>
              <a:spLocks noChangeArrowheads="1"/>
            </p:cNvSpPr>
            <p:nvPr/>
          </p:nvSpPr>
          <p:spPr bwMode="auto">
            <a:xfrm>
              <a:off x="4364" y="947"/>
              <a:ext cx="23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cost</a:t>
              </a:r>
              <a:endParaRPr lang="en-US"/>
            </a:p>
          </p:txBody>
        </p:sp>
      </p:grpSp>
      <p:grpSp>
        <p:nvGrpSpPr>
          <p:cNvPr id="6" name="Group 39"/>
          <p:cNvGrpSpPr>
            <a:grpSpLocks/>
          </p:cNvGrpSpPr>
          <p:nvPr/>
        </p:nvGrpSpPr>
        <p:grpSpPr bwMode="auto">
          <a:xfrm>
            <a:off x="3475038" y="3279775"/>
            <a:ext cx="817562" cy="3052763"/>
            <a:chOff x="2189" y="2066"/>
            <a:chExt cx="515" cy="1923"/>
          </a:xfrm>
        </p:grpSpPr>
        <p:sp>
          <p:nvSpPr>
            <p:cNvPr id="7209" name="Line 40"/>
            <p:cNvSpPr>
              <a:spLocks noChangeShapeType="1"/>
            </p:cNvSpPr>
            <p:nvPr/>
          </p:nvSpPr>
          <p:spPr bwMode="auto">
            <a:xfrm flipV="1">
              <a:off x="2473" y="2103"/>
              <a:ext cx="1" cy="1697"/>
            </a:xfrm>
            <a:prstGeom prst="line">
              <a:avLst/>
            </a:prstGeom>
            <a:noFill/>
            <a:ln w="19050">
              <a:solidFill>
                <a:schemeClr val="tx1"/>
              </a:solidFill>
              <a:prstDash val="sysDot"/>
              <a:round/>
              <a:headEnd/>
              <a:tailEnd/>
            </a:ln>
          </p:spPr>
          <p:txBody>
            <a:bodyPr/>
            <a:lstStyle/>
            <a:p>
              <a:endParaRPr lang="en-US"/>
            </a:p>
          </p:txBody>
        </p:sp>
        <p:sp>
          <p:nvSpPr>
            <p:cNvPr id="7210" name="Oval 41"/>
            <p:cNvSpPr>
              <a:spLocks noChangeArrowheads="1"/>
            </p:cNvSpPr>
            <p:nvPr/>
          </p:nvSpPr>
          <p:spPr bwMode="auto">
            <a:xfrm>
              <a:off x="2437" y="2066"/>
              <a:ext cx="86" cy="86"/>
            </a:xfrm>
            <a:prstGeom prst="ellipse">
              <a:avLst/>
            </a:prstGeom>
            <a:solidFill>
              <a:srgbClr val="000000"/>
            </a:solidFill>
            <a:ln w="9525">
              <a:noFill/>
              <a:round/>
              <a:headEnd/>
              <a:tailEnd/>
            </a:ln>
          </p:spPr>
          <p:txBody>
            <a:bodyPr/>
            <a:lstStyle/>
            <a:p>
              <a:endParaRPr lang="en-US"/>
            </a:p>
          </p:txBody>
        </p:sp>
        <p:sp>
          <p:nvSpPr>
            <p:cNvPr id="7211" name="Rectangle 42"/>
            <p:cNvSpPr>
              <a:spLocks noChangeArrowheads="1"/>
            </p:cNvSpPr>
            <p:nvPr/>
          </p:nvSpPr>
          <p:spPr bwMode="auto">
            <a:xfrm>
              <a:off x="2189" y="3835"/>
              <a:ext cx="515" cy="154"/>
            </a:xfrm>
            <a:prstGeom prst="rect">
              <a:avLst/>
            </a:prstGeom>
            <a:noFill/>
            <a:ln w="9525">
              <a:noFill/>
              <a:miter lim="800000"/>
              <a:headEnd/>
              <a:tailEnd/>
            </a:ln>
          </p:spPr>
          <p:txBody>
            <a:bodyPr wrap="none" lIns="0" tIns="0" rIns="0" bIns="0">
              <a:spAutoFit/>
            </a:bodyPr>
            <a:lstStyle/>
            <a:p>
              <a:pPr eaLnBrk="0" hangingPunct="0"/>
              <a:r>
                <a:rPr lang="en-US" sz="1600" i="1">
                  <a:solidFill>
                    <a:srgbClr val="000000"/>
                  </a:solidFill>
                  <a:latin typeface="Arial" charset="0"/>
                </a:rPr>
                <a:t>Q</a:t>
              </a:r>
              <a:r>
                <a:rPr lang="en-US" sz="1600" baseline="-25000">
                  <a:solidFill>
                    <a:srgbClr val="000000"/>
                  </a:solidFill>
                  <a:latin typeface="Arial" charset="0"/>
                </a:rPr>
                <a:t>OPTIMUM</a:t>
              </a:r>
              <a:endParaRPr lang="en-US"/>
            </a:p>
          </p:txBody>
        </p:sp>
      </p:grpSp>
      <p:grpSp>
        <p:nvGrpSpPr>
          <p:cNvPr id="7" name="Group 43"/>
          <p:cNvGrpSpPr>
            <a:grpSpLocks/>
          </p:cNvGrpSpPr>
          <p:nvPr/>
        </p:nvGrpSpPr>
        <p:grpSpPr bwMode="auto">
          <a:xfrm>
            <a:off x="2595563" y="3200400"/>
            <a:ext cx="1214437" cy="244475"/>
            <a:chOff x="1635" y="2016"/>
            <a:chExt cx="765" cy="154"/>
          </a:xfrm>
        </p:grpSpPr>
        <p:sp>
          <p:nvSpPr>
            <p:cNvPr id="7207" name="Line 44"/>
            <p:cNvSpPr>
              <a:spLocks noChangeShapeType="1"/>
            </p:cNvSpPr>
            <p:nvPr/>
          </p:nvSpPr>
          <p:spPr bwMode="auto">
            <a:xfrm>
              <a:off x="2218" y="2103"/>
              <a:ext cx="182" cy="1"/>
            </a:xfrm>
            <a:prstGeom prst="line">
              <a:avLst/>
            </a:prstGeom>
            <a:noFill/>
            <a:ln w="19050">
              <a:solidFill>
                <a:srgbClr val="000000"/>
              </a:solidFill>
              <a:round/>
              <a:headEnd/>
              <a:tailEnd/>
            </a:ln>
          </p:spPr>
          <p:txBody>
            <a:bodyPr/>
            <a:lstStyle/>
            <a:p>
              <a:endParaRPr lang="en-US"/>
            </a:p>
          </p:txBody>
        </p:sp>
        <p:sp>
          <p:nvSpPr>
            <p:cNvPr id="7208" name="Rectangle 45"/>
            <p:cNvSpPr>
              <a:spLocks noChangeArrowheads="1"/>
            </p:cNvSpPr>
            <p:nvPr/>
          </p:nvSpPr>
          <p:spPr bwMode="auto">
            <a:xfrm>
              <a:off x="1635" y="2016"/>
              <a:ext cx="520"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Optimum</a:t>
              </a:r>
              <a:endParaRPr lang="en-US"/>
            </a:p>
          </p:txBody>
        </p:sp>
      </p:grpSp>
      <p:grpSp>
        <p:nvGrpSpPr>
          <p:cNvPr id="8" name="Group 46"/>
          <p:cNvGrpSpPr>
            <a:grpSpLocks/>
          </p:cNvGrpSpPr>
          <p:nvPr/>
        </p:nvGrpSpPr>
        <p:grpSpPr bwMode="auto">
          <a:xfrm>
            <a:off x="4079875" y="1768475"/>
            <a:ext cx="1622425" cy="793750"/>
            <a:chOff x="2570" y="1114"/>
            <a:chExt cx="1022" cy="500"/>
          </a:xfrm>
        </p:grpSpPr>
        <p:sp>
          <p:nvSpPr>
            <p:cNvPr id="7203" name="Line 47"/>
            <p:cNvSpPr>
              <a:spLocks noChangeShapeType="1"/>
            </p:cNvSpPr>
            <p:nvPr/>
          </p:nvSpPr>
          <p:spPr bwMode="auto">
            <a:xfrm>
              <a:off x="3166" y="1395"/>
              <a:ext cx="426" cy="219"/>
            </a:xfrm>
            <a:prstGeom prst="line">
              <a:avLst/>
            </a:prstGeom>
            <a:noFill/>
            <a:ln w="19050">
              <a:solidFill>
                <a:srgbClr val="000000"/>
              </a:solidFill>
              <a:round/>
              <a:headEnd/>
              <a:tailEnd/>
            </a:ln>
          </p:spPr>
          <p:txBody>
            <a:bodyPr/>
            <a:lstStyle/>
            <a:p>
              <a:endParaRPr lang="en-US"/>
            </a:p>
          </p:txBody>
        </p:sp>
        <p:sp>
          <p:nvSpPr>
            <p:cNvPr id="7204" name="Rectangle 48"/>
            <p:cNvSpPr>
              <a:spLocks noChangeArrowheads="1"/>
            </p:cNvSpPr>
            <p:nvPr/>
          </p:nvSpPr>
          <p:spPr bwMode="auto">
            <a:xfrm>
              <a:off x="2570" y="1114"/>
              <a:ext cx="621" cy="390"/>
            </a:xfrm>
            <a:prstGeom prst="rect">
              <a:avLst/>
            </a:prstGeom>
            <a:solidFill>
              <a:srgbClr val="E1E5E9"/>
            </a:solidFill>
            <a:ln w="9525">
              <a:noFill/>
              <a:miter lim="800000"/>
              <a:headEnd/>
              <a:tailEnd/>
            </a:ln>
          </p:spPr>
          <p:txBody>
            <a:bodyPr/>
            <a:lstStyle/>
            <a:p>
              <a:endParaRPr lang="en-US"/>
            </a:p>
          </p:txBody>
        </p:sp>
        <p:sp>
          <p:nvSpPr>
            <p:cNvPr id="7205" name="Rectangle 49"/>
            <p:cNvSpPr>
              <a:spLocks noChangeArrowheads="1"/>
            </p:cNvSpPr>
            <p:nvPr/>
          </p:nvSpPr>
          <p:spPr bwMode="auto">
            <a:xfrm>
              <a:off x="2643" y="1162"/>
              <a:ext cx="406"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Cost of</a:t>
              </a:r>
              <a:endParaRPr lang="en-US"/>
            </a:p>
          </p:txBody>
        </p:sp>
        <p:sp>
          <p:nvSpPr>
            <p:cNvPr id="7206" name="Rectangle 50"/>
            <p:cNvSpPr>
              <a:spLocks noChangeArrowheads="1"/>
            </p:cNvSpPr>
            <p:nvPr/>
          </p:nvSpPr>
          <p:spPr bwMode="auto">
            <a:xfrm>
              <a:off x="2643" y="1324"/>
              <a:ext cx="47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pollution</a:t>
              </a:r>
              <a:endParaRPr lang="en-US"/>
            </a:p>
          </p:txBody>
        </p:sp>
      </p:grpSp>
      <p:grpSp>
        <p:nvGrpSpPr>
          <p:cNvPr id="9" name="Group 51"/>
          <p:cNvGrpSpPr>
            <a:grpSpLocks/>
          </p:cNvGrpSpPr>
          <p:nvPr/>
        </p:nvGrpSpPr>
        <p:grpSpPr bwMode="auto">
          <a:xfrm>
            <a:off x="4459288" y="3725863"/>
            <a:ext cx="742950" cy="2606675"/>
            <a:chOff x="2809" y="2347"/>
            <a:chExt cx="468" cy="1642"/>
          </a:xfrm>
        </p:grpSpPr>
        <p:sp>
          <p:nvSpPr>
            <p:cNvPr id="7200" name="Line 52"/>
            <p:cNvSpPr>
              <a:spLocks noChangeShapeType="1"/>
            </p:cNvSpPr>
            <p:nvPr/>
          </p:nvSpPr>
          <p:spPr bwMode="auto">
            <a:xfrm flipV="1">
              <a:off x="2887" y="2396"/>
              <a:ext cx="1" cy="1404"/>
            </a:xfrm>
            <a:prstGeom prst="line">
              <a:avLst/>
            </a:prstGeom>
            <a:noFill/>
            <a:ln w="19050">
              <a:solidFill>
                <a:schemeClr val="tx1"/>
              </a:solidFill>
              <a:prstDash val="sysDot"/>
              <a:round/>
              <a:headEnd/>
              <a:tailEnd/>
            </a:ln>
          </p:spPr>
          <p:txBody>
            <a:bodyPr/>
            <a:lstStyle/>
            <a:p>
              <a:endParaRPr lang="en-US"/>
            </a:p>
          </p:txBody>
        </p:sp>
        <p:sp>
          <p:nvSpPr>
            <p:cNvPr id="7201" name="Oval 53"/>
            <p:cNvSpPr>
              <a:spLocks noChangeArrowheads="1"/>
            </p:cNvSpPr>
            <p:nvPr/>
          </p:nvSpPr>
          <p:spPr bwMode="auto">
            <a:xfrm>
              <a:off x="2850" y="2347"/>
              <a:ext cx="86" cy="86"/>
            </a:xfrm>
            <a:prstGeom prst="ellipse">
              <a:avLst/>
            </a:prstGeom>
            <a:solidFill>
              <a:srgbClr val="000000"/>
            </a:solidFill>
            <a:ln w="9525">
              <a:noFill/>
              <a:round/>
              <a:headEnd/>
              <a:tailEnd/>
            </a:ln>
          </p:spPr>
          <p:txBody>
            <a:bodyPr/>
            <a:lstStyle/>
            <a:p>
              <a:endParaRPr lang="en-US"/>
            </a:p>
          </p:txBody>
        </p:sp>
        <p:sp>
          <p:nvSpPr>
            <p:cNvPr id="7202" name="Rectangle 54"/>
            <p:cNvSpPr>
              <a:spLocks noChangeArrowheads="1"/>
            </p:cNvSpPr>
            <p:nvPr/>
          </p:nvSpPr>
          <p:spPr bwMode="auto">
            <a:xfrm>
              <a:off x="2809" y="3835"/>
              <a:ext cx="468" cy="154"/>
            </a:xfrm>
            <a:prstGeom prst="rect">
              <a:avLst/>
            </a:prstGeom>
            <a:noFill/>
            <a:ln w="9525">
              <a:noFill/>
              <a:miter lim="800000"/>
              <a:headEnd/>
              <a:tailEnd/>
            </a:ln>
          </p:spPr>
          <p:txBody>
            <a:bodyPr wrap="none" lIns="0" tIns="0" rIns="0" bIns="0">
              <a:spAutoFit/>
            </a:bodyPr>
            <a:lstStyle/>
            <a:p>
              <a:pPr eaLnBrk="0" hangingPunct="0"/>
              <a:r>
                <a:rPr lang="en-US" sz="1600" i="1">
                  <a:solidFill>
                    <a:srgbClr val="000000"/>
                  </a:solidFill>
                  <a:latin typeface="Arial" charset="0"/>
                </a:rPr>
                <a:t>Q</a:t>
              </a:r>
              <a:r>
                <a:rPr lang="en-US" sz="1600" baseline="-25000">
                  <a:solidFill>
                    <a:srgbClr val="000000"/>
                  </a:solidFill>
                  <a:latin typeface="Arial" charset="0"/>
                </a:rPr>
                <a:t>MARKET</a:t>
              </a:r>
              <a:endParaRPr lang="en-US"/>
            </a:p>
          </p:txBody>
        </p:sp>
      </p:grpSp>
      <p:pic>
        <p:nvPicPr>
          <p:cNvPr id="55" name="~PP575.WAV">
            <a:hlinkClick r:id="" action="ppaction://media"/>
          </p:cNvPr>
          <p:cNvPicPr>
            <a:picLocks noRot="1" noChangeAspect="1"/>
          </p:cNvPicPr>
          <p:nvPr>
            <a:wavAudioFile r:embed="rId2" name="~PP575.WAV"/>
          </p:nvPr>
        </p:nvPicPr>
        <p:blipFill>
          <a:blip r:embed="rId6" cstate="print"/>
          <a:stretch>
            <a:fillRect/>
          </a:stretch>
        </p:blipFill>
        <p:spPr>
          <a:xfrm>
            <a:off x="8696325" y="6410325"/>
            <a:ext cx="304800" cy="304800"/>
          </a:xfrm>
          <a:prstGeom prst="rect">
            <a:avLst/>
          </a:prstGeom>
        </p:spPr>
      </p:pic>
    </p:spTree>
    <p:custDataLst>
      <p:tags r:id="rId1"/>
    </p:custDataLst>
  </p:cSld>
  <p:clrMapOvr>
    <a:masterClrMapping/>
  </p:clrMapOvr>
  <p:transition advTm="748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3"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Right)">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090"/>
                                        </p:tgtEl>
                                        <p:attrNameLst>
                                          <p:attrName>style.visibility</p:attrName>
                                        </p:attrNameLst>
                                      </p:cBhvr>
                                      <p:to>
                                        <p:strVal val="visible"/>
                                      </p:to>
                                    </p:set>
                                    <p:animEffect transition="in" filter="wipe(down)">
                                      <p:cBhvr>
                                        <p:cTn id="46" dur="500"/>
                                        <p:tgtEl>
                                          <p:spTgt spid="309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2" fill="hold" display="0">
                  <p:stCondLst>
                    <p:cond delay="indefinite"/>
                  </p:stCondLst>
                  <p:endCondLst>
                    <p:cond evt="onPrev" delay="0">
                      <p:tgtEl>
                        <p:sldTgt/>
                      </p:tgtEl>
                    </p:cond>
                    <p:cond evt="onStopAudio" delay="0">
                      <p:tgtEl>
                        <p:sldTgt/>
                      </p:tgtEl>
                    </p:cond>
                  </p:endCondLst>
                </p:cTn>
                <p:tgtEl>
                  <p:spTgt spid="55"/>
                </p:tgtEl>
              </p:cMediaNode>
            </p:audio>
          </p:childTnLst>
        </p:cTn>
      </p:par>
    </p:tnLst>
    <p:bldLst>
      <p:bldP spid="30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miter lim="800000"/>
            <a:headEnd/>
            <a:tailEnd/>
          </a:ln>
        </p:spPr>
        <p:txBody>
          <a:bodyPr/>
          <a:lstStyle/>
          <a:p>
            <a:fld id="{B173F4E9-CB6A-496B-9217-24A8D26BCC0E}" type="slidenum">
              <a:rPr lang="en-US" smtClean="0"/>
              <a:pPr/>
              <a:t>16</a:t>
            </a:fld>
            <a:endParaRPr lang="en-US" smtClean="0"/>
          </a:p>
        </p:txBody>
      </p:sp>
      <p:sp>
        <p:nvSpPr>
          <p:cNvPr id="10243" name="Rectangle 2"/>
          <p:cNvSpPr>
            <a:spLocks noGrp="1" noChangeArrowheads="1"/>
          </p:cNvSpPr>
          <p:nvPr>
            <p:ph type="title"/>
          </p:nvPr>
        </p:nvSpPr>
        <p:spPr/>
        <p:txBody>
          <a:bodyPr/>
          <a:lstStyle/>
          <a:p>
            <a:pPr eaLnBrk="1" hangingPunct="1"/>
            <a:r>
              <a:rPr lang="en-US" smtClean="0"/>
              <a:t>Internalizing the Externality</a:t>
            </a:r>
          </a:p>
        </p:txBody>
      </p:sp>
      <p:sp>
        <p:nvSpPr>
          <p:cNvPr id="10244" name="Rectangle 3"/>
          <p:cNvSpPr>
            <a:spLocks noGrp="1" noChangeArrowheads="1"/>
          </p:cNvSpPr>
          <p:nvPr>
            <p:ph type="body" idx="1"/>
          </p:nvPr>
        </p:nvSpPr>
        <p:spPr/>
        <p:txBody>
          <a:bodyPr/>
          <a:lstStyle/>
          <a:p>
            <a:r>
              <a:rPr lang="en-US" dirty="0" smtClean="0"/>
              <a:t>Altering incentives  so that people take account of the external effects of their actions.</a:t>
            </a:r>
          </a:p>
          <a:p>
            <a:r>
              <a:rPr lang="en-US" dirty="0" smtClean="0"/>
              <a:t>Clearly defined property rights are one way to solve the tragedy of the commons</a:t>
            </a:r>
          </a:p>
          <a:p>
            <a:pPr eaLnBrk="1" hangingPunct="1">
              <a:buFontTx/>
              <a:buNone/>
            </a:pPr>
            <a:endParaRPr lang="en-US" dirty="0" smtClean="0"/>
          </a:p>
        </p:txBody>
      </p:sp>
      <p:pic>
        <p:nvPicPr>
          <p:cNvPr id="5" name="~PP4026.WAV">
            <a:hlinkClick r:id="" action="ppaction://media"/>
          </p:cNvPr>
          <p:cNvPicPr>
            <a:picLocks noRot="1" noChangeAspect="1"/>
          </p:cNvPicPr>
          <p:nvPr>
            <a:wavAudioFile r:embed="rId1" name="~PP4026.WAV"/>
          </p:nvPr>
        </p:nvPicPr>
        <p:blipFill>
          <a:blip r:embed="rId4" cstate="print"/>
          <a:stretch>
            <a:fillRect/>
          </a:stretch>
        </p:blipFill>
        <p:spPr>
          <a:xfrm>
            <a:off x="8696325" y="6410325"/>
            <a:ext cx="304800" cy="304800"/>
          </a:xfrm>
          <a:prstGeom prst="rect">
            <a:avLst/>
          </a:prstGeom>
        </p:spPr>
      </p:pic>
    </p:spTree>
  </p:cSld>
  <p:clrMapOvr>
    <a:masterClrMapping/>
  </p:clrMapOvr>
  <p:transition advTm="238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sz="half" idx="1"/>
          </p:nvPr>
        </p:nvSpPr>
        <p:spPr>
          <a:xfrm>
            <a:off x="304800" y="381000"/>
            <a:ext cx="8382000" cy="1143000"/>
          </a:xfrm>
        </p:spPr>
        <p:txBody>
          <a:bodyPr/>
          <a:lstStyle/>
          <a:p>
            <a:pPr>
              <a:buFontTx/>
              <a:buNone/>
            </a:pPr>
            <a:r>
              <a:rPr lang="en-US"/>
              <a:t>Weyerhauser doesn't cut trees down too quickly on its own land.</a:t>
            </a:r>
          </a:p>
          <a:p>
            <a:endParaRPr lang="en-US"/>
          </a:p>
        </p:txBody>
      </p:sp>
      <p:pic>
        <p:nvPicPr>
          <p:cNvPr id="65541" name="Picture 5" descr="st_helens1"/>
          <p:cNvPicPr>
            <a:picLocks noGrp="1" noChangeAspect="1" noChangeArrowheads="1"/>
          </p:cNvPicPr>
          <p:nvPr>
            <p:ph sz="half" idx="2"/>
          </p:nvPr>
        </p:nvPicPr>
        <p:blipFill>
          <a:blip r:embed="rId3" cstate="print"/>
          <a:srcRect/>
          <a:stretch>
            <a:fillRect/>
          </a:stretch>
        </p:blipFill>
        <p:spPr>
          <a:xfrm>
            <a:off x="457200" y="1981200"/>
            <a:ext cx="8382000" cy="3251200"/>
          </a:xfrm>
          <a:noFill/>
          <a:ln/>
        </p:spPr>
      </p:pic>
      <p:pic>
        <p:nvPicPr>
          <p:cNvPr id="4" name="~PP85.WAV">
            <a:hlinkClick r:id="" action="ppaction://media"/>
          </p:cNvPr>
          <p:cNvPicPr>
            <a:picLocks noRot="1" noChangeAspect="1"/>
          </p:cNvPicPr>
          <p:nvPr>
            <a:wavAudioFile r:embed="rId1" name="~PP85.WAV"/>
          </p:nvPr>
        </p:nvPicPr>
        <p:blipFill>
          <a:blip r:embed="rId4" cstate="print"/>
          <a:stretch>
            <a:fillRect/>
          </a:stretch>
        </p:blipFill>
        <p:spPr>
          <a:xfrm>
            <a:off x="8696325" y="6410325"/>
            <a:ext cx="304800" cy="304800"/>
          </a:xfrm>
          <a:prstGeom prst="rect">
            <a:avLst/>
          </a:prstGeom>
        </p:spPr>
      </p:pic>
    </p:spTree>
  </p:cSld>
  <p:clrMapOvr>
    <a:masterClrMapping/>
  </p:clrMapOvr>
  <p:transition advTm="369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228600" y="381000"/>
            <a:ext cx="8382000" cy="1219200"/>
          </a:xfrm>
        </p:spPr>
        <p:txBody>
          <a:bodyPr/>
          <a:lstStyle/>
          <a:p>
            <a:pPr>
              <a:buFontTx/>
              <a:buNone/>
            </a:pPr>
            <a:r>
              <a:rPr lang="en-US" dirty="0"/>
              <a:t>People don't harvest blackberries </a:t>
            </a:r>
            <a:r>
              <a:rPr lang="en-US" dirty="0" smtClean="0"/>
              <a:t>too </a:t>
            </a:r>
            <a:r>
              <a:rPr lang="en-US" dirty="0"/>
              <a:t>soon from their backyard garden.</a:t>
            </a:r>
          </a:p>
        </p:txBody>
      </p:sp>
      <p:pic>
        <p:nvPicPr>
          <p:cNvPr id="66565" name="Picture 5" descr="Maly%20Back%20Yard"/>
          <p:cNvPicPr>
            <a:picLocks noGrp="1" noChangeAspect="1" noChangeArrowheads="1"/>
          </p:cNvPicPr>
          <p:nvPr>
            <p:ph sz="half" idx="2"/>
          </p:nvPr>
        </p:nvPicPr>
        <p:blipFill>
          <a:blip r:embed="rId3" cstate="print"/>
          <a:srcRect/>
          <a:stretch>
            <a:fillRect/>
          </a:stretch>
        </p:blipFill>
        <p:spPr>
          <a:xfrm>
            <a:off x="1143000" y="1828800"/>
            <a:ext cx="6477000" cy="4857750"/>
          </a:xfrm>
          <a:noFill/>
          <a:ln/>
        </p:spPr>
      </p:pic>
      <p:pic>
        <p:nvPicPr>
          <p:cNvPr id="4" name="~PP727.WAV">
            <a:hlinkClick r:id="" action="ppaction://media"/>
          </p:cNvPr>
          <p:cNvPicPr>
            <a:picLocks noRot="1" noChangeAspect="1"/>
          </p:cNvPicPr>
          <p:nvPr>
            <a:wavAudioFile r:embed="rId1" name="~PP727.WAV"/>
          </p:nvPr>
        </p:nvPicPr>
        <p:blipFill>
          <a:blip r:embed="rId4" cstate="print"/>
          <a:stretch>
            <a:fillRect/>
          </a:stretch>
        </p:blipFill>
        <p:spPr>
          <a:xfrm>
            <a:off x="8696325" y="6410325"/>
            <a:ext cx="304800" cy="304800"/>
          </a:xfrm>
          <a:prstGeom prst="rect">
            <a:avLst/>
          </a:prstGeom>
        </p:spPr>
      </p:pic>
    </p:spTree>
  </p:cSld>
  <p:clrMapOvr>
    <a:masterClrMapping/>
  </p:clrMapOvr>
  <p:transition advTm="21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304800" y="533400"/>
            <a:ext cx="8077200" cy="1798638"/>
          </a:xfrm>
          <a:prstGeom prst="rect">
            <a:avLst/>
          </a:prstGeom>
          <a:noFill/>
          <a:ln w="9525">
            <a:noFill/>
            <a:miter lim="800000"/>
            <a:headEnd/>
            <a:tailEnd/>
          </a:ln>
          <a:effectLst/>
        </p:spPr>
        <p:txBody>
          <a:bodyPr>
            <a:spAutoFit/>
          </a:bodyPr>
          <a:lstStyle/>
          <a:p>
            <a:pPr>
              <a:spcBef>
                <a:spcPct val="50000"/>
              </a:spcBef>
            </a:pPr>
            <a:r>
              <a:rPr lang="en-US" sz="3200"/>
              <a:t>People don't dump toxic wastes into their own swimming pools.</a:t>
            </a:r>
            <a:endParaRPr lang="en-US" sz="3200" b="1"/>
          </a:p>
          <a:p>
            <a:pPr>
              <a:spcBef>
                <a:spcPct val="50000"/>
              </a:spcBef>
              <a:buFontTx/>
              <a:buChar char="•"/>
            </a:pPr>
            <a:endParaRPr lang="en-US" sz="3200"/>
          </a:p>
        </p:txBody>
      </p:sp>
      <p:pic>
        <p:nvPicPr>
          <p:cNvPr id="67590" name="Picture 6" descr="poolgirl"/>
          <p:cNvPicPr>
            <a:picLocks noGrp="1" noChangeAspect="1" noChangeArrowheads="1"/>
          </p:cNvPicPr>
          <p:nvPr>
            <p:ph idx="1"/>
          </p:nvPr>
        </p:nvPicPr>
        <p:blipFill>
          <a:blip r:embed="rId3" cstate="print"/>
          <a:srcRect/>
          <a:stretch>
            <a:fillRect/>
          </a:stretch>
        </p:blipFill>
        <p:spPr>
          <a:xfrm>
            <a:off x="1371600" y="2362200"/>
            <a:ext cx="5715000" cy="4286250"/>
          </a:xfrm>
          <a:noFill/>
          <a:ln/>
        </p:spPr>
      </p:pic>
      <p:pic>
        <p:nvPicPr>
          <p:cNvPr id="4" name="~PP2036.WAV">
            <a:hlinkClick r:id="" action="ppaction://media"/>
          </p:cNvPr>
          <p:cNvPicPr>
            <a:picLocks noRot="1" noChangeAspect="1"/>
          </p:cNvPicPr>
          <p:nvPr>
            <a:wavAudioFile r:embed="rId1" name="~PP2036.WAV"/>
          </p:nvPr>
        </p:nvPicPr>
        <p:blipFill>
          <a:blip r:embed="rId4" cstate="print"/>
          <a:stretch>
            <a:fillRect/>
          </a:stretch>
        </p:blipFill>
        <p:spPr>
          <a:xfrm>
            <a:off x="8696325" y="6410325"/>
            <a:ext cx="304800" cy="304800"/>
          </a:xfrm>
          <a:prstGeom prst="rect">
            <a:avLst/>
          </a:prstGeom>
        </p:spPr>
      </p:pic>
    </p:spTree>
  </p:cSld>
  <p:clrMapOvr>
    <a:masterClrMapping/>
  </p:clrMapOvr>
  <p:transition advTm="94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grazing"/>
          <p:cNvPicPr>
            <a:picLocks noChangeAspect="1" noChangeArrowheads="1"/>
          </p:cNvPicPr>
          <p:nvPr/>
        </p:nvPicPr>
        <p:blipFill>
          <a:blip r:embed="rId3" cstate="print"/>
          <a:srcRect/>
          <a:stretch>
            <a:fillRect/>
          </a:stretch>
        </p:blipFill>
        <p:spPr bwMode="auto">
          <a:xfrm>
            <a:off x="1295400" y="1676400"/>
            <a:ext cx="6629400" cy="4618038"/>
          </a:xfrm>
          <a:prstGeom prst="rect">
            <a:avLst/>
          </a:prstGeom>
          <a:noFill/>
        </p:spPr>
      </p:pic>
      <p:sp>
        <p:nvSpPr>
          <p:cNvPr id="56326" name="Rectangle 6"/>
          <p:cNvSpPr>
            <a:spLocks noChangeArrowheads="1"/>
          </p:cNvSpPr>
          <p:nvPr/>
        </p:nvSpPr>
        <p:spPr bwMode="auto">
          <a:xfrm>
            <a:off x="1600200" y="685800"/>
            <a:ext cx="5910263" cy="579438"/>
          </a:xfrm>
          <a:prstGeom prst="rect">
            <a:avLst/>
          </a:prstGeom>
          <a:noFill/>
          <a:ln w="9525">
            <a:noFill/>
            <a:miter lim="800000"/>
            <a:headEnd/>
            <a:tailEnd/>
          </a:ln>
          <a:effectLst/>
        </p:spPr>
        <p:txBody>
          <a:bodyPr wrap="none">
            <a:spAutoFit/>
          </a:bodyPr>
          <a:lstStyle/>
          <a:p>
            <a:r>
              <a:rPr lang="en-US" sz="3200" b="1"/>
              <a:t>The Tragedy of the Commons</a:t>
            </a:r>
          </a:p>
        </p:txBody>
      </p:sp>
      <p:pic>
        <p:nvPicPr>
          <p:cNvPr id="4" name="~PP1969.WAV">
            <a:hlinkClick r:id="" action="ppaction://media"/>
          </p:cNvPr>
          <p:cNvPicPr>
            <a:picLocks noRot="1" noChangeAspect="1"/>
          </p:cNvPicPr>
          <p:nvPr>
            <a:wavAudioFile r:embed="rId1" name="~PP1969.WAV"/>
          </p:nvPr>
        </p:nvPicPr>
        <p:blipFill>
          <a:blip r:embed="rId4" cstate="print"/>
          <a:stretch>
            <a:fillRect/>
          </a:stretch>
        </p:blipFill>
        <p:spPr>
          <a:xfrm>
            <a:off x="8696325" y="6410325"/>
            <a:ext cx="304800" cy="304800"/>
          </a:xfrm>
          <a:prstGeom prst="rect">
            <a:avLst/>
          </a:prstGeom>
        </p:spPr>
      </p:pic>
    </p:spTree>
  </p:cSld>
  <p:clrMapOvr>
    <a:masterClrMapping/>
  </p:clrMapOvr>
  <p:transition advTm="286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609600" y="381000"/>
            <a:ext cx="8153400" cy="533400"/>
          </a:xfrm>
        </p:spPr>
        <p:txBody>
          <a:bodyPr/>
          <a:lstStyle/>
          <a:p>
            <a:pPr>
              <a:lnSpc>
                <a:spcPct val="80000"/>
              </a:lnSpc>
              <a:buFontTx/>
              <a:buNone/>
            </a:pPr>
            <a:r>
              <a:rPr lang="en-US" b="1"/>
              <a:t>Regulation also plays a role:</a:t>
            </a:r>
          </a:p>
          <a:p>
            <a:pPr>
              <a:lnSpc>
                <a:spcPct val="80000"/>
              </a:lnSpc>
              <a:buFontTx/>
              <a:buNone/>
            </a:pPr>
            <a:endParaRPr lang="en-US"/>
          </a:p>
          <a:p>
            <a:pPr>
              <a:lnSpc>
                <a:spcPct val="80000"/>
              </a:lnSpc>
              <a:buFontTx/>
              <a:buNone/>
            </a:pPr>
            <a:endParaRPr lang="en-US"/>
          </a:p>
        </p:txBody>
      </p:sp>
      <p:pic>
        <p:nvPicPr>
          <p:cNvPr id="21509" name="Picture 5" descr="fishing-licenses"/>
          <p:cNvPicPr>
            <a:picLocks noGrp="1" noChangeAspect="1" noChangeArrowheads="1"/>
          </p:cNvPicPr>
          <p:nvPr>
            <p:ph sz="half" idx="2"/>
          </p:nvPr>
        </p:nvPicPr>
        <p:blipFill>
          <a:blip r:embed="rId4" cstate="print"/>
          <a:srcRect/>
          <a:stretch>
            <a:fillRect/>
          </a:stretch>
        </p:blipFill>
        <p:spPr>
          <a:xfrm>
            <a:off x="2514600" y="2743200"/>
            <a:ext cx="3657600" cy="3657600"/>
          </a:xfrm>
          <a:noFill/>
          <a:ln/>
        </p:spPr>
      </p:pic>
      <p:sp>
        <p:nvSpPr>
          <p:cNvPr id="21512" name="Rectangle 8"/>
          <p:cNvSpPr>
            <a:spLocks noChangeArrowheads="1"/>
          </p:cNvSpPr>
          <p:nvPr/>
        </p:nvSpPr>
        <p:spPr bwMode="auto">
          <a:xfrm>
            <a:off x="838200" y="1447800"/>
            <a:ext cx="6465888" cy="873125"/>
          </a:xfrm>
          <a:prstGeom prst="rect">
            <a:avLst/>
          </a:prstGeom>
          <a:noFill/>
          <a:ln w="9525">
            <a:noFill/>
            <a:miter lim="800000"/>
            <a:headEnd/>
            <a:tailEnd/>
          </a:ln>
          <a:effectLst/>
        </p:spPr>
        <p:txBody>
          <a:bodyPr>
            <a:spAutoFit/>
          </a:bodyPr>
          <a:lstStyle/>
          <a:p>
            <a:pPr>
              <a:lnSpc>
                <a:spcPct val="80000"/>
              </a:lnSpc>
              <a:spcBef>
                <a:spcPct val="20000"/>
              </a:spcBef>
            </a:pPr>
            <a:r>
              <a:rPr lang="en-US" sz="3200"/>
              <a:t>Fishing licenses limit the amount of fish that can be taken.</a:t>
            </a:r>
          </a:p>
        </p:txBody>
      </p:sp>
      <p:pic>
        <p:nvPicPr>
          <p:cNvPr id="5" name="~PP3340.WAV">
            <a:hlinkClick r:id="" action="ppaction://media"/>
          </p:cNvPr>
          <p:cNvPicPr>
            <a:picLocks noRot="1" noChangeAspect="1"/>
          </p:cNvPicPr>
          <p:nvPr>
            <a:wavAudioFile r:embed="rId2" name="~PP3340.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25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blinds(horizontal)">
                                      <p:cBhvr>
                                        <p:cTn id="11" dur="500"/>
                                        <p:tgtEl>
                                          <p:spTgt spid="2150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1512"/>
                                        </p:tgtEl>
                                        <p:attrNameLst>
                                          <p:attrName>style.visibility</p:attrName>
                                        </p:attrNameLst>
                                      </p:cBhvr>
                                      <p:to>
                                        <p:strVal val="visible"/>
                                      </p:to>
                                    </p:set>
                                    <p:animEffect transition="in" filter="blinds(horizontal)">
                                      <p:cBhvr>
                                        <p:cTn id="14"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15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sz="half" idx="1"/>
          </p:nvPr>
        </p:nvSpPr>
        <p:spPr>
          <a:xfrm>
            <a:off x="457200" y="381000"/>
            <a:ext cx="8229600" cy="990600"/>
          </a:xfrm>
        </p:spPr>
        <p:txBody>
          <a:bodyPr/>
          <a:lstStyle/>
          <a:p>
            <a:pPr>
              <a:buFontTx/>
              <a:buNone/>
            </a:pPr>
            <a:r>
              <a:rPr lang="en-US" sz="3600"/>
              <a:t>Laws regulate air and water pollutants.</a:t>
            </a:r>
          </a:p>
          <a:p>
            <a:pPr>
              <a:buFontTx/>
              <a:buNone/>
            </a:pPr>
            <a:endParaRPr lang="en-US" sz="2800"/>
          </a:p>
          <a:p>
            <a:endParaRPr lang="en-US" sz="2800"/>
          </a:p>
        </p:txBody>
      </p:sp>
      <p:pic>
        <p:nvPicPr>
          <p:cNvPr id="72709" name="Picture 5" descr="11409813"/>
          <p:cNvPicPr>
            <a:picLocks noGrp="1" noChangeAspect="1" noChangeArrowheads="1"/>
          </p:cNvPicPr>
          <p:nvPr>
            <p:ph sz="half" idx="2"/>
          </p:nvPr>
        </p:nvPicPr>
        <p:blipFill>
          <a:blip r:embed="rId4" cstate="print"/>
          <a:srcRect/>
          <a:stretch>
            <a:fillRect/>
          </a:stretch>
        </p:blipFill>
        <p:spPr>
          <a:xfrm>
            <a:off x="1066800" y="1828800"/>
            <a:ext cx="7315200" cy="4870450"/>
          </a:xfrm>
          <a:noFill/>
          <a:ln/>
        </p:spPr>
      </p:pic>
      <p:pic>
        <p:nvPicPr>
          <p:cNvPr id="4" name="~PP12.WAV">
            <a:hlinkClick r:id="" action="ppaction://media"/>
          </p:cNvPr>
          <p:cNvPicPr>
            <a:picLocks noRot="1" noChangeAspect="1"/>
          </p:cNvPicPr>
          <p:nvPr>
            <a:wavAudioFile r:embed="rId2" name="~PP12.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211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blinds(horizontal)">
                                      <p:cBhvr>
                                        <p:cTn id="11"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sz="half" idx="1"/>
          </p:nvPr>
        </p:nvSpPr>
        <p:spPr>
          <a:xfrm>
            <a:off x="304800" y="304800"/>
            <a:ext cx="8382000" cy="1143000"/>
          </a:xfrm>
        </p:spPr>
        <p:txBody>
          <a:bodyPr/>
          <a:lstStyle/>
          <a:p>
            <a:pPr>
              <a:buFontTx/>
              <a:buNone/>
            </a:pPr>
            <a:r>
              <a:rPr lang="en-US"/>
              <a:t>Zoning laws limit the size and other features of buildings, signs, land-use patterns, etc.</a:t>
            </a:r>
          </a:p>
        </p:txBody>
      </p:sp>
      <p:pic>
        <p:nvPicPr>
          <p:cNvPr id="73733" name="Picture 5" descr="usca9564"/>
          <p:cNvPicPr>
            <a:picLocks noGrp="1" noChangeAspect="1" noChangeArrowheads="1"/>
          </p:cNvPicPr>
          <p:nvPr>
            <p:ph sz="quarter" idx="2"/>
          </p:nvPr>
        </p:nvPicPr>
        <p:blipFill>
          <a:blip r:embed="rId4" cstate="print"/>
          <a:srcRect/>
          <a:stretch>
            <a:fillRect/>
          </a:stretch>
        </p:blipFill>
        <p:spPr>
          <a:xfrm>
            <a:off x="4495800" y="1901825"/>
            <a:ext cx="4648200" cy="3171825"/>
          </a:xfrm>
          <a:noFill/>
          <a:ln/>
        </p:spPr>
      </p:pic>
      <p:pic>
        <p:nvPicPr>
          <p:cNvPr id="73737" name="Picture 9" descr="busyStreet"/>
          <p:cNvPicPr>
            <a:picLocks noGrp="1" noChangeAspect="1" noChangeArrowheads="1"/>
          </p:cNvPicPr>
          <p:nvPr>
            <p:ph sz="quarter" idx="3"/>
          </p:nvPr>
        </p:nvPicPr>
        <p:blipFill>
          <a:blip r:embed="rId5" cstate="print"/>
          <a:srcRect/>
          <a:stretch>
            <a:fillRect/>
          </a:stretch>
        </p:blipFill>
        <p:spPr>
          <a:xfrm>
            <a:off x="0" y="1905000"/>
            <a:ext cx="4724400" cy="3165475"/>
          </a:xfrm>
          <a:noFill/>
          <a:ln/>
        </p:spPr>
      </p:pic>
      <p:pic>
        <p:nvPicPr>
          <p:cNvPr id="5" name="~PP1167.WAV">
            <a:hlinkClick r:id="" action="ppaction://media"/>
          </p:cNvPr>
          <p:cNvPicPr>
            <a:picLocks noRot="1" noChangeAspect="1"/>
          </p:cNvPicPr>
          <p:nvPr>
            <a:wavAudioFile r:embed="rId2" name="~PP1167.WAV"/>
          </p:nvPr>
        </p:nvPicPr>
        <p:blipFill>
          <a:blip r:embed="rId6" cstate="print"/>
          <a:stretch>
            <a:fillRect/>
          </a:stretch>
        </p:blipFill>
        <p:spPr>
          <a:xfrm>
            <a:off x="8696325" y="6410325"/>
            <a:ext cx="304800" cy="304800"/>
          </a:xfrm>
          <a:prstGeom prst="rect">
            <a:avLst/>
          </a:prstGeom>
        </p:spPr>
      </p:pic>
    </p:spTree>
    <p:custDataLst>
      <p:tags r:id="rId1"/>
    </p:custDataLst>
  </p:cSld>
  <p:clrMapOvr>
    <a:masterClrMapping/>
  </p:clrMapOvr>
  <p:transition advTm="297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3737"/>
                                        </p:tgtEl>
                                        <p:attrNameLst>
                                          <p:attrName>style.visibility</p:attrName>
                                        </p:attrNameLst>
                                      </p:cBhvr>
                                      <p:to>
                                        <p:strVal val="visible"/>
                                      </p:to>
                                    </p:set>
                                    <p:animEffect transition="in" filter="blinds(horizontal)">
                                      <p:cBhvr>
                                        <p:cTn id="11" dur="500"/>
                                        <p:tgtEl>
                                          <p:spTgt spid="7373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3733"/>
                                        </p:tgtEl>
                                        <p:attrNameLst>
                                          <p:attrName>style.visibility</p:attrName>
                                        </p:attrNameLst>
                                      </p:cBhvr>
                                      <p:to>
                                        <p:strVal val="visible"/>
                                      </p:to>
                                    </p:set>
                                    <p:animEffect transition="in" filter="blinds(horizontal)">
                                      <p:cBhvr>
                                        <p:cTn id="16"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sz="half" idx="1"/>
          </p:nvPr>
        </p:nvSpPr>
        <p:spPr>
          <a:xfrm>
            <a:off x="304800" y="304800"/>
            <a:ext cx="8382000" cy="1143000"/>
          </a:xfrm>
        </p:spPr>
        <p:txBody>
          <a:bodyPr/>
          <a:lstStyle/>
          <a:p>
            <a:pPr>
              <a:buFontTx/>
              <a:buNone/>
            </a:pPr>
            <a:r>
              <a:rPr lang="en-US"/>
              <a:t>Taxes lead people to account for how their actions affect others. </a:t>
            </a:r>
          </a:p>
          <a:p>
            <a:endParaRPr lang="en-US" sz="2800"/>
          </a:p>
        </p:txBody>
      </p:sp>
      <p:pic>
        <p:nvPicPr>
          <p:cNvPr id="74757" name="Picture 5" descr="second_feature_article_pic_1"/>
          <p:cNvPicPr>
            <a:picLocks noGrp="1" noChangeAspect="1" noChangeArrowheads="1"/>
          </p:cNvPicPr>
          <p:nvPr>
            <p:ph sz="half" idx="2"/>
          </p:nvPr>
        </p:nvPicPr>
        <p:blipFill>
          <a:blip r:embed="rId4" cstate="print"/>
          <a:srcRect/>
          <a:stretch>
            <a:fillRect/>
          </a:stretch>
        </p:blipFill>
        <p:spPr>
          <a:xfrm>
            <a:off x="1143000" y="1524000"/>
            <a:ext cx="6477000" cy="4332288"/>
          </a:xfrm>
          <a:noFill/>
          <a:ln/>
        </p:spPr>
      </p:pic>
      <p:sp>
        <p:nvSpPr>
          <p:cNvPr id="74760" name="Rectangle 8"/>
          <p:cNvSpPr>
            <a:spLocks noChangeArrowheads="1"/>
          </p:cNvSpPr>
          <p:nvPr/>
        </p:nvSpPr>
        <p:spPr bwMode="auto">
          <a:xfrm>
            <a:off x="1295400" y="5867400"/>
            <a:ext cx="6342063" cy="579438"/>
          </a:xfrm>
          <a:prstGeom prst="rect">
            <a:avLst/>
          </a:prstGeom>
          <a:noFill/>
          <a:ln w="9525">
            <a:noFill/>
            <a:miter lim="800000"/>
            <a:headEnd/>
            <a:tailEnd/>
          </a:ln>
          <a:effectLst/>
        </p:spPr>
        <p:txBody>
          <a:bodyPr wrap="none">
            <a:spAutoFit/>
          </a:bodyPr>
          <a:lstStyle/>
          <a:p>
            <a:r>
              <a:rPr lang="en-US" sz="3200"/>
              <a:t>Beverage Container Deposit Laws</a:t>
            </a:r>
          </a:p>
        </p:txBody>
      </p:sp>
      <p:pic>
        <p:nvPicPr>
          <p:cNvPr id="5" name="~PP2323.WAV">
            <a:hlinkClick r:id="" action="ppaction://media"/>
          </p:cNvPr>
          <p:cNvPicPr>
            <a:picLocks noRot="1" noChangeAspect="1"/>
          </p:cNvPicPr>
          <p:nvPr>
            <a:wavAudioFile r:embed="rId2" name="~PP2323.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584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blinds(horizontal)">
                                      <p:cBhvr>
                                        <p:cTn id="11" dur="500"/>
                                        <p:tgtEl>
                                          <p:spTgt spid="7475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4760"/>
                                        </p:tgtEl>
                                        <p:attrNameLst>
                                          <p:attrName>style.visibility</p:attrName>
                                        </p:attrNameLst>
                                      </p:cBhvr>
                                      <p:to>
                                        <p:strVal val="visible"/>
                                      </p:to>
                                    </p:set>
                                    <p:animEffect transition="in" filter="blinds(horizontal)">
                                      <p:cBhvr>
                                        <p:cTn id="14" dur="5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747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a:buFontTx/>
              <a:buNone/>
            </a:pPr>
            <a:r>
              <a:rPr lang="en-US"/>
              <a:t>	Several species of whales have been hunted to near extinction because international laws of property are insufficient to restrain individual incentives to kill whales.  </a:t>
            </a:r>
          </a:p>
        </p:txBody>
      </p:sp>
      <p:pic>
        <p:nvPicPr>
          <p:cNvPr id="3" name="~PP1517.WAV">
            <a:hlinkClick r:id="" action="ppaction://media"/>
          </p:cNvPr>
          <p:cNvPicPr>
            <a:picLocks noRot="1" noChangeAspect="1"/>
          </p:cNvPicPr>
          <p:nvPr>
            <a:wavAudioFile r:embed="rId1" name="~PP1517.WAV"/>
          </p:nvPr>
        </p:nvPicPr>
        <p:blipFill>
          <a:blip r:embed="rId3" cstate="print"/>
          <a:stretch>
            <a:fillRect/>
          </a:stretch>
        </p:blipFill>
        <p:spPr>
          <a:xfrm>
            <a:off x="8696325" y="6410325"/>
            <a:ext cx="304800" cy="304800"/>
          </a:xfrm>
          <a:prstGeom prst="rect">
            <a:avLst/>
          </a:prstGeom>
        </p:spPr>
      </p:pic>
    </p:spTree>
  </p:cSld>
  <p:clrMapOvr>
    <a:masterClrMapping/>
  </p:clrMapOvr>
  <p:transition advTm="11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a:buFontTx/>
              <a:buNone/>
            </a:pPr>
            <a:r>
              <a:rPr lang="en-US"/>
              <a:t>	The Mediterranean Sea has long had serious problems with pollution, because none of the many nations that border it has an economic incentive to consider the effects of its discharges on other countries.  </a:t>
            </a:r>
          </a:p>
          <a:p>
            <a:pPr>
              <a:buFontTx/>
              <a:buNone/>
            </a:pPr>
            <a:endParaRPr lang="en-US"/>
          </a:p>
          <a:p>
            <a:endParaRPr lang="en-US"/>
          </a:p>
        </p:txBody>
      </p:sp>
      <p:pic>
        <p:nvPicPr>
          <p:cNvPr id="3" name="~PP1681.WAV">
            <a:hlinkClick r:id="" action="ppaction://media"/>
          </p:cNvPr>
          <p:cNvPicPr>
            <a:picLocks noRot="1" noChangeAspect="1"/>
          </p:cNvPicPr>
          <p:nvPr>
            <a:wavAudioFile r:embed="rId1" name="~PP1681.WAV"/>
          </p:nvPr>
        </p:nvPicPr>
        <p:blipFill>
          <a:blip r:embed="rId3" cstate="print"/>
          <a:stretch>
            <a:fillRect/>
          </a:stretch>
        </p:blipFill>
        <p:spPr>
          <a:xfrm>
            <a:off x="8696325" y="6410325"/>
            <a:ext cx="304800" cy="304800"/>
          </a:xfrm>
          <a:prstGeom prst="rect">
            <a:avLst/>
          </a:prstGeom>
        </p:spPr>
      </p:pic>
    </p:spTree>
  </p:cSld>
  <p:clrMapOvr>
    <a:masterClrMapping/>
  </p:clrMapOvr>
  <p:transition advTm="328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9" name="Picture 5" descr="mediterranean-sea"/>
          <p:cNvPicPr>
            <a:picLocks noChangeAspect="1" noChangeArrowheads="1"/>
          </p:cNvPicPr>
          <p:nvPr/>
        </p:nvPicPr>
        <p:blipFill>
          <a:blip r:embed="rId3" cstate="print"/>
          <a:srcRect/>
          <a:stretch>
            <a:fillRect/>
          </a:stretch>
        </p:blipFill>
        <p:spPr bwMode="auto">
          <a:xfrm>
            <a:off x="0" y="381000"/>
            <a:ext cx="9144000" cy="5165725"/>
          </a:xfrm>
          <a:prstGeom prst="rect">
            <a:avLst/>
          </a:prstGeom>
          <a:noFill/>
        </p:spPr>
      </p:pic>
      <p:pic>
        <p:nvPicPr>
          <p:cNvPr id="3" name="~PP2265.WAV">
            <a:hlinkClick r:id="" action="ppaction://media"/>
          </p:cNvPr>
          <p:cNvPicPr>
            <a:picLocks noRot="1" noChangeAspect="1"/>
          </p:cNvPicPr>
          <p:nvPr>
            <a:wavAudioFile r:embed="rId1" name="~PP2265.WAV"/>
          </p:nvPr>
        </p:nvPicPr>
        <p:blipFill>
          <a:blip r:embed="rId4" cstate="print"/>
          <a:stretch>
            <a:fillRect/>
          </a:stretch>
        </p:blipFill>
        <p:spPr>
          <a:xfrm>
            <a:off x="8696325" y="6410325"/>
            <a:ext cx="304800" cy="304800"/>
          </a:xfrm>
          <a:prstGeom prst="rect">
            <a:avLst/>
          </a:prstGeom>
        </p:spPr>
      </p:pic>
    </p:spTree>
  </p:cSld>
  <p:clrMapOvr>
    <a:masterClrMapping/>
  </p:clrMapOvr>
  <p:transition advTm="4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descr="p1483"/>
          <p:cNvPicPr>
            <a:picLocks noChangeAspect="1" noChangeArrowheads="1"/>
          </p:cNvPicPr>
          <p:nvPr/>
        </p:nvPicPr>
        <p:blipFill>
          <a:blip r:embed="rId3" cstate="print"/>
          <a:srcRect/>
          <a:stretch>
            <a:fillRect/>
          </a:stretch>
        </p:blipFill>
        <p:spPr bwMode="auto">
          <a:xfrm>
            <a:off x="3810000" y="1524000"/>
            <a:ext cx="4487863" cy="5334000"/>
          </a:xfrm>
          <a:prstGeom prst="rect">
            <a:avLst/>
          </a:prstGeom>
          <a:noFill/>
        </p:spPr>
      </p:pic>
      <p:sp>
        <p:nvSpPr>
          <p:cNvPr id="81926" name="Rectangle 6"/>
          <p:cNvSpPr>
            <a:spLocks noChangeArrowheads="1"/>
          </p:cNvSpPr>
          <p:nvPr/>
        </p:nvSpPr>
        <p:spPr bwMode="auto">
          <a:xfrm>
            <a:off x="304800" y="304800"/>
            <a:ext cx="8458200" cy="1066800"/>
          </a:xfrm>
          <a:prstGeom prst="rect">
            <a:avLst/>
          </a:prstGeom>
          <a:noFill/>
          <a:ln w="9525">
            <a:noFill/>
            <a:miter lim="800000"/>
            <a:headEnd/>
            <a:tailEnd/>
          </a:ln>
          <a:effectLst/>
        </p:spPr>
        <p:txBody>
          <a:bodyPr>
            <a:spAutoFit/>
          </a:bodyPr>
          <a:lstStyle/>
          <a:p>
            <a:pPr>
              <a:spcBef>
                <a:spcPct val="20000"/>
              </a:spcBef>
            </a:pPr>
            <a:r>
              <a:rPr lang="en-US" sz="3200"/>
              <a:t>The Great Salt Lake: One jurisdiction, effective pollution control</a:t>
            </a:r>
            <a:r>
              <a:rPr lang="en-US"/>
              <a:t>  </a:t>
            </a:r>
          </a:p>
        </p:txBody>
      </p:sp>
      <p:pic>
        <p:nvPicPr>
          <p:cNvPr id="4" name="~PP2219.WAV">
            <a:hlinkClick r:id="" action="ppaction://media"/>
          </p:cNvPr>
          <p:cNvPicPr>
            <a:picLocks noRot="1" noChangeAspect="1"/>
          </p:cNvPicPr>
          <p:nvPr>
            <a:wavAudioFile r:embed="rId1" name="~PP2219.WAV"/>
          </p:nvPr>
        </p:nvPicPr>
        <p:blipFill>
          <a:blip r:embed="rId4" cstate="print"/>
          <a:stretch>
            <a:fillRect/>
          </a:stretch>
        </p:blipFill>
        <p:spPr>
          <a:xfrm>
            <a:off x="8696325" y="6410325"/>
            <a:ext cx="304800" cy="304800"/>
          </a:xfrm>
          <a:prstGeom prst="rect">
            <a:avLst/>
          </a:prstGeom>
        </p:spPr>
      </p:pic>
    </p:spTree>
  </p:cSld>
  <p:clrMapOvr>
    <a:masterClrMapping/>
  </p:clrMapOvr>
  <p:transition advTm="28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457200" y="609600"/>
            <a:ext cx="8229600" cy="5516563"/>
          </a:xfrm>
        </p:spPr>
        <p:txBody>
          <a:bodyPr/>
          <a:lstStyle/>
          <a:p>
            <a:pPr>
              <a:buFontTx/>
              <a:buNone/>
            </a:pPr>
            <a:r>
              <a:rPr lang="en-US" b="1" dirty="0"/>
              <a:t>	</a:t>
            </a:r>
            <a:r>
              <a:rPr lang="en-US" b="1" dirty="0" smtClean="0"/>
              <a:t>			Solutions  </a:t>
            </a:r>
            <a:endParaRPr lang="en-US" b="1" dirty="0"/>
          </a:p>
          <a:p>
            <a:r>
              <a:rPr lang="en-US" dirty="0" smtClean="0"/>
              <a:t>Bans </a:t>
            </a:r>
          </a:p>
          <a:p>
            <a:r>
              <a:rPr lang="en-US" dirty="0" smtClean="0"/>
              <a:t>Limits  </a:t>
            </a:r>
          </a:p>
          <a:p>
            <a:r>
              <a:rPr lang="en-US" dirty="0" smtClean="0"/>
              <a:t>Rules and regulations </a:t>
            </a:r>
          </a:p>
          <a:p>
            <a:r>
              <a:rPr lang="en-US" dirty="0" smtClean="0"/>
              <a:t>Taxes  </a:t>
            </a:r>
          </a:p>
          <a:p>
            <a:r>
              <a:rPr lang="en-US" dirty="0" smtClean="0"/>
              <a:t>Litigation </a:t>
            </a:r>
            <a:endParaRPr lang="en-US" dirty="0"/>
          </a:p>
          <a:p>
            <a:pPr>
              <a:buFontTx/>
              <a:buNone/>
            </a:pPr>
            <a:endParaRPr lang="en-US" dirty="0"/>
          </a:p>
        </p:txBody>
      </p:sp>
      <p:pic>
        <p:nvPicPr>
          <p:cNvPr id="3" name="~PP1708.WAV">
            <a:hlinkClick r:id="" action="ppaction://media"/>
          </p:cNvPr>
          <p:cNvPicPr>
            <a:picLocks noRot="1" noChangeAspect="1"/>
          </p:cNvPicPr>
          <p:nvPr>
            <a:wavAudioFile r:embed="rId1" name="~PP1708.WAV"/>
          </p:nvPr>
        </p:nvPicPr>
        <p:blipFill>
          <a:blip r:embed="rId3" cstate="print"/>
          <a:stretch>
            <a:fillRect/>
          </a:stretch>
        </p:blipFill>
        <p:spPr>
          <a:xfrm>
            <a:off x="8696325" y="6410325"/>
            <a:ext cx="304800" cy="304800"/>
          </a:xfrm>
          <a:prstGeom prst="rect">
            <a:avLst/>
          </a:prstGeom>
        </p:spPr>
      </p:pic>
    </p:spTree>
  </p:cSld>
  <p:clrMapOvr>
    <a:masterClrMapping/>
  </p:clrMapOvr>
  <p:transition advTm="486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304800" y="381000"/>
            <a:ext cx="8458200" cy="1524000"/>
          </a:xfrm>
        </p:spPr>
        <p:txBody>
          <a:bodyPr/>
          <a:lstStyle/>
          <a:p>
            <a:pPr>
              <a:lnSpc>
                <a:spcPct val="90000"/>
              </a:lnSpc>
              <a:buFontTx/>
              <a:buNone/>
            </a:pPr>
            <a:r>
              <a:rPr lang="en-US" b="1"/>
              <a:t>Example</a:t>
            </a:r>
            <a:r>
              <a:rPr lang="en-US"/>
              <a:t>.  Sam and Stan are identical twins with a craving for chocolate malted milkshakes, and have agreed to share one.</a:t>
            </a:r>
            <a:r>
              <a:rPr lang="en-US" sz="2800"/>
              <a:t>  </a:t>
            </a:r>
          </a:p>
        </p:txBody>
      </p:sp>
      <p:pic>
        <p:nvPicPr>
          <p:cNvPr id="13316" name="Picture 4"/>
          <p:cNvPicPr>
            <a:picLocks noGrp="1" noChangeAspect="1" noChangeArrowheads="1"/>
          </p:cNvPicPr>
          <p:nvPr>
            <p:ph sz="half" idx="2"/>
          </p:nvPr>
        </p:nvPicPr>
        <p:blipFill>
          <a:blip r:embed="rId3" cstate="print"/>
          <a:srcRect l="-215" r="-215"/>
          <a:stretch>
            <a:fillRect/>
          </a:stretch>
        </p:blipFill>
        <p:spPr>
          <a:xfrm>
            <a:off x="1600200" y="1990725"/>
            <a:ext cx="5562600" cy="4867275"/>
          </a:xfrm>
          <a:noFill/>
          <a:ln/>
        </p:spPr>
      </p:pic>
      <p:pic>
        <p:nvPicPr>
          <p:cNvPr id="4" name="~PP3251.WAV">
            <a:hlinkClick r:id="" action="ppaction://media"/>
          </p:cNvPr>
          <p:cNvPicPr>
            <a:picLocks noRot="1" noChangeAspect="1"/>
          </p:cNvPicPr>
          <p:nvPr>
            <a:wavAudioFile r:embed="rId1" name="~PP3251.WAV"/>
          </p:nvPr>
        </p:nvPicPr>
        <p:blipFill>
          <a:blip r:embed="rId4" cstate="print"/>
          <a:stretch>
            <a:fillRect/>
          </a:stretch>
        </p:blipFill>
        <p:spPr>
          <a:xfrm>
            <a:off x="8696325" y="6410325"/>
            <a:ext cx="304800" cy="304800"/>
          </a:xfrm>
          <a:prstGeom prst="rect">
            <a:avLst/>
          </a:prstGeom>
        </p:spPr>
      </p:pic>
    </p:spTree>
  </p:cSld>
  <p:clrMapOvr>
    <a:masterClrMapping/>
  </p:clrMapOvr>
  <p:transition advTm="216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457200" y="519113"/>
            <a:ext cx="8228013" cy="4575175"/>
          </a:xfrm>
          <a:prstGeom prst="rect">
            <a:avLst/>
          </a:prstGeom>
          <a:noFill/>
          <a:ln w="9525">
            <a:noFill/>
            <a:miter lim="800000"/>
            <a:headEnd/>
            <a:tailEnd/>
          </a:ln>
          <a:effectLst/>
        </p:spPr>
        <p:txBody>
          <a:bodyPr anchor="ctr">
            <a:spAutoFit/>
          </a:bodyPr>
          <a:lstStyle/>
          <a:p>
            <a:pPr>
              <a:spcBef>
                <a:spcPct val="20000"/>
              </a:spcBef>
            </a:pPr>
            <a:r>
              <a:rPr lang="en-US" sz="3200"/>
              <a:t>If each has a straw and each knows that the other is self-interested, will the rate at which they consume the milkshake be optimal?</a:t>
            </a:r>
          </a:p>
          <a:p>
            <a:pPr>
              <a:spcBef>
                <a:spcPct val="20000"/>
              </a:spcBef>
            </a:pPr>
            <a:endParaRPr lang="en-US" sz="3200"/>
          </a:p>
          <a:p>
            <a:pPr algn="just"/>
            <a:r>
              <a:rPr lang="en-US" sz="3200"/>
              <a:t>Each knows that any part of the milkshake he doesn't drink will be drunk by the other.</a:t>
            </a:r>
          </a:p>
          <a:p>
            <a:pPr algn="just"/>
            <a:endParaRPr lang="en-US" sz="3200"/>
          </a:p>
          <a:p>
            <a:pPr algn="just"/>
            <a:r>
              <a:rPr lang="en-US" sz="3200"/>
              <a:t>So each consumes at a faster rate than he would if he had half the shake all to himself.</a:t>
            </a:r>
          </a:p>
        </p:txBody>
      </p:sp>
      <p:pic>
        <p:nvPicPr>
          <p:cNvPr id="3" name="~PP1819.WAV">
            <a:hlinkClick r:id="" action="ppaction://media"/>
          </p:cNvPr>
          <p:cNvPicPr>
            <a:picLocks noRot="1" noChangeAspect="1"/>
          </p:cNvPicPr>
          <p:nvPr>
            <a:wavAudioFile r:embed="rId2" name="~PP1819.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189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341">
                                            <p:txEl>
                                              <p:pRg st="2" end="2"/>
                                            </p:txEl>
                                          </p:spTgt>
                                        </p:tgtEl>
                                        <p:attrNameLst>
                                          <p:attrName>style.visibility</p:attrName>
                                        </p:attrNameLst>
                                      </p:cBhvr>
                                      <p:to>
                                        <p:strVal val="visible"/>
                                      </p:to>
                                    </p:set>
                                    <p:animEffect transition="in" filter="blinds(horizontal)">
                                      <p:cBhvr>
                                        <p:cTn id="11" dur="500"/>
                                        <p:tgtEl>
                                          <p:spTgt spid="1434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4341">
                                            <p:txEl>
                                              <p:pRg st="4" end="4"/>
                                            </p:txEl>
                                          </p:spTgt>
                                        </p:tgtEl>
                                        <p:attrNameLst>
                                          <p:attrName>style.visibility</p:attrName>
                                        </p:attrNameLst>
                                      </p:cBhvr>
                                      <p:to>
                                        <p:strVal val="visible"/>
                                      </p:to>
                                    </p:set>
                                    <p:animEffect transition="in" filter="blinds(horizontal)">
                                      <p:cBhvr>
                                        <p:cTn id="16" dur="500"/>
                                        <p:tgtEl>
                                          <p:spTgt spid="143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304800" y="228600"/>
            <a:ext cx="8305800" cy="609600"/>
          </a:xfrm>
        </p:spPr>
        <p:txBody>
          <a:bodyPr/>
          <a:lstStyle/>
          <a:p>
            <a:pPr>
              <a:lnSpc>
                <a:spcPct val="90000"/>
              </a:lnSpc>
              <a:buFontTx/>
              <a:buNone/>
            </a:pPr>
            <a:r>
              <a:rPr lang="en-US" b="1"/>
              <a:t>Examples of Tragedies of the Commons</a:t>
            </a:r>
            <a:endParaRPr lang="en-US"/>
          </a:p>
          <a:p>
            <a:pPr>
              <a:lnSpc>
                <a:spcPct val="90000"/>
              </a:lnSpc>
              <a:buFontTx/>
              <a:buNone/>
            </a:pPr>
            <a:endParaRPr lang="en-US"/>
          </a:p>
        </p:txBody>
      </p:sp>
      <p:pic>
        <p:nvPicPr>
          <p:cNvPr id="16389" name="Picture 5" descr="Timber-Harvest"/>
          <p:cNvPicPr>
            <a:picLocks noGrp="1" noChangeAspect="1" noChangeArrowheads="1"/>
          </p:cNvPicPr>
          <p:nvPr>
            <p:ph sz="half" idx="2"/>
          </p:nvPr>
        </p:nvPicPr>
        <p:blipFill>
          <a:blip r:embed="rId4" cstate="print"/>
          <a:srcRect/>
          <a:stretch>
            <a:fillRect/>
          </a:stretch>
        </p:blipFill>
        <p:spPr>
          <a:xfrm>
            <a:off x="1066800" y="1524000"/>
            <a:ext cx="6934200" cy="5170488"/>
          </a:xfrm>
          <a:noFill/>
          <a:ln/>
        </p:spPr>
      </p:pic>
      <p:sp>
        <p:nvSpPr>
          <p:cNvPr id="16392" name="Rectangle 8"/>
          <p:cNvSpPr>
            <a:spLocks noChangeArrowheads="1"/>
          </p:cNvSpPr>
          <p:nvPr/>
        </p:nvSpPr>
        <p:spPr bwMode="auto">
          <a:xfrm>
            <a:off x="1447800" y="817563"/>
            <a:ext cx="6092825" cy="579437"/>
          </a:xfrm>
          <a:prstGeom prst="rect">
            <a:avLst/>
          </a:prstGeom>
          <a:noFill/>
          <a:ln w="9525">
            <a:noFill/>
            <a:miter lim="800000"/>
            <a:headEnd/>
            <a:tailEnd/>
          </a:ln>
          <a:effectLst/>
        </p:spPr>
        <p:txBody>
          <a:bodyPr wrap="none">
            <a:spAutoFit/>
          </a:bodyPr>
          <a:lstStyle/>
          <a:p>
            <a:r>
              <a:rPr lang="en-US" sz="3200"/>
              <a:t>Harvesting timber on public land.</a:t>
            </a:r>
          </a:p>
        </p:txBody>
      </p:sp>
      <p:pic>
        <p:nvPicPr>
          <p:cNvPr id="5" name="~PP2890.WAV">
            <a:hlinkClick r:id="" action="ppaction://media"/>
          </p:cNvPr>
          <p:cNvPicPr>
            <a:picLocks noRot="1" noChangeAspect="1"/>
          </p:cNvPicPr>
          <p:nvPr>
            <a:wavAudioFile r:embed="rId2" name="~PP2890.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255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blinds(horizontal)">
                                      <p:cBhvr>
                                        <p:cTn id="11" dur="500"/>
                                        <p:tgtEl>
                                          <p:spTgt spid="1638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6392"/>
                                        </p:tgtEl>
                                        <p:attrNameLst>
                                          <p:attrName>style.visibility</p:attrName>
                                        </p:attrNameLst>
                                      </p:cBhvr>
                                      <p:to>
                                        <p:strVal val="visible"/>
                                      </p:to>
                                    </p:set>
                                    <p:animEffect transition="in" filter="blinds(horizontal)">
                                      <p:cBhvr>
                                        <p:cTn id="14"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63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pPr>
              <a:buFontTx/>
              <a:buNone/>
            </a:pPr>
            <a:r>
              <a:rPr lang="en-US"/>
              <a:t>Each tree cutter knows that a tree not harvested this year will be bigger, and hence more valuable, next year.  </a:t>
            </a:r>
          </a:p>
          <a:p>
            <a:pPr>
              <a:buFontTx/>
              <a:buNone/>
            </a:pPr>
            <a:endParaRPr lang="en-US"/>
          </a:p>
          <a:p>
            <a:pPr>
              <a:buFontTx/>
              <a:buNone/>
            </a:pPr>
            <a:r>
              <a:rPr lang="en-US"/>
              <a:t>But he also knows that if he doesn't cut the tree down this year, someone else will.</a:t>
            </a:r>
          </a:p>
          <a:p>
            <a:endParaRPr lang="en-US"/>
          </a:p>
        </p:txBody>
      </p:sp>
      <p:pic>
        <p:nvPicPr>
          <p:cNvPr id="3" name="~PP1678.WAV">
            <a:hlinkClick r:id="" action="ppaction://media"/>
          </p:cNvPr>
          <p:cNvPicPr>
            <a:picLocks noRot="1" noChangeAspect="1"/>
          </p:cNvPicPr>
          <p:nvPr>
            <a:wavAudioFile r:embed="rId2" name="~PP1678.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11"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457200" y="381000"/>
            <a:ext cx="8305800" cy="685800"/>
          </a:xfrm>
        </p:spPr>
        <p:txBody>
          <a:bodyPr/>
          <a:lstStyle/>
          <a:p>
            <a:pPr>
              <a:buFontTx/>
              <a:buNone/>
            </a:pPr>
            <a:r>
              <a:rPr lang="en-US"/>
              <a:t>Picking blackberries in a public park</a:t>
            </a:r>
          </a:p>
        </p:txBody>
      </p:sp>
      <p:pic>
        <p:nvPicPr>
          <p:cNvPr id="17413" name="Picture 5" descr="Blackberry%20Plant%20(1)"/>
          <p:cNvPicPr>
            <a:picLocks noGrp="1" noChangeAspect="1" noChangeArrowheads="1"/>
          </p:cNvPicPr>
          <p:nvPr>
            <p:ph sz="half" idx="2"/>
          </p:nvPr>
        </p:nvPicPr>
        <p:blipFill>
          <a:blip r:embed="rId3" cstate="print"/>
          <a:srcRect/>
          <a:stretch>
            <a:fillRect/>
          </a:stretch>
        </p:blipFill>
        <p:spPr>
          <a:xfrm>
            <a:off x="1905000" y="1143000"/>
            <a:ext cx="4079875" cy="5257800"/>
          </a:xfrm>
          <a:noFill/>
          <a:ln/>
        </p:spPr>
      </p:pic>
      <p:pic>
        <p:nvPicPr>
          <p:cNvPr id="4" name="~PP1204.WAV">
            <a:hlinkClick r:id="" action="ppaction://media"/>
          </p:cNvPr>
          <p:cNvPicPr>
            <a:picLocks noRot="1" noChangeAspect="1"/>
          </p:cNvPicPr>
          <p:nvPr>
            <a:wavAudioFile r:embed="rId1" name="~PP1204.WAV"/>
          </p:nvPr>
        </p:nvPicPr>
        <p:blipFill>
          <a:blip r:embed="rId4" cstate="print"/>
          <a:stretch>
            <a:fillRect/>
          </a:stretch>
        </p:blipFill>
        <p:spPr>
          <a:xfrm>
            <a:off x="8696325" y="6410325"/>
            <a:ext cx="304800" cy="304800"/>
          </a:xfrm>
          <a:prstGeom prst="rect">
            <a:avLst/>
          </a:prstGeom>
        </p:spPr>
      </p:pic>
    </p:spTree>
  </p:cSld>
  <p:clrMapOvr>
    <a:masterClrMapping/>
  </p:clrMapOvr>
  <p:transition advTm="24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sz="half" idx="1"/>
          </p:nvPr>
        </p:nvSpPr>
        <p:spPr>
          <a:xfrm>
            <a:off x="304800" y="304800"/>
            <a:ext cx="8229600" cy="2971800"/>
          </a:xfrm>
        </p:spPr>
        <p:txBody>
          <a:bodyPr/>
          <a:lstStyle/>
          <a:p>
            <a:pPr>
              <a:buFontTx/>
              <a:buNone/>
            </a:pPr>
            <a:r>
              <a:rPr lang="en-US"/>
              <a:t>Each individual knows that the blackberries would taste better if allowed to ripen for another week.  </a:t>
            </a:r>
          </a:p>
          <a:p>
            <a:pPr>
              <a:buFontTx/>
              <a:buNone/>
            </a:pPr>
            <a:endParaRPr lang="en-US" sz="1400"/>
          </a:p>
          <a:p>
            <a:pPr>
              <a:buFontTx/>
              <a:buNone/>
            </a:pPr>
            <a:r>
              <a:rPr lang="en-US"/>
              <a:t>But each also knows that blackberries not eaten today may not be there next week.</a:t>
            </a:r>
          </a:p>
        </p:txBody>
      </p:sp>
      <p:pic>
        <p:nvPicPr>
          <p:cNvPr id="59397" name="Picture 5" descr="unripe_berries"/>
          <p:cNvPicPr>
            <a:picLocks noGrp="1" noChangeAspect="1" noChangeArrowheads="1"/>
          </p:cNvPicPr>
          <p:nvPr>
            <p:ph sz="half" idx="2"/>
          </p:nvPr>
        </p:nvPicPr>
        <p:blipFill>
          <a:blip r:embed="rId4" cstate="print"/>
          <a:srcRect/>
          <a:stretch>
            <a:fillRect/>
          </a:stretch>
        </p:blipFill>
        <p:spPr>
          <a:xfrm>
            <a:off x="1524000" y="3581400"/>
            <a:ext cx="4876800" cy="3251200"/>
          </a:xfrm>
          <a:noFill/>
          <a:ln/>
        </p:spPr>
      </p:pic>
      <p:pic>
        <p:nvPicPr>
          <p:cNvPr id="4" name="~PP2334.WAV">
            <a:hlinkClick r:id="" action="ppaction://media"/>
          </p:cNvPr>
          <p:cNvPicPr>
            <a:picLocks noRot="1" noChangeAspect="1"/>
          </p:cNvPicPr>
          <p:nvPr>
            <a:wavAudioFile r:embed="rId2" name="~PP2334.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5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animEffect transition="in" filter="blinds(horizontal)">
                                      <p:cBhvr>
                                        <p:cTn id="11" dur="500"/>
                                        <p:tgtEl>
                                          <p:spTgt spid="5939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9397"/>
                                        </p:tgtEl>
                                        <p:attrNameLst>
                                          <p:attrName>style.visibility</p:attrName>
                                        </p:attrNameLst>
                                      </p:cBhvr>
                                      <p:to>
                                        <p:strVal val="visible"/>
                                      </p:to>
                                    </p:set>
                                    <p:animEffect transition="in" filter="blinds(horizontal)">
                                      <p:cBhvr>
                                        <p:cTn id="16"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381000" y="609600"/>
            <a:ext cx="8229600" cy="762000"/>
          </a:xfrm>
        </p:spPr>
        <p:txBody>
          <a:bodyPr/>
          <a:lstStyle/>
          <a:p>
            <a:pPr>
              <a:buFontTx/>
              <a:buNone/>
            </a:pPr>
            <a:r>
              <a:rPr lang="en-US"/>
              <a:t>Harvesting whales in international waters</a:t>
            </a:r>
          </a:p>
        </p:txBody>
      </p:sp>
      <p:pic>
        <p:nvPicPr>
          <p:cNvPr id="18437" name="Picture 5" descr="s07-ja-l"/>
          <p:cNvPicPr>
            <a:picLocks noGrp="1" noChangeAspect="1" noChangeArrowheads="1"/>
          </p:cNvPicPr>
          <p:nvPr>
            <p:ph sz="half" idx="2"/>
          </p:nvPr>
        </p:nvPicPr>
        <p:blipFill>
          <a:blip r:embed="rId3" cstate="print"/>
          <a:srcRect/>
          <a:stretch>
            <a:fillRect/>
          </a:stretch>
        </p:blipFill>
        <p:spPr>
          <a:xfrm>
            <a:off x="1905000" y="1600200"/>
            <a:ext cx="4246563" cy="5257800"/>
          </a:xfrm>
          <a:noFill/>
          <a:ln/>
        </p:spPr>
      </p:pic>
      <p:pic>
        <p:nvPicPr>
          <p:cNvPr id="4" name="~PP815.WAV">
            <a:hlinkClick r:id="" action="ppaction://media"/>
          </p:cNvPr>
          <p:cNvPicPr>
            <a:picLocks noRot="1" noChangeAspect="1"/>
          </p:cNvPicPr>
          <p:nvPr>
            <a:wavAudioFile r:embed="rId1" name="~PP815.WAV"/>
          </p:nvPr>
        </p:nvPicPr>
        <p:blipFill>
          <a:blip r:embed="rId4" cstate="print"/>
          <a:stretch>
            <a:fillRect/>
          </a:stretch>
        </p:blipFill>
        <p:spPr>
          <a:xfrm>
            <a:off x="8696325" y="6410325"/>
            <a:ext cx="304800" cy="304800"/>
          </a:xfrm>
          <a:prstGeom prst="rect">
            <a:avLst/>
          </a:prstGeom>
        </p:spPr>
      </p:pic>
    </p:spTree>
  </p:cSld>
  <p:clrMapOvr>
    <a:masterClrMapping/>
  </p:clrMapOvr>
  <p:transition advTm="229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7.2"/>
</p:tagLst>
</file>

<file path=ppt/tags/tag10.xml><?xml version="1.0" encoding="utf-8"?>
<p:tagLst xmlns:a="http://schemas.openxmlformats.org/drawingml/2006/main" xmlns:r="http://schemas.openxmlformats.org/officeDocument/2006/relationships" xmlns:p="http://schemas.openxmlformats.org/presentationml/2006/main">
  <p:tag name="TIMING" val="|7.9"/>
</p:tagLst>
</file>

<file path=ppt/tags/tag11.xml><?xml version="1.0" encoding="utf-8"?>
<p:tagLst xmlns:a="http://schemas.openxmlformats.org/drawingml/2006/main" xmlns:r="http://schemas.openxmlformats.org/officeDocument/2006/relationships" xmlns:p="http://schemas.openxmlformats.org/presentationml/2006/main">
  <p:tag name="TIMING" val="|16.6|11.3"/>
</p:tagLst>
</file>

<file path=ppt/tags/tag12.xml><?xml version="1.0" encoding="utf-8"?>
<p:tagLst xmlns:a="http://schemas.openxmlformats.org/drawingml/2006/main" xmlns:r="http://schemas.openxmlformats.org/officeDocument/2006/relationships" xmlns:p="http://schemas.openxmlformats.org/presentationml/2006/main">
  <p:tag name="TIMING" val="|7.7"/>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9.7"/>
</p:tagLst>
</file>

<file path=ppt/tags/tag4.xml><?xml version="1.0" encoding="utf-8"?>
<p:tagLst xmlns:a="http://schemas.openxmlformats.org/drawingml/2006/main" xmlns:r="http://schemas.openxmlformats.org/officeDocument/2006/relationships" xmlns:p="http://schemas.openxmlformats.org/presentationml/2006/main">
  <p:tag name="TIMING" val="|2.8|1.1"/>
</p:tagLst>
</file>

<file path=ppt/tags/tag5.xml><?xml version="1.0" encoding="utf-8"?>
<p:tagLst xmlns:a="http://schemas.openxmlformats.org/drawingml/2006/main" xmlns:r="http://schemas.openxmlformats.org/officeDocument/2006/relationships" xmlns:p="http://schemas.openxmlformats.org/presentationml/2006/main">
  <p:tag name="TIMING" val="|23.9"/>
</p:tagLst>
</file>

<file path=ppt/tags/tag6.xml><?xml version="1.0" encoding="utf-8"?>
<p:tagLst xmlns:a="http://schemas.openxmlformats.org/drawingml/2006/main" xmlns:r="http://schemas.openxmlformats.org/officeDocument/2006/relationships" xmlns:p="http://schemas.openxmlformats.org/presentationml/2006/main">
  <p:tag name="TIMING" val="|25.2|7.6"/>
</p:tagLst>
</file>

<file path=ppt/tags/tag7.xml><?xml version="1.0" encoding="utf-8"?>
<p:tagLst xmlns:a="http://schemas.openxmlformats.org/drawingml/2006/main" xmlns:r="http://schemas.openxmlformats.org/officeDocument/2006/relationships" xmlns:p="http://schemas.openxmlformats.org/presentationml/2006/main">
  <p:tag name="TIMING" val="|3.6|12.2|40.9|7.3"/>
</p:tagLst>
</file>

<file path=ppt/tags/tag8.xml><?xml version="1.0" encoding="utf-8"?>
<p:tagLst xmlns:a="http://schemas.openxmlformats.org/drawingml/2006/main" xmlns:r="http://schemas.openxmlformats.org/officeDocument/2006/relationships" xmlns:p="http://schemas.openxmlformats.org/presentationml/2006/main">
  <p:tag name="TIMING" val="|5.1|11.1|3.9|1.3|0.9|23.7|11.3|7.6|1.5"/>
</p:tagLst>
</file>

<file path=ppt/tags/tag9.xml><?xml version="1.0" encoding="utf-8"?>
<p:tagLst xmlns:a="http://schemas.openxmlformats.org/drawingml/2006/main" xmlns:r="http://schemas.openxmlformats.org/officeDocument/2006/relationships" xmlns:p="http://schemas.openxmlformats.org/presentationml/2006/main">
  <p:tag name="TIMING" val="|4.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492</Words>
  <Application>Microsoft Office PowerPoint</Application>
  <PresentationFormat>On-screen Show (4:3)</PresentationFormat>
  <Paragraphs>90</Paragraphs>
  <Slides>28</Slides>
  <Notes>5</Notes>
  <HiddenSlides>0</HiddenSlides>
  <MMClips>28</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Economic Foundations</vt:lpstr>
      <vt:lpstr>Slide 2</vt:lpstr>
      <vt:lpstr>Slide 3</vt:lpstr>
      <vt:lpstr>Slide 4</vt:lpstr>
      <vt:lpstr>Slide 5</vt:lpstr>
      <vt:lpstr>Slide 6</vt:lpstr>
      <vt:lpstr>Slide 7</vt:lpstr>
      <vt:lpstr>Slide 8</vt:lpstr>
      <vt:lpstr>Slide 9</vt:lpstr>
      <vt:lpstr>Slide 10</vt:lpstr>
      <vt:lpstr>Slide 11</vt:lpstr>
      <vt:lpstr>Externality</vt:lpstr>
      <vt:lpstr>Social Optimum</vt:lpstr>
      <vt:lpstr>Figure 1 The Market for Aluminum</vt:lpstr>
      <vt:lpstr>Figure 2 Pollution and the Social Optimum</vt:lpstr>
      <vt:lpstr>Internalizing the Externality</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Cornell Univ.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101</dc:title>
  <dc:creator>JGSM</dc:creator>
  <cp:lastModifiedBy>rmcconnell</cp:lastModifiedBy>
  <cp:revision>14</cp:revision>
  <dcterms:created xsi:type="dcterms:W3CDTF">2005-04-08T20:02:07Z</dcterms:created>
  <dcterms:modified xsi:type="dcterms:W3CDTF">2012-05-02T20:01:36Z</dcterms:modified>
</cp:coreProperties>
</file>