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0" r:id="rId4"/>
  </p:sldMasterIdLst>
  <p:notesMasterIdLst>
    <p:notesMasterId r:id="rId35"/>
  </p:notesMasterIdLst>
  <p:handoutMasterIdLst>
    <p:handoutMasterId r:id="rId36"/>
  </p:handoutMasterIdLst>
  <p:sldIdLst>
    <p:sldId id="273" r:id="rId5"/>
    <p:sldId id="274" r:id="rId6"/>
    <p:sldId id="296" r:id="rId7"/>
    <p:sldId id="275" r:id="rId8"/>
    <p:sldId id="284" r:id="rId9"/>
    <p:sldId id="302" r:id="rId10"/>
    <p:sldId id="276" r:id="rId11"/>
    <p:sldId id="285" r:id="rId12"/>
    <p:sldId id="303" r:id="rId13"/>
    <p:sldId id="277" r:id="rId14"/>
    <p:sldId id="286" r:id="rId15"/>
    <p:sldId id="304" r:id="rId16"/>
    <p:sldId id="278" r:id="rId17"/>
    <p:sldId id="301" r:id="rId18"/>
    <p:sldId id="305" r:id="rId19"/>
    <p:sldId id="290" r:id="rId20"/>
    <p:sldId id="297" r:id="rId21"/>
    <p:sldId id="279" r:id="rId22"/>
    <p:sldId id="291" r:id="rId23"/>
    <p:sldId id="306" r:id="rId24"/>
    <p:sldId id="280" r:id="rId25"/>
    <p:sldId id="292" r:id="rId26"/>
    <p:sldId id="307" r:id="rId27"/>
    <p:sldId id="281" r:id="rId28"/>
    <p:sldId id="293" r:id="rId29"/>
    <p:sldId id="308" r:id="rId30"/>
    <p:sldId id="282" r:id="rId31"/>
    <p:sldId id="294" r:id="rId32"/>
    <p:sldId id="309" r:id="rId33"/>
    <p:sldId id="28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A30000"/>
    <a:srgbClr val="C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729" autoAdjust="0"/>
  </p:normalViewPr>
  <p:slideViewPr>
    <p:cSldViewPr snapToObjects="1"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37D3D-D6F3-BA42-8384-0F00C372EA2F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8586E-431E-6849-BFD5-12AC5204FF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19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B7BD2-88EB-2042-910D-5080F67450CC}" type="datetimeFigureOut">
              <a:rPr lang="en-US" smtClean="0"/>
              <a:pPr/>
              <a:t>8/26/2022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ABFE78-1EA0-1748-B9DA-CE6E04F322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778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88A7-DF18-2B45-AA66-191E2E540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88A7-DF18-2B45-AA66-191E2E540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2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88A7-DF18-2B45-AA66-191E2E540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</a:t>
            </a:r>
            <a:r>
              <a:rPr lang="en-US" dirty="0"/>
              <a:t>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13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5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88A7-DF18-2B45-AA66-191E2E540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6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88A7-DF18-2B45-AA66-191E2E540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8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88A7-DF18-2B45-AA66-191E2E540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66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88A7-DF18-2B45-AA66-191E2E540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26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88A7-DF18-2B45-AA66-191E2E540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6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367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3476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88A7-DF18-2B45-AA66-191E2E540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829" y="6356350"/>
            <a:ext cx="30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</a:t>
            </a:r>
          </a:p>
        </p:txBody>
      </p:sp>
      <p:pic>
        <p:nvPicPr>
          <p:cNvPr id="5" name="Picture 4" descr="15-MV-30278-PowerPoint-Maryville-Rebrand-R5.1-2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1376"/>
          </a:xfrm>
          <a:prstGeom prst="rect">
            <a:avLst/>
          </a:prstGeom>
        </p:spPr>
      </p:pic>
      <p:pic>
        <p:nvPicPr>
          <p:cNvPr id="7" name="Picture 6" descr="14-MV-30040 Final Logo FIN-72dpi[031015]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619" y="5791200"/>
            <a:ext cx="750551" cy="8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3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  <p:hf hd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bg1">
              <a:lumMod val="50000"/>
            </a:schemeClr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-MV-30278-PowerPoint-Maryville-Rebrand-R5.1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14957" y="1828801"/>
            <a:ext cx="184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dirty="0">
              <a:solidFill>
                <a:prstClr val="white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1325586"/>
            <a:ext cx="4038600" cy="96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solidFill>
                  <a:prstClr val="white"/>
                </a:solidFill>
                <a:latin typeface="Arial"/>
                <a:cs typeface="Arial"/>
              </a:rPr>
              <a:t>Kotter Change Model</a:t>
            </a:r>
          </a:p>
          <a:p>
            <a:pPr>
              <a:lnSpc>
                <a:spcPct val="130000"/>
              </a:lnSpc>
            </a:pPr>
            <a:r>
              <a:rPr lang="en-US" sz="1600" dirty="0">
                <a:solidFill>
                  <a:prstClr val="white"/>
                </a:solidFill>
                <a:latin typeface="Arial"/>
                <a:cs typeface="Arial"/>
              </a:rPr>
              <a:t>8 Steps</a:t>
            </a:r>
          </a:p>
        </p:txBody>
      </p:sp>
      <p:pic>
        <p:nvPicPr>
          <p:cNvPr id="28" name="Picture 27" descr="14-MV-30040 Final Logo FIN-72dpi[031015]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22" y="5362795"/>
            <a:ext cx="1113078" cy="12666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629302-721F-4C3E-AA35-6F5DE90CD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7641"/>
    </mc:Choice>
    <mc:Fallback xmlns="">
      <p:transition advClick="0" advTm="107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026BD-8EB3-4386-9FD9-FB288D011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Develop a Change Vision</a:t>
            </a:r>
          </a:p>
        </p:txBody>
      </p:sp>
      <p:pic>
        <p:nvPicPr>
          <p:cNvPr id="4098" name="Picture 2" descr="Change Management Process: Step 3 - Form the Strategic Vision and  Initiatives - Viral Solutions">
            <a:extLst>
              <a:ext uri="{FF2B5EF4-FFF2-40B4-BE49-F238E27FC236}">
                <a16:creationId xmlns:a16="http://schemas.microsoft.com/office/drawing/2014/main" id="{401EADB6-9CE7-4887-BD9E-EE39B48C2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031789"/>
            <a:ext cx="6324600" cy="473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95B3BC-1633-4306-9020-886B02629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6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0745"/>
    </mc:Choice>
    <mc:Fallback xmlns="">
      <p:transition advClick="0" advTm="13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A9731-504B-4FE1-A4E9-5A7E276FA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53A73-32BA-4A39-A6CD-E8A6528DF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75" y="1340177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What is your picture of the future that provides meaningful rational to people to want to make the change?</a:t>
            </a:r>
          </a:p>
          <a:p>
            <a:r>
              <a:rPr lang="en-US" dirty="0"/>
              <a:t>Does your vision statement do the following?</a:t>
            </a:r>
          </a:p>
          <a:p>
            <a:pPr lvl="1"/>
            <a:r>
              <a:rPr lang="en-US" dirty="0"/>
              <a:t>Clarify the direction of the change?</a:t>
            </a:r>
          </a:p>
          <a:p>
            <a:pPr lvl="1"/>
            <a:r>
              <a:rPr lang="en-US" dirty="0"/>
              <a:t>Motivate people to take action in the right direction?</a:t>
            </a:r>
          </a:p>
          <a:p>
            <a:pPr lvl="1"/>
            <a:r>
              <a:rPr lang="en-US" dirty="0"/>
              <a:t>Coordinate action of different people so they can be more autonomous?</a:t>
            </a:r>
          </a:p>
          <a:p>
            <a:r>
              <a:rPr lang="en-US" dirty="0"/>
              <a:t>Is your vision…</a:t>
            </a:r>
          </a:p>
          <a:p>
            <a:pPr lvl="1"/>
            <a:r>
              <a:rPr lang="en-US" dirty="0"/>
              <a:t>Imaginable?</a:t>
            </a:r>
          </a:p>
          <a:p>
            <a:pPr lvl="1"/>
            <a:r>
              <a:rPr lang="en-US" dirty="0"/>
              <a:t>Desirable?</a:t>
            </a:r>
          </a:p>
          <a:p>
            <a:pPr lvl="1"/>
            <a:r>
              <a:rPr lang="en-US" dirty="0"/>
              <a:t>Feasible? </a:t>
            </a:r>
          </a:p>
          <a:p>
            <a:pPr lvl="1"/>
            <a:r>
              <a:rPr lang="en-US" dirty="0"/>
              <a:t>Focused?</a:t>
            </a:r>
          </a:p>
          <a:p>
            <a:pPr lvl="1"/>
            <a:r>
              <a:rPr lang="en-US" dirty="0"/>
              <a:t>Flexible?</a:t>
            </a:r>
          </a:p>
          <a:p>
            <a:pPr lvl="1"/>
            <a:r>
              <a:rPr lang="en-US" dirty="0"/>
              <a:t>Communicable?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1F920C-9E82-4D1C-8C37-DFA9975E7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5767"/>
    </mc:Choice>
    <mc:Fallback xmlns="">
      <p:transition advClick="0" advTm="135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F212E-16DB-403B-A3A0-E2FA1E7D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A8D2C-7419-4736-A545-3E02C576A4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What is your picture of the future that provides meaningful rational to people to want to make the change?</a:t>
            </a:r>
          </a:p>
          <a:p>
            <a:r>
              <a:rPr lang="en-US" dirty="0"/>
              <a:t>Does your vision statement do the following?</a:t>
            </a:r>
          </a:p>
          <a:p>
            <a:pPr lvl="1"/>
            <a:r>
              <a:rPr lang="en-US" dirty="0"/>
              <a:t>Clarify the direction of the change?</a:t>
            </a:r>
          </a:p>
          <a:p>
            <a:pPr lvl="1"/>
            <a:r>
              <a:rPr lang="en-US" dirty="0"/>
              <a:t>Motivate people to take action in the right direction?</a:t>
            </a:r>
          </a:p>
          <a:p>
            <a:pPr lvl="1"/>
            <a:r>
              <a:rPr lang="en-US" dirty="0"/>
              <a:t>Coordinate action of different people so they can be more autonomous?</a:t>
            </a:r>
          </a:p>
          <a:p>
            <a:r>
              <a:rPr lang="en-US" dirty="0"/>
              <a:t>Is your vision…</a:t>
            </a:r>
          </a:p>
          <a:p>
            <a:pPr lvl="1"/>
            <a:r>
              <a:rPr lang="en-US" dirty="0"/>
              <a:t>Imaginable?</a:t>
            </a:r>
          </a:p>
          <a:p>
            <a:pPr lvl="1"/>
            <a:r>
              <a:rPr lang="en-US" dirty="0"/>
              <a:t>Desirable?</a:t>
            </a:r>
          </a:p>
          <a:p>
            <a:pPr lvl="1"/>
            <a:r>
              <a:rPr lang="en-US" dirty="0"/>
              <a:t>Feasible? </a:t>
            </a:r>
          </a:p>
          <a:p>
            <a:pPr lvl="1"/>
            <a:r>
              <a:rPr lang="en-US" dirty="0"/>
              <a:t>Focused?</a:t>
            </a:r>
          </a:p>
          <a:p>
            <a:pPr lvl="1"/>
            <a:r>
              <a:rPr lang="en-US" dirty="0"/>
              <a:t>Flexible?</a:t>
            </a:r>
          </a:p>
          <a:p>
            <a:pPr lvl="1"/>
            <a:r>
              <a:rPr lang="en-US" dirty="0"/>
              <a:t>Communicable?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87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EA820-AD26-4754-860D-D82033319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60337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Step 4 Communicate the Change Vision</a:t>
            </a:r>
          </a:p>
        </p:txBody>
      </p:sp>
      <p:pic>
        <p:nvPicPr>
          <p:cNvPr id="5122" name="Picture 2" descr="Synergetics IT Modernization | change management">
            <a:extLst>
              <a:ext uri="{FF2B5EF4-FFF2-40B4-BE49-F238E27FC236}">
                <a16:creationId xmlns:a16="http://schemas.microsoft.com/office/drawing/2014/main" id="{DB0F874C-5C48-46CE-BCED-6B5995078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28" y="1676400"/>
            <a:ext cx="8115272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A84652-B4B3-4EB5-ADCE-47A4A6A8D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4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7113"/>
    </mc:Choice>
    <mc:Fallback xmlns="">
      <p:transition advClick="0" advTm="107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31889-3FCD-4750-BAFA-3AC48DFCE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5E213-AB97-462C-B4B0-5FB8FF632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Is your vision simple?</a:t>
            </a:r>
          </a:p>
          <a:p>
            <a:pPr lvl="0"/>
            <a:r>
              <a:rPr lang="en-US" dirty="0"/>
              <a:t>How does it use metaphor, analogy, and/or example?</a:t>
            </a:r>
          </a:p>
          <a:p>
            <a:pPr lvl="0"/>
            <a:r>
              <a:rPr lang="en-US" dirty="0"/>
              <a:t>How will you communicate it in multiple forums?</a:t>
            </a:r>
          </a:p>
          <a:p>
            <a:pPr lvl="0"/>
            <a:r>
              <a:rPr lang="en-US" dirty="0"/>
              <a:t>How can you repeat it more than once?</a:t>
            </a:r>
          </a:p>
          <a:p>
            <a:pPr lvl="0"/>
            <a:r>
              <a:rPr lang="en-US" dirty="0"/>
              <a:t>Describe how you are leading by example.</a:t>
            </a:r>
          </a:p>
          <a:p>
            <a:pPr lvl="0"/>
            <a:r>
              <a:rPr lang="en-US" dirty="0"/>
              <a:t>How will you explain seeming inconsistencies?</a:t>
            </a:r>
          </a:p>
          <a:p>
            <a:pPr lvl="0"/>
            <a:r>
              <a:rPr lang="en-US" dirty="0"/>
              <a:t>How will you allow give and take?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569BA3-DC79-49EA-BFA6-19CF69271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34165"/>
    </mc:Choice>
    <mc:Fallback xmlns="">
      <p:transition advClick="0" advTm="134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401FE-81CA-422E-9B11-7D01A320B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37251-FFD9-496A-8727-60A3034E8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Is your vision simple?</a:t>
            </a:r>
          </a:p>
          <a:p>
            <a:pPr lvl="0"/>
            <a:r>
              <a:rPr lang="en-US" dirty="0"/>
              <a:t>How does it use metaphor, analogy, and/or example?</a:t>
            </a:r>
          </a:p>
          <a:p>
            <a:pPr lvl="0"/>
            <a:r>
              <a:rPr lang="en-US" dirty="0"/>
              <a:t>How will you communicate it in multiple forums?</a:t>
            </a:r>
          </a:p>
          <a:p>
            <a:pPr lvl="0"/>
            <a:r>
              <a:rPr lang="en-US" dirty="0"/>
              <a:t>How can you repeat it more than once?</a:t>
            </a:r>
          </a:p>
          <a:p>
            <a:pPr lvl="0"/>
            <a:r>
              <a:rPr lang="en-US" dirty="0"/>
              <a:t>Describe how you are leading by example.</a:t>
            </a:r>
          </a:p>
          <a:p>
            <a:pPr lvl="0"/>
            <a:r>
              <a:rPr lang="en-US" dirty="0"/>
              <a:t>How will you explain seeming inconsistencies?</a:t>
            </a:r>
          </a:p>
          <a:p>
            <a:pPr lvl="0"/>
            <a:r>
              <a:rPr lang="en-US" dirty="0"/>
              <a:t>How will you allow give and take?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EC18FA-AB08-45B3-A143-44A1E0FBD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A88A7-DF18-2B45-AA66-191E2E540E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E0A1D-3DE4-4405-B152-5F8C7CCC3D08}"/>
              </a:ext>
            </a:extLst>
          </p:cNvPr>
          <p:cNvSpPr txBox="1"/>
          <p:nvPr/>
        </p:nvSpPr>
        <p:spPr>
          <a:xfrm>
            <a:off x="990600" y="12192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 here and put the rest of this in week 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2088A69-D11A-4D5D-B7F5-9292A24C5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3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475"/>
    </mc:Choice>
    <mc:Fallback xmlns="">
      <p:transition advClick="0" advTm="8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A5C-09D2-45AC-B2D7-DC8D51ADE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DC54F-01F0-42CD-8C35-4E390714B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is what you will work through in week 5.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8C1454E-83F9-44E8-898E-3358D68D7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5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138"/>
    </mc:Choice>
    <mc:Fallback xmlns="">
      <p:transition advClick="0" advTm="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543A-01EB-4034-AA23-FA3790911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5 Empower Broad Base Action</a:t>
            </a:r>
          </a:p>
        </p:txBody>
      </p:sp>
      <p:pic>
        <p:nvPicPr>
          <p:cNvPr id="6146" name="Picture 2" descr="Step 5 - Empower Action - time2create">
            <a:extLst>
              <a:ext uri="{FF2B5EF4-FFF2-40B4-BE49-F238E27FC236}">
                <a16:creationId xmlns:a16="http://schemas.microsoft.com/office/drawing/2014/main" id="{1E7E485D-9DEE-4982-93E7-F51BA4E79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477000" cy="455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D9CA8C-9E4F-4D80-8C69-22AE7E5AD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2347"/>
    </mc:Choice>
    <mc:Fallback xmlns="">
      <p:transition advClick="0" advTm="62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7713B-0E79-4407-A4EE-0EBD6B7AE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A26B6-ED79-49A6-B9AF-379CA4A43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909" y="1166018"/>
            <a:ext cx="8229600" cy="4525963"/>
          </a:xfrm>
        </p:spPr>
        <p:txBody>
          <a:bodyPr/>
          <a:lstStyle/>
          <a:p>
            <a:r>
              <a:rPr lang="en-US" dirty="0"/>
              <a:t>Have you removed barriers, such as the following, to empowerment?</a:t>
            </a:r>
          </a:p>
          <a:p>
            <a:pPr lvl="1"/>
            <a:r>
              <a:rPr lang="en-US" dirty="0"/>
              <a:t>Formal structures</a:t>
            </a:r>
          </a:p>
          <a:p>
            <a:pPr lvl="1"/>
            <a:r>
              <a:rPr lang="en-US" dirty="0"/>
              <a:t>A lack of needed skills</a:t>
            </a:r>
          </a:p>
          <a:p>
            <a:pPr lvl="1"/>
            <a:r>
              <a:rPr lang="en-US" dirty="0"/>
              <a:t>Personnel and information systems</a:t>
            </a:r>
          </a:p>
          <a:p>
            <a:pPr lvl="1"/>
            <a:r>
              <a:rPr lang="en-US" dirty="0"/>
              <a:t>Supervisors who discourage the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BEED0E-CC03-469C-9047-76F64C0D2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12" r="28947"/>
          <a:stretch/>
        </p:blipFill>
        <p:spPr>
          <a:xfrm>
            <a:off x="2209800" y="4678051"/>
            <a:ext cx="3970615" cy="202754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40008D-AD97-433E-90B9-3D58EDD15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9849"/>
    </mc:Choice>
    <mc:Fallback xmlns="">
      <p:transition advClick="0" advTm="109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415807" y="6376106"/>
            <a:ext cx="304800" cy="365125"/>
          </a:xfrm>
        </p:spPr>
        <p:txBody>
          <a:bodyPr/>
          <a:lstStyle/>
          <a:p>
            <a:fld id="{833A88A7-DF18-2B45-AA66-191E2E540E2B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 descr="14-MV-30040 Final Logo FIN-72dpi[031015]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619" y="5791200"/>
            <a:ext cx="750551" cy="854075"/>
          </a:xfrm>
          <a:prstGeom prst="rect">
            <a:avLst/>
          </a:prstGeom>
        </p:spPr>
      </p:pic>
      <p:pic>
        <p:nvPicPr>
          <p:cNvPr id="8" name="Picture 7" descr="15-MV-30278-PowerPoint-Maryville-Rebrand-R5.1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137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45A7763-F76F-4625-8EA8-7E6553B8F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Kotter 8 Step Change Model</a:t>
            </a:r>
          </a:p>
        </p:txBody>
      </p:sp>
      <p:pic>
        <p:nvPicPr>
          <p:cNvPr id="1030" name="Picture 6" descr="https://zcxsvcxfon.us-05.visual-paradigm.com/rest/diagrams/projects/clipboard/1_QrJWHEGFYDwCGzxd?dummy=ojpWHEGFOZyIiAQ_">
            <a:extLst>
              <a:ext uri="{FF2B5EF4-FFF2-40B4-BE49-F238E27FC236}">
                <a16:creationId xmlns:a16="http://schemas.microsoft.com/office/drawing/2014/main" id="{81D5B795-9B13-421F-9D57-6E29F39C0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954"/>
          <a:stretch/>
        </p:blipFill>
        <p:spPr bwMode="auto">
          <a:xfrm>
            <a:off x="154884" y="2398387"/>
            <a:ext cx="8834231" cy="3023695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63CB20-1765-446F-8A21-F6ABC751B5B1}"/>
              </a:ext>
            </a:extLst>
          </p:cNvPr>
          <p:cNvSpPr/>
          <p:nvPr/>
        </p:nvSpPr>
        <p:spPr>
          <a:xfrm>
            <a:off x="154884" y="2398387"/>
            <a:ext cx="1826316" cy="3413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273555-CCF9-4CBE-9F68-FC06F2983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7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5882"/>
    </mc:Choice>
    <mc:Fallback xmlns="">
      <p:transition advClick="0" advTm="4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07C8-F30C-4448-A2A4-42E1885F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5DF22-2808-4AC2-B62E-D6EA9FE65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you removed barriers, such as the following, to empowerment?</a:t>
            </a:r>
          </a:p>
          <a:p>
            <a:pPr lvl="1"/>
            <a:r>
              <a:rPr lang="en-US" dirty="0"/>
              <a:t>Formal structures</a:t>
            </a:r>
          </a:p>
          <a:p>
            <a:pPr lvl="1"/>
            <a:r>
              <a:rPr lang="en-US" dirty="0"/>
              <a:t>A lack of needed skills</a:t>
            </a:r>
          </a:p>
          <a:p>
            <a:pPr lvl="1"/>
            <a:r>
              <a:rPr lang="en-US" dirty="0"/>
              <a:t>Personnel and information systems</a:t>
            </a:r>
          </a:p>
          <a:p>
            <a:pPr lvl="1"/>
            <a:r>
              <a:rPr lang="en-US" dirty="0"/>
              <a:t>Supervisors who discourage the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9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6C921-00A4-4801-BFDA-82292D1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6 Generate Short-Term Wins</a:t>
            </a:r>
          </a:p>
        </p:txBody>
      </p:sp>
      <p:pic>
        <p:nvPicPr>
          <p:cNvPr id="7172" name="Picture 4" descr="Celebrate a short term win as a target achieved">
            <a:extLst>
              <a:ext uri="{FF2B5EF4-FFF2-40B4-BE49-F238E27FC236}">
                <a16:creationId xmlns:a16="http://schemas.microsoft.com/office/drawing/2014/main" id="{5F386BAC-00E1-4125-8926-84FDC09A7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295400"/>
            <a:ext cx="6172199" cy="462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50967A-CD08-410B-9CED-9449AF0F8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1378"/>
    </mc:Choice>
    <mc:Fallback xmlns="">
      <p:transition advClick="0" advTm="6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2624-4EF4-42E1-ADF9-012F1838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2A866-AAD8-4A03-A34D-F57C49777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you provided for short-term wins that are </a:t>
            </a:r>
            <a:r>
              <a:rPr lang="en-US" b="1" i="1" u="sng" dirty="0"/>
              <a:t>visible</a:t>
            </a:r>
            <a:r>
              <a:rPr lang="en-US" i="1" dirty="0"/>
              <a:t>, </a:t>
            </a:r>
            <a:r>
              <a:rPr lang="en-US" b="1" i="1" u="sng" dirty="0"/>
              <a:t>unambiguous</a:t>
            </a:r>
            <a:r>
              <a:rPr lang="en-US" i="1" dirty="0"/>
              <a:t>, and </a:t>
            </a:r>
            <a:r>
              <a:rPr lang="en-US" b="1" i="1" u="sng" dirty="0"/>
              <a:t>clearly related </a:t>
            </a:r>
            <a:r>
              <a:rPr lang="en-US" dirty="0"/>
              <a:t>to the change effort?</a:t>
            </a:r>
            <a:endParaRPr lang="en-US" b="1" i="1" u="sng" dirty="0"/>
          </a:p>
        </p:txBody>
      </p:sp>
      <p:pic>
        <p:nvPicPr>
          <p:cNvPr id="1026" name="Picture 2" descr="2,299,806 Win Images, Stock Photos &amp; Vectors | Shutterstock">
            <a:extLst>
              <a:ext uri="{FF2B5EF4-FFF2-40B4-BE49-F238E27FC236}">
                <a16:creationId xmlns:a16="http://schemas.microsoft.com/office/drawing/2014/main" id="{6E614CCA-CFC7-4A87-8B61-B4151F997F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2"/>
          <a:stretch/>
        </p:blipFill>
        <p:spPr bwMode="auto">
          <a:xfrm>
            <a:off x="2392493" y="3532764"/>
            <a:ext cx="4359013" cy="260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40FC30-B3B7-4CF9-B224-71BDF2C69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8910"/>
    </mc:Choice>
    <mc:Fallback xmlns="">
      <p:transition advClick="0" advTm="48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DE389-931A-42E7-BCE0-C9A12F0CC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85BE1-5683-4882-8041-D51B04AAC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Have you provided for short-term wins that are </a:t>
            </a:r>
            <a:r>
              <a:rPr lang="en-US" b="1" i="1" u="sng" dirty="0"/>
              <a:t>visible</a:t>
            </a:r>
            <a:r>
              <a:rPr lang="en-US" i="1" dirty="0"/>
              <a:t>, </a:t>
            </a:r>
            <a:r>
              <a:rPr lang="en-US" b="1" i="1" u="sng" dirty="0"/>
              <a:t>unambiguous</a:t>
            </a:r>
            <a:r>
              <a:rPr lang="en-US" i="1" dirty="0"/>
              <a:t>, and </a:t>
            </a:r>
            <a:r>
              <a:rPr lang="en-US" b="1" i="1" u="sng" dirty="0"/>
              <a:t>clearly related </a:t>
            </a:r>
            <a:r>
              <a:rPr lang="en-US" dirty="0"/>
              <a:t>to the change effort?</a:t>
            </a:r>
            <a:endParaRPr lang="en-US" b="1" i="1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7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42CD-89D2-49F4-83E1-3EFE7A543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Step 7 Consolidate Gains to Produce More Change</a:t>
            </a:r>
          </a:p>
        </p:txBody>
      </p:sp>
      <p:pic>
        <p:nvPicPr>
          <p:cNvPr id="8194" name="Picture 2" descr="Consolidating Gains To Produce More Change">
            <a:extLst>
              <a:ext uri="{FF2B5EF4-FFF2-40B4-BE49-F238E27FC236}">
                <a16:creationId xmlns:a16="http://schemas.microsoft.com/office/drawing/2014/main" id="{9670C118-DAA6-470F-87D7-5DEBFE39D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2"/>
          <a:stretch/>
        </p:blipFill>
        <p:spPr bwMode="auto">
          <a:xfrm>
            <a:off x="1200150" y="1676400"/>
            <a:ext cx="67437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2C9621-759B-42CC-B5C0-A46191B40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4642"/>
    </mc:Choice>
    <mc:Fallback xmlns="">
      <p:transition advClick="0" advTm="64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34AA5-3E01-4ADD-92C8-FFDA48803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91440-A2D6-4686-A619-9B57AF02E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9626"/>
            <a:ext cx="8229600" cy="4525963"/>
          </a:xfrm>
        </p:spPr>
        <p:txBody>
          <a:bodyPr/>
          <a:lstStyle/>
          <a:p>
            <a:r>
              <a:rPr lang="en-US" dirty="0"/>
              <a:t>How are you keeping the momentum going?</a:t>
            </a:r>
          </a:p>
        </p:txBody>
      </p:sp>
      <p:pic>
        <p:nvPicPr>
          <p:cNvPr id="2050" name="Picture 2" descr="Sustain Change and Encourage Progress Using Short-Term Wins">
            <a:extLst>
              <a:ext uri="{FF2B5EF4-FFF2-40B4-BE49-F238E27FC236}">
                <a16:creationId xmlns:a16="http://schemas.microsoft.com/office/drawing/2014/main" id="{46A87205-A0D8-41C9-9770-C47C70D7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2895600"/>
            <a:ext cx="5562600" cy="368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F929EC-008C-49CC-887E-B4E92BE96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719"/>
    </mc:Choice>
    <mc:Fallback xmlns="">
      <p:transition advClick="0" advTm="2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44D5A-00DB-4F54-8903-3171CD16D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43DA9-F134-4FBE-9EB7-6A8DA2512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are you keeping the momentum going?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0B14D-85C0-4535-B5F2-7CAEAB316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 Anchor Change in Culture</a:t>
            </a:r>
          </a:p>
        </p:txBody>
      </p:sp>
      <p:pic>
        <p:nvPicPr>
          <p:cNvPr id="9218" name="Picture 2" descr="5 Ways to Ingrain Organizational Change into the Culture | Inc.com">
            <a:extLst>
              <a:ext uri="{FF2B5EF4-FFF2-40B4-BE49-F238E27FC236}">
                <a16:creationId xmlns:a16="http://schemas.microsoft.com/office/drawing/2014/main" id="{76B7D1CA-392A-4F87-BBE7-D9C6F3376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35" y="1600200"/>
            <a:ext cx="7255329" cy="40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F5917C-D039-4248-ADEF-B83DE57D6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521"/>
    </mc:Choice>
    <mc:Fallback xmlns="">
      <p:transition advClick="0" advTm="3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63C9C-3ACA-47CC-BADA-AA251860D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Interactive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A2123-6B3E-4D9C-B0D7-A9A233DE7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are you making sure that the change will be rooted in the organizational culture?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4415A-F17C-4DBA-916B-181CB869C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2895600"/>
            <a:ext cx="6934200" cy="2895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021E5D-C969-4B6E-A974-AF472F859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0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1110"/>
    </mc:Choice>
    <mc:Fallback xmlns="">
      <p:transition advClick="0" advTm="5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6C5FA-3CAF-48C6-9339-43E9D30D4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CDC54-C5EF-4A3F-A560-9435C299C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are you making sure that the change will be rooted in the organizational culture?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9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2B10-58B1-4916-A0DE-DC1BA4D5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9F95B-37B9-4925-9207-5F7056D0C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is what you will work through for week 4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C2BC6C-8970-441F-94F6-5A96DA6B9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6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86"/>
    </mc:Choice>
    <mc:Fallback xmlns="">
      <p:transition advClick="0" advTm="7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s John Kotter's 8-Step Change Model Still Relevant? Is It Worth Using?  Pros &amp; Cons – Airiodion (AGS)">
            <a:extLst>
              <a:ext uri="{FF2B5EF4-FFF2-40B4-BE49-F238E27FC236}">
                <a16:creationId xmlns:a16="http://schemas.microsoft.com/office/drawing/2014/main" id="{B4A9F274-CFA0-40F0-B965-E21E07E2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60278"/>
            <a:ext cx="6553200" cy="587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D672554-0F0C-4346-9B5B-C5C0C2217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8277"/>
    </mc:Choice>
    <mc:Fallback xmlns="">
      <p:transition advClick="0" advTm="68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34CCB-9F14-44E4-9583-73F65F73F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1 Establish a Sense of Urgency</a:t>
            </a:r>
          </a:p>
        </p:txBody>
      </p:sp>
      <p:pic>
        <p:nvPicPr>
          <p:cNvPr id="2052" name="Picture 4" descr="Why You Need A Sense Of Urgency - Fashion Angel Warrior">
            <a:extLst>
              <a:ext uri="{FF2B5EF4-FFF2-40B4-BE49-F238E27FC236}">
                <a16:creationId xmlns:a16="http://schemas.microsoft.com/office/drawing/2014/main" id="{A6A2C43B-E0BB-48FC-8383-38FBB43B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85" y="1221278"/>
            <a:ext cx="6635230" cy="441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A6B711-9A80-4C0C-B022-26DAA84A20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9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43899"/>
    </mc:Choice>
    <mc:Fallback xmlns="">
      <p:transition advClick="0" advTm="143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E822-9E1C-4383-8DB5-01E938334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83703-E202-437C-AF1A-7EE7F346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429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Why is the status quo unacceptable?</a:t>
            </a:r>
          </a:p>
          <a:p>
            <a:r>
              <a:rPr lang="en-US" dirty="0"/>
              <a:t>Listen to your patients and other internal and external customers carefully.</a:t>
            </a:r>
          </a:p>
          <a:p>
            <a:pPr lvl="1"/>
            <a:r>
              <a:rPr lang="en-US" dirty="0"/>
              <a:t>What feedback have you received from your patients and other internal/external constituents that leads you to make the proposed change?</a:t>
            </a:r>
            <a:endParaRPr lang="en-US" sz="2400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C6CC5-78FB-4C6E-BAB9-8A4E37D83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375" y="723900"/>
            <a:ext cx="2638425" cy="17335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8EE6C5-B094-49A2-8C49-7CE67B5F6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1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6952"/>
    </mc:Choice>
    <mc:Fallback xmlns="">
      <p:transition advClick="0" advTm="96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D9A9-EBF2-407D-BA77-EBD295CE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74669-34B6-4C69-A99E-8228661AB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the status quo unacceptable?</a:t>
            </a:r>
          </a:p>
          <a:p>
            <a:r>
              <a:rPr lang="en-US" dirty="0"/>
              <a:t>Listen to your patients and other internal and external customers carefully.</a:t>
            </a:r>
          </a:p>
          <a:p>
            <a:pPr lvl="1"/>
            <a:r>
              <a:rPr lang="en-US" dirty="0"/>
              <a:t>What feedback have you received from your patients and other internal/external constituents that leads you to make the proposed change?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B8A2-21A1-4AA8-A952-50ACE09BB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07264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Step 2 Create Powerful Guiding Coalition</a:t>
            </a:r>
          </a:p>
        </p:txBody>
      </p:sp>
      <p:pic>
        <p:nvPicPr>
          <p:cNvPr id="3074" name="Picture 2" descr="Leading Digital Transformation (Step 2) Build a Guiding Coalition - Rohit  Prabhakar">
            <a:extLst>
              <a:ext uri="{FF2B5EF4-FFF2-40B4-BE49-F238E27FC236}">
                <a16:creationId xmlns:a16="http://schemas.microsoft.com/office/drawing/2014/main" id="{056FEFBC-334E-47BC-924D-EDBF738E1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43103"/>
            <a:ext cx="8229600" cy="357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34D503-B87D-44D3-A422-2C2A86327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9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3220"/>
    </mc:Choice>
    <mc:Fallback xmlns="">
      <p:transition advClick="0" advTm="9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2561E-B5D7-4327-8718-0AB90D85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3B47D-8846-41C0-896A-6C9CAAD2E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Who will you choose as your guiding coalition?</a:t>
            </a:r>
          </a:p>
          <a:p>
            <a:r>
              <a:rPr lang="en-US" dirty="0"/>
              <a:t>Why did you choose them? </a:t>
            </a:r>
          </a:p>
          <a:p>
            <a:r>
              <a:rPr lang="en-US" dirty="0"/>
              <a:t>Do they have the following key characteristics?</a:t>
            </a:r>
          </a:p>
          <a:p>
            <a:pPr lvl="1"/>
            <a:r>
              <a:rPr lang="en-US" dirty="0"/>
              <a:t>Position power</a:t>
            </a:r>
          </a:p>
          <a:p>
            <a:pPr lvl="1"/>
            <a:r>
              <a:rPr lang="en-US" dirty="0"/>
              <a:t>Expertise</a:t>
            </a:r>
          </a:p>
          <a:p>
            <a:pPr lvl="1"/>
            <a:r>
              <a:rPr lang="en-US" dirty="0"/>
              <a:t>Credibility</a:t>
            </a:r>
          </a:p>
          <a:p>
            <a:pPr lvl="1"/>
            <a:r>
              <a:rPr lang="en-US" dirty="0"/>
              <a:t>Leadership</a:t>
            </a:r>
          </a:p>
          <a:p>
            <a:r>
              <a:rPr lang="en-US" dirty="0"/>
              <a:t>Do you have trust, mutual understanding, respect, and caring with all of your guiding coalition?</a:t>
            </a:r>
          </a:p>
          <a:p>
            <a:r>
              <a:rPr lang="en-US" dirty="0"/>
              <a:t>What is your common goal regarding the proposed change?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B34B4-FDA4-4DC1-BA19-43735DB4F3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939256"/>
            <a:ext cx="2466975" cy="125174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59D723-AA7A-4A7E-804B-592BF63565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2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18892"/>
    </mc:Choice>
    <mc:Fallback xmlns="">
      <p:transition advClick="0" advTm="11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14B5A-DCA0-429A-A984-B03C0982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4441D-CEAD-4902-86D4-3B2349823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Who will you choose as your guiding coalition?</a:t>
            </a:r>
          </a:p>
          <a:p>
            <a:r>
              <a:rPr lang="en-US" dirty="0"/>
              <a:t>Why did you choose them? </a:t>
            </a:r>
          </a:p>
          <a:p>
            <a:r>
              <a:rPr lang="en-US" dirty="0"/>
              <a:t>Do they have the following key characteristics?</a:t>
            </a:r>
          </a:p>
          <a:p>
            <a:pPr lvl="1"/>
            <a:r>
              <a:rPr lang="en-US" dirty="0"/>
              <a:t>Position power</a:t>
            </a:r>
          </a:p>
          <a:p>
            <a:pPr lvl="1"/>
            <a:r>
              <a:rPr lang="en-US" dirty="0"/>
              <a:t>Expertise</a:t>
            </a:r>
          </a:p>
          <a:p>
            <a:pPr lvl="1"/>
            <a:r>
              <a:rPr lang="en-US" dirty="0"/>
              <a:t>Credibility</a:t>
            </a:r>
          </a:p>
          <a:p>
            <a:pPr lvl="1"/>
            <a:r>
              <a:rPr lang="en-US" dirty="0"/>
              <a:t>Leadership</a:t>
            </a:r>
          </a:p>
          <a:p>
            <a:r>
              <a:rPr lang="en-US" dirty="0"/>
              <a:t>Do you have trust, mutual understanding, respect, and caring with all of your guiding coalition?</a:t>
            </a:r>
          </a:p>
          <a:p>
            <a:r>
              <a:rPr lang="en-US" dirty="0"/>
              <a:t>What is your common goal regarding the proposed change?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9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xmlns:p14="http://schemas.microsoft.com/office/powerpoint/2010/main" advClick="0"/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d3cddc-6d50-4f63-a5da-f23a5cb645d0">
      <Terms xmlns="http://schemas.microsoft.com/office/infopath/2007/PartnerControls"/>
    </lcf76f155ced4ddcb4097134ff3c332f>
    <TaxCatchAll xmlns="a25e9826-9eff-48fc-8b2e-0524b074f5f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EFB52527E4014BB3DEA958197DA3EF" ma:contentTypeVersion="15" ma:contentTypeDescription="Create a new document." ma:contentTypeScope="" ma:versionID="a4f19211b514461e6bd390d7a059bf2e">
  <xsd:schema xmlns:xsd="http://www.w3.org/2001/XMLSchema" xmlns:xs="http://www.w3.org/2001/XMLSchema" xmlns:p="http://schemas.microsoft.com/office/2006/metadata/properties" xmlns:ns2="96d3cddc-6d50-4f63-a5da-f23a5cb645d0" xmlns:ns3="a25e9826-9eff-48fc-8b2e-0524b074f5f8" targetNamespace="http://schemas.microsoft.com/office/2006/metadata/properties" ma:root="true" ma:fieldsID="0bc0ae9ffb40a91592681ac35a360921" ns2:_="" ns3:_="">
    <xsd:import namespace="96d3cddc-6d50-4f63-a5da-f23a5cb645d0"/>
    <xsd:import namespace="a25e9826-9eff-48fc-8b2e-0524b074f5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d3cddc-6d50-4f63-a5da-f23a5cb645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5e9826-9eff-48fc-8b2e-0524b074f5f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9cd2f2-95e1-4f5a-bd6b-f03c67cd2830}" ma:internalName="TaxCatchAll" ma:showField="CatchAllData" ma:web="a25e9826-9eff-48fc-8b2e-0524b074f5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2509C69-8B4F-4012-9795-B6D60F077A36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96d3cddc-6d50-4f63-a5da-f23a5cb645d0"/>
    <ds:schemaRef ds:uri="a25e9826-9eff-48fc-8b2e-0524b074f5f8"/>
  </ds:schemaRefs>
</ds:datastoreItem>
</file>

<file path=customXml/itemProps2.xml><?xml version="1.0" encoding="utf-8"?>
<ds:datastoreItem xmlns:ds="http://schemas.openxmlformats.org/officeDocument/2006/customXml" ds:itemID="{7D7DC76E-8F3C-411A-87A6-3AADE8153D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F75FE5-77A5-49C8-90B4-CBF7DF7714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d3cddc-6d50-4f63-a5da-f23a5cb645d0"/>
    <ds:schemaRef ds:uri="a25e9826-9eff-48fc-8b2e-0524b074f5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2249</TotalTime>
  <Words>724</Words>
  <Application>Microsoft Office PowerPoint</Application>
  <PresentationFormat>On-screen Show (4:3)</PresentationFormat>
  <Paragraphs>112</Paragraphs>
  <Slides>30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3_Office Theme</vt:lpstr>
      <vt:lpstr>PowerPoint Presentation</vt:lpstr>
      <vt:lpstr>Kotter 8 Step Change Model</vt:lpstr>
      <vt:lpstr>Week 4</vt:lpstr>
      <vt:lpstr>Step 1 Establish a Sense of Urgency</vt:lpstr>
      <vt:lpstr>Interactive</vt:lpstr>
      <vt:lpstr>Question</vt:lpstr>
      <vt:lpstr>Step 2 Create Powerful Guiding Coalition</vt:lpstr>
      <vt:lpstr>Interactive</vt:lpstr>
      <vt:lpstr>Questions</vt:lpstr>
      <vt:lpstr>Step 3 Develop a Change Vision</vt:lpstr>
      <vt:lpstr>Interactive</vt:lpstr>
      <vt:lpstr>Questions</vt:lpstr>
      <vt:lpstr>Step 4 Communicate the Change Vision</vt:lpstr>
      <vt:lpstr>Interactive</vt:lpstr>
      <vt:lpstr>Questions</vt:lpstr>
      <vt:lpstr>PowerPoint Presentation</vt:lpstr>
      <vt:lpstr>Week 5</vt:lpstr>
      <vt:lpstr>Step 5 Empower Broad Base Action</vt:lpstr>
      <vt:lpstr>Interactive</vt:lpstr>
      <vt:lpstr>Questions</vt:lpstr>
      <vt:lpstr>Step 6 Generate Short-Term Wins</vt:lpstr>
      <vt:lpstr>Interactive</vt:lpstr>
      <vt:lpstr>Question</vt:lpstr>
      <vt:lpstr>Step 7 Consolidate Gains to Produce More Change</vt:lpstr>
      <vt:lpstr>Interactive </vt:lpstr>
      <vt:lpstr>Question</vt:lpstr>
      <vt:lpstr>Step 8 Anchor Change in Culture</vt:lpstr>
      <vt:lpstr>Interactive</vt:lpstr>
      <vt:lpstr>Question</vt:lpstr>
      <vt:lpstr>PowerPoint Presentation</vt:lpstr>
    </vt:vector>
  </TitlesOfParts>
  <Company>ELE DESIGN,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Lori Gutlerber</dc:creator>
  <cp:lastModifiedBy>Amanda St John</cp:lastModifiedBy>
  <cp:revision>81</cp:revision>
  <dcterms:created xsi:type="dcterms:W3CDTF">2009-03-03T15:58:02Z</dcterms:created>
  <dcterms:modified xsi:type="dcterms:W3CDTF">2022-08-26T20:08:36Z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0x010100C15EB2940CE6534C9C5C4E10736908AC</vt:lpwstr>
  </property>
</Properties>
</file>