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authors.xml" ContentType="application/vnd.ms-powerpoint.authors+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2" r:id="rId2"/>
    <p:sldId id="271" r:id="rId3"/>
    <p:sldId id="256" r:id="rId4"/>
    <p:sldId id="273" r:id="rId5"/>
    <p:sldId id="274" r:id="rId6"/>
    <p:sldId id="275" r:id="rId7"/>
    <p:sldId id="276" r:id="rId8"/>
    <p:sldId id="277" r:id="rId9"/>
    <p:sldId id="278" r:id="rId10"/>
    <p:sldId id="279" r:id="rId11"/>
    <p:sldId id="280" r:id="rId12"/>
    <p:sldId id="281" r:id="rId13"/>
    <p:sldId id="282" r:id="rId14"/>
    <p:sldId id="28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FE70E16-5445-046E-D88B-776AFB394D67}" name="Copy Editor" initials="CE" userId="Copy Edito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945" autoAdjust="0"/>
    <p:restoredTop sz="94649" autoAdjust="0"/>
  </p:normalViewPr>
  <p:slideViewPr>
    <p:cSldViewPr snapToGrid="0">
      <p:cViewPr varScale="1">
        <p:scale>
          <a:sx n="104" d="100"/>
          <a:sy n="104" d="100"/>
        </p:scale>
        <p:origin x="126" y="18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F3985-BA79-4202-AB92-2FDACCDBE8F5}" type="datetimeFigureOut">
              <a:rPr lang="en-US" smtClean="0"/>
              <a:t>10/12/2022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8EFA1-F7BB-4BC9-B12F-2064DF7DAE59}" type="slidenum">
              <a:rPr lang="en-US" smtClean="0"/>
              <a:t>‹#›</a:t>
            </a:fld>
            <a:endParaRPr lang="en-US" dirty="0"/>
          </a:p>
        </p:txBody>
      </p:sp>
    </p:spTree>
    <p:extLst>
      <p:ext uri="{BB962C8B-B14F-4D97-AF65-F5344CB8AC3E}">
        <p14:creationId xmlns:p14="http://schemas.microsoft.com/office/powerpoint/2010/main" val="3446314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18EFA1-F7BB-4BC9-B12F-2064DF7DAE59}" type="slidenum">
              <a:rPr lang="en-US" smtClean="0"/>
              <a:t>1</a:t>
            </a:fld>
            <a:endParaRPr lang="en-US" dirty="0"/>
          </a:p>
        </p:txBody>
      </p:sp>
    </p:spTree>
    <p:extLst>
      <p:ext uri="{BB962C8B-B14F-4D97-AF65-F5344CB8AC3E}">
        <p14:creationId xmlns:p14="http://schemas.microsoft.com/office/powerpoint/2010/main" val="800441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10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446306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11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550753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12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273888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13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695510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14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77014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B1A5234-02C9-4C55-9C60-CCE26CE636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130A6DE2-8A4C-4E74-8881-D56E5788DC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4340" name="Slide Number Placeholder 3">
            <a:extLst>
              <a:ext uri="{FF2B5EF4-FFF2-40B4-BE49-F238E27FC236}">
                <a16:creationId xmlns:a16="http://schemas.microsoft.com/office/drawing/2014/main" id="{EEB1DEBF-BEB7-4317-9CD0-B8B8FA8BF8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62DA4A-D284-4A92-9C07-6478FF867433}" type="slidenum">
              <a:rPr lang="en-US" altLang="en-US" smtClean="0">
                <a:latin typeface="Times New Roman" panose="02020603050405020304" pitchFamily="18" charset="0"/>
              </a:rPr>
              <a:pPr fontAlgn="base">
                <a:spcBef>
                  <a:spcPct val="0"/>
                </a:spcBef>
                <a:spcAft>
                  <a:spcPct val="0"/>
                </a:spcAft>
              </a:pPr>
              <a:t>2</a:t>
            </a:fld>
            <a:endParaRPr lang="en-US" altLang="en-US" dirty="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3</a:t>
            </a:fld>
            <a:endParaRPr lang="en-US" altLang="en-US" dirty="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961031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678542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383274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7</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859101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354179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941159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D44B-1CE0-409F-AA1B-6E96BEB40A5F}"/>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591B8E59-488B-4CF3-827D-8B8327A5E3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3D5C28A-9BF4-4729-8A77-B4A8A2607D55}"/>
              </a:ext>
            </a:extLst>
          </p:cNvPr>
          <p:cNvSpPr>
            <a:spLocks noGrp="1"/>
          </p:cNvSpPr>
          <p:nvPr>
            <p:ph type="dt" sz="half" idx="10"/>
          </p:nvPr>
        </p:nvSpPr>
        <p:spPr/>
        <p:txBody>
          <a:bodyPr/>
          <a:lstStyle/>
          <a:p>
            <a:fld id="{2AC18267-E115-4576-ADFE-BA98E0E4A506}" type="datetime1">
              <a:rPr lang="en-US" smtClean="0"/>
              <a:t>10/12/2022</a:t>
            </a:fld>
            <a:endParaRPr lang="en-US" dirty="0"/>
          </a:p>
        </p:txBody>
      </p:sp>
      <p:sp>
        <p:nvSpPr>
          <p:cNvPr id="5" name="Footer Placeholder 4">
            <a:extLst>
              <a:ext uri="{FF2B5EF4-FFF2-40B4-BE49-F238E27FC236}">
                <a16:creationId xmlns:a16="http://schemas.microsoft.com/office/drawing/2014/main" id="{BA344051-4304-4C72-B3BA-938230D795D3}"/>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4366CF42-B82D-41FB-B08B-C767C3FBEC7B}"/>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2913451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DFCA3-F311-4612-8258-0279389C5C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11A1B2-63B5-4C77-B11E-833541E486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581F71-5DD3-4C23-B04B-AD1897C78515}"/>
              </a:ext>
            </a:extLst>
          </p:cNvPr>
          <p:cNvSpPr>
            <a:spLocks noGrp="1"/>
          </p:cNvSpPr>
          <p:nvPr>
            <p:ph type="dt" sz="half" idx="10"/>
          </p:nvPr>
        </p:nvSpPr>
        <p:spPr/>
        <p:txBody>
          <a:bodyPr/>
          <a:lstStyle/>
          <a:p>
            <a:fld id="{BA99BD84-6005-4F1A-923C-B5E519D1955F}" type="datetime1">
              <a:rPr lang="en-US" smtClean="0"/>
              <a:t>10/12/2022</a:t>
            </a:fld>
            <a:endParaRPr lang="en-US" dirty="0"/>
          </a:p>
        </p:txBody>
      </p:sp>
      <p:sp>
        <p:nvSpPr>
          <p:cNvPr id="5" name="Footer Placeholder 4">
            <a:extLst>
              <a:ext uri="{FF2B5EF4-FFF2-40B4-BE49-F238E27FC236}">
                <a16:creationId xmlns:a16="http://schemas.microsoft.com/office/drawing/2014/main" id="{DB65AF34-7CC2-4C79-9ADE-98D014E02906}"/>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23D5C669-9573-405F-9DD0-4AB3C92BE7D6}"/>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2374451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080A78-6790-4706-B5DC-ACB8F4102C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E7ABEB-4633-4681-AF96-23F3A931C5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4027FC-7A70-45CF-A7D6-C1074465DE8A}"/>
              </a:ext>
            </a:extLst>
          </p:cNvPr>
          <p:cNvSpPr>
            <a:spLocks noGrp="1"/>
          </p:cNvSpPr>
          <p:nvPr>
            <p:ph type="dt" sz="half" idx="10"/>
          </p:nvPr>
        </p:nvSpPr>
        <p:spPr/>
        <p:txBody>
          <a:bodyPr/>
          <a:lstStyle/>
          <a:p>
            <a:fld id="{68CC437F-9AA9-4C38-AB67-50B84E8B059E}" type="datetime1">
              <a:rPr lang="en-US" smtClean="0"/>
              <a:t>10/12/2022</a:t>
            </a:fld>
            <a:endParaRPr lang="en-US" dirty="0"/>
          </a:p>
        </p:txBody>
      </p:sp>
      <p:sp>
        <p:nvSpPr>
          <p:cNvPr id="5" name="Footer Placeholder 4">
            <a:extLst>
              <a:ext uri="{FF2B5EF4-FFF2-40B4-BE49-F238E27FC236}">
                <a16:creationId xmlns:a16="http://schemas.microsoft.com/office/drawing/2014/main" id="{D00FAA80-CEC9-472D-8C8D-53302C893CA5}"/>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88DBB94D-52AC-4352-8335-1D984A128E0F}"/>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272404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96541-EAC5-41EA-9291-031298761A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26C1A5-C4A9-4CB1-8C5E-4AB044B1DF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446924-2ABC-47EF-BE1D-A19CCFB77BEB}"/>
              </a:ext>
            </a:extLst>
          </p:cNvPr>
          <p:cNvSpPr>
            <a:spLocks noGrp="1"/>
          </p:cNvSpPr>
          <p:nvPr>
            <p:ph type="dt" sz="half" idx="10"/>
          </p:nvPr>
        </p:nvSpPr>
        <p:spPr/>
        <p:txBody>
          <a:bodyPr/>
          <a:lstStyle/>
          <a:p>
            <a:fld id="{6EF35B21-40E6-4B92-8EBE-912112FFE3C9}" type="datetime1">
              <a:rPr lang="en-US" smtClean="0"/>
              <a:t>10/12/2022</a:t>
            </a:fld>
            <a:endParaRPr lang="en-US" dirty="0"/>
          </a:p>
        </p:txBody>
      </p:sp>
      <p:sp>
        <p:nvSpPr>
          <p:cNvPr id="5" name="Footer Placeholder 4">
            <a:extLst>
              <a:ext uri="{FF2B5EF4-FFF2-40B4-BE49-F238E27FC236}">
                <a16:creationId xmlns:a16="http://schemas.microsoft.com/office/drawing/2014/main" id="{510EEEE3-58F9-4453-99DF-C3C9EDCB44AE}"/>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8297687C-85AB-499C-B0CC-D45D143E0D1A}"/>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43008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57067-A4F8-4209-A40E-2B3E475740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3FC60E-1BC8-4B75-87F0-90F9CB5E1B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C4FA1D-D5A6-4DF4-BC0D-635473DA3A0F}"/>
              </a:ext>
            </a:extLst>
          </p:cNvPr>
          <p:cNvSpPr>
            <a:spLocks noGrp="1"/>
          </p:cNvSpPr>
          <p:nvPr>
            <p:ph type="dt" sz="half" idx="10"/>
          </p:nvPr>
        </p:nvSpPr>
        <p:spPr/>
        <p:txBody>
          <a:bodyPr/>
          <a:lstStyle/>
          <a:p>
            <a:fld id="{10CBA884-3AA9-426C-B85A-016792B2B25C}" type="datetime1">
              <a:rPr lang="en-US" smtClean="0"/>
              <a:t>10/12/2022</a:t>
            </a:fld>
            <a:endParaRPr lang="en-US" dirty="0"/>
          </a:p>
        </p:txBody>
      </p:sp>
      <p:sp>
        <p:nvSpPr>
          <p:cNvPr id="5" name="Footer Placeholder 4">
            <a:extLst>
              <a:ext uri="{FF2B5EF4-FFF2-40B4-BE49-F238E27FC236}">
                <a16:creationId xmlns:a16="http://schemas.microsoft.com/office/drawing/2014/main" id="{1DBB33AC-B31D-457E-B70C-EB43C7281F62}"/>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6D86A4F9-843E-4BA8-AAED-04E23A6D18A2}"/>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1365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CB8B9-31CF-47C6-9DC0-1C04601F64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A31FAB-C589-4C06-A907-C140FDF715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ABAE65-A0F8-49E8-8B4C-81D6C06F06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070383-C11D-404C-AC56-D2EF0035C7E7}"/>
              </a:ext>
            </a:extLst>
          </p:cNvPr>
          <p:cNvSpPr>
            <a:spLocks noGrp="1"/>
          </p:cNvSpPr>
          <p:nvPr>
            <p:ph type="dt" sz="half" idx="10"/>
          </p:nvPr>
        </p:nvSpPr>
        <p:spPr/>
        <p:txBody>
          <a:bodyPr/>
          <a:lstStyle/>
          <a:p>
            <a:fld id="{0DB5005F-2644-4260-ACEF-E841A687481A}" type="datetime1">
              <a:rPr lang="en-US" smtClean="0"/>
              <a:t>10/12/2022</a:t>
            </a:fld>
            <a:endParaRPr lang="en-US" dirty="0"/>
          </a:p>
        </p:txBody>
      </p:sp>
      <p:sp>
        <p:nvSpPr>
          <p:cNvPr id="6" name="Footer Placeholder 5">
            <a:extLst>
              <a:ext uri="{FF2B5EF4-FFF2-40B4-BE49-F238E27FC236}">
                <a16:creationId xmlns:a16="http://schemas.microsoft.com/office/drawing/2014/main" id="{AFEA0E67-4C2C-48EF-8D3F-BC479AC746F6}"/>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7" name="Slide Number Placeholder 6">
            <a:extLst>
              <a:ext uri="{FF2B5EF4-FFF2-40B4-BE49-F238E27FC236}">
                <a16:creationId xmlns:a16="http://schemas.microsoft.com/office/drawing/2014/main" id="{FD44B35E-30C2-40ED-905C-489D795B7986}"/>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34431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6FD5D-28EA-435F-99A9-F2283F9BA3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DEDCC4-6CDE-409F-992F-E54214B979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677A5E-E6E6-4B48-84B3-A28C5574C5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F52BBE-BEAC-4FE9-92E2-22DD2EADB1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1A94A-85C8-42A7-9749-51F298E5B1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FC0622-080C-402C-BB44-8EB89CB13E7C}"/>
              </a:ext>
            </a:extLst>
          </p:cNvPr>
          <p:cNvSpPr>
            <a:spLocks noGrp="1"/>
          </p:cNvSpPr>
          <p:nvPr>
            <p:ph type="dt" sz="half" idx="10"/>
          </p:nvPr>
        </p:nvSpPr>
        <p:spPr/>
        <p:txBody>
          <a:bodyPr/>
          <a:lstStyle/>
          <a:p>
            <a:fld id="{1806BCAA-69BE-49B0-8F55-C8E05D00B03D}" type="datetime1">
              <a:rPr lang="en-US" smtClean="0"/>
              <a:t>10/12/2022</a:t>
            </a:fld>
            <a:endParaRPr lang="en-US" dirty="0"/>
          </a:p>
        </p:txBody>
      </p:sp>
      <p:sp>
        <p:nvSpPr>
          <p:cNvPr id="8" name="Footer Placeholder 7">
            <a:extLst>
              <a:ext uri="{FF2B5EF4-FFF2-40B4-BE49-F238E27FC236}">
                <a16:creationId xmlns:a16="http://schemas.microsoft.com/office/drawing/2014/main" id="{3FB0F6D2-52D0-4355-A484-2116A55299E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9" name="Slide Number Placeholder 8">
            <a:extLst>
              <a:ext uri="{FF2B5EF4-FFF2-40B4-BE49-F238E27FC236}">
                <a16:creationId xmlns:a16="http://schemas.microsoft.com/office/drawing/2014/main" id="{2BEB003E-D146-4F82-B010-C6066629BCA8}"/>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436135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FF89A-1DA1-4926-AD79-04B378A5F5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2598E3-860A-4A06-8C8B-2074BD70A566}"/>
              </a:ext>
            </a:extLst>
          </p:cNvPr>
          <p:cNvSpPr>
            <a:spLocks noGrp="1"/>
          </p:cNvSpPr>
          <p:nvPr>
            <p:ph type="dt" sz="half" idx="10"/>
          </p:nvPr>
        </p:nvSpPr>
        <p:spPr/>
        <p:txBody>
          <a:bodyPr/>
          <a:lstStyle/>
          <a:p>
            <a:fld id="{141F2CF6-D4F0-4582-8F4E-217A62E663C1}" type="datetime1">
              <a:rPr lang="en-US" smtClean="0"/>
              <a:t>10/12/2022</a:t>
            </a:fld>
            <a:endParaRPr lang="en-US" dirty="0"/>
          </a:p>
        </p:txBody>
      </p:sp>
      <p:sp>
        <p:nvSpPr>
          <p:cNvPr id="4" name="Footer Placeholder 3">
            <a:extLst>
              <a:ext uri="{FF2B5EF4-FFF2-40B4-BE49-F238E27FC236}">
                <a16:creationId xmlns:a16="http://schemas.microsoft.com/office/drawing/2014/main" id="{58FEA990-9A39-4DC1-B0DE-22CA132E4CF8}"/>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5" name="Slide Number Placeholder 4">
            <a:extLst>
              <a:ext uri="{FF2B5EF4-FFF2-40B4-BE49-F238E27FC236}">
                <a16:creationId xmlns:a16="http://schemas.microsoft.com/office/drawing/2014/main" id="{7C2A6110-AFFD-4BBB-A5A0-99566B75DCD9}"/>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3048589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031E00-BFB4-4835-B13C-C568102519E1}"/>
              </a:ext>
            </a:extLst>
          </p:cNvPr>
          <p:cNvSpPr>
            <a:spLocks noGrp="1"/>
          </p:cNvSpPr>
          <p:nvPr>
            <p:ph type="dt" sz="half" idx="10"/>
          </p:nvPr>
        </p:nvSpPr>
        <p:spPr/>
        <p:txBody>
          <a:bodyPr/>
          <a:lstStyle/>
          <a:p>
            <a:fld id="{A138DAE3-B297-4571-B8B4-2F2F1A7B09A1}" type="datetime1">
              <a:rPr lang="en-US" smtClean="0"/>
              <a:t>10/12/2022</a:t>
            </a:fld>
            <a:endParaRPr lang="en-US" dirty="0"/>
          </a:p>
        </p:txBody>
      </p:sp>
      <p:sp>
        <p:nvSpPr>
          <p:cNvPr id="3" name="Footer Placeholder 2">
            <a:extLst>
              <a:ext uri="{FF2B5EF4-FFF2-40B4-BE49-F238E27FC236}">
                <a16:creationId xmlns:a16="http://schemas.microsoft.com/office/drawing/2014/main" id="{8FDEEF88-6344-452E-A3A6-34D6CBBD32E1}"/>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4" name="Slide Number Placeholder 3">
            <a:extLst>
              <a:ext uri="{FF2B5EF4-FFF2-40B4-BE49-F238E27FC236}">
                <a16:creationId xmlns:a16="http://schemas.microsoft.com/office/drawing/2014/main" id="{F5369CE0-7B3D-4DB3-A11C-8A3C07871B35}"/>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039626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42F5-13D4-41C3-B902-0B179B433C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15C08D-85FA-414E-8433-9ACB1AF06F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6ED650-EAAD-415D-ACCF-9E7B61454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62298A-A49F-41DD-A8E5-B30B0D681AE2}"/>
              </a:ext>
            </a:extLst>
          </p:cNvPr>
          <p:cNvSpPr>
            <a:spLocks noGrp="1"/>
          </p:cNvSpPr>
          <p:nvPr>
            <p:ph type="dt" sz="half" idx="10"/>
          </p:nvPr>
        </p:nvSpPr>
        <p:spPr/>
        <p:txBody>
          <a:bodyPr/>
          <a:lstStyle/>
          <a:p>
            <a:fld id="{472F0B5C-2D36-4FC0-91F1-3B45437895A0}" type="datetime1">
              <a:rPr lang="en-US" smtClean="0"/>
              <a:t>10/12/2022</a:t>
            </a:fld>
            <a:endParaRPr lang="en-US" dirty="0"/>
          </a:p>
        </p:txBody>
      </p:sp>
      <p:sp>
        <p:nvSpPr>
          <p:cNvPr id="6" name="Footer Placeholder 5">
            <a:extLst>
              <a:ext uri="{FF2B5EF4-FFF2-40B4-BE49-F238E27FC236}">
                <a16:creationId xmlns:a16="http://schemas.microsoft.com/office/drawing/2014/main" id="{8A553F20-3E63-49BC-AE65-31384493BF3E}"/>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7" name="Slide Number Placeholder 6">
            <a:extLst>
              <a:ext uri="{FF2B5EF4-FFF2-40B4-BE49-F238E27FC236}">
                <a16:creationId xmlns:a16="http://schemas.microsoft.com/office/drawing/2014/main" id="{712774B2-918C-428C-89E2-E281EE53273F}"/>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38844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60609-6F2D-4E14-B8DE-021DEF0533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F2C2B3-E60C-43B5-89FB-60FEB68759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E2C94D-2F3D-4563-AAD5-5BC58A8EAD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FDB681-17F1-4A17-9B3A-C9C8B2CB317C}"/>
              </a:ext>
            </a:extLst>
          </p:cNvPr>
          <p:cNvSpPr>
            <a:spLocks noGrp="1"/>
          </p:cNvSpPr>
          <p:nvPr>
            <p:ph type="dt" sz="half" idx="10"/>
          </p:nvPr>
        </p:nvSpPr>
        <p:spPr/>
        <p:txBody>
          <a:bodyPr/>
          <a:lstStyle/>
          <a:p>
            <a:fld id="{5B280A6F-4DF3-4BB2-B2C2-07B2AB245BE1}" type="datetime1">
              <a:rPr lang="en-US" smtClean="0"/>
              <a:t>10/12/2022</a:t>
            </a:fld>
            <a:endParaRPr lang="en-US" dirty="0"/>
          </a:p>
        </p:txBody>
      </p:sp>
      <p:sp>
        <p:nvSpPr>
          <p:cNvPr id="6" name="Footer Placeholder 5">
            <a:extLst>
              <a:ext uri="{FF2B5EF4-FFF2-40B4-BE49-F238E27FC236}">
                <a16:creationId xmlns:a16="http://schemas.microsoft.com/office/drawing/2014/main" id="{88DF0414-6C48-4F25-A837-B5AB48A65E3D}"/>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7" name="Slide Number Placeholder 6">
            <a:extLst>
              <a:ext uri="{FF2B5EF4-FFF2-40B4-BE49-F238E27FC236}">
                <a16:creationId xmlns:a16="http://schemas.microsoft.com/office/drawing/2014/main" id="{316A6E4F-4FF5-4186-BF41-A086F8E86C97}"/>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336666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F9CF660-9982-48BD-A5A1-004686805474}"/>
              </a:ext>
            </a:extLst>
          </p:cNvPr>
          <p:cNvPicPr>
            <a:picLocks noChangeAspect="1"/>
          </p:cNvPicPr>
          <p:nvPr userDrawn="1"/>
        </p:nvPicPr>
        <p:blipFill>
          <a:blip r:embed="rId13"/>
          <a:stretch>
            <a:fillRect/>
          </a:stretch>
        </p:blipFill>
        <p:spPr>
          <a:xfrm>
            <a:off x="0" y="6228272"/>
            <a:ext cx="12192000" cy="625415"/>
          </a:xfrm>
          <a:prstGeom prst="rect">
            <a:avLst/>
          </a:prstGeom>
        </p:spPr>
      </p:pic>
      <p:sp>
        <p:nvSpPr>
          <p:cNvPr id="2" name="Title Placeholder 1">
            <a:extLst>
              <a:ext uri="{FF2B5EF4-FFF2-40B4-BE49-F238E27FC236}">
                <a16:creationId xmlns:a16="http://schemas.microsoft.com/office/drawing/2014/main" id="{9EEA6AE4-1E32-4B1A-9DA5-056226DDE7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110D47-A9ED-47F3-8271-4EB0E616F5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27E379-7493-497E-97ED-8A8151492C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1DCA8-6830-437C-9CD3-2D70AB4FB4C7}" type="datetime1">
              <a:rPr lang="en-US" smtClean="0"/>
              <a:t>10/12/2022</a:t>
            </a:fld>
            <a:endParaRPr lang="en-US" dirty="0"/>
          </a:p>
        </p:txBody>
      </p:sp>
      <p:sp>
        <p:nvSpPr>
          <p:cNvPr id="5" name="Footer Placeholder 4">
            <a:extLst>
              <a:ext uri="{FF2B5EF4-FFF2-40B4-BE49-F238E27FC236}">
                <a16:creationId xmlns:a16="http://schemas.microsoft.com/office/drawing/2014/main" id="{D7FD08E8-AA29-4915-B2BB-03C8E6C6306E}"/>
              </a:ext>
            </a:extLst>
          </p:cNvPr>
          <p:cNvSpPr>
            <a:spLocks noGrp="1"/>
          </p:cNvSpPr>
          <p:nvPr>
            <p:ph type="ftr" sz="quarter" idx="3"/>
          </p:nvPr>
        </p:nvSpPr>
        <p:spPr>
          <a:xfrm>
            <a:off x="3416061" y="6356350"/>
            <a:ext cx="5365630" cy="365125"/>
          </a:xfrm>
          <a:prstGeom prst="rect">
            <a:avLst/>
          </a:prstGeom>
        </p:spPr>
        <p:txBody>
          <a:bodyPr vert="horz" lIns="91440" tIns="45720" rIns="91440" bIns="45720" rtlCol="0" anchor="ctr"/>
          <a:lstStyle>
            <a:lvl1pPr algn="ctr">
              <a:defRPr sz="1200" b="1">
                <a:solidFill>
                  <a:schemeClr val="bg1"/>
                </a:solidFill>
              </a:defRPr>
            </a:lvl1p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E0FFA9B9-EFF9-43CF-B8E3-485429370A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4A23CA-8871-437B-AB32-34205635D4CE}" type="slidenum">
              <a:rPr lang="en-US" smtClean="0"/>
              <a:t>‹#›</a:t>
            </a:fld>
            <a:endParaRPr lang="en-US" dirty="0"/>
          </a:p>
        </p:txBody>
      </p:sp>
      <p:pic>
        <p:nvPicPr>
          <p:cNvPr id="14" name="Picture 13">
            <a:extLst>
              <a:ext uri="{FF2B5EF4-FFF2-40B4-BE49-F238E27FC236}">
                <a16:creationId xmlns:a16="http://schemas.microsoft.com/office/drawing/2014/main" id="{5E4353E0-1B00-B363-EE04-D5FFE48BB94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31134"/>
            <a:ext cx="12192000" cy="344950"/>
          </a:xfrm>
          <a:prstGeom prst="rect">
            <a:avLst/>
          </a:prstGeom>
        </p:spPr>
      </p:pic>
    </p:spTree>
    <p:extLst>
      <p:ext uri="{BB962C8B-B14F-4D97-AF65-F5344CB8AC3E}">
        <p14:creationId xmlns:p14="http://schemas.microsoft.com/office/powerpoint/2010/main" val="3167814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6754" y="1860916"/>
            <a:ext cx="9038492" cy="2330084"/>
          </a:xfrm>
        </p:spPr>
        <p:txBody>
          <a:bodyPr>
            <a:normAutofit/>
          </a:bodyPr>
          <a:lstStyle/>
          <a:p>
            <a:r>
              <a:rPr lang="en-US" altLang="en-US" dirty="0"/>
              <a:t>Value-Based Purchasing</a:t>
            </a:r>
            <a:endParaRPr lang="en-US" dirty="0"/>
          </a:p>
        </p:txBody>
      </p:sp>
      <p:sp>
        <p:nvSpPr>
          <p:cNvPr id="3" name="Subtitle 2"/>
          <p:cNvSpPr>
            <a:spLocks noGrp="1"/>
          </p:cNvSpPr>
          <p:nvPr>
            <p:ph type="subTitle" idx="1"/>
          </p:nvPr>
        </p:nvSpPr>
        <p:spPr>
          <a:xfrm>
            <a:off x="1418492" y="1860916"/>
            <a:ext cx="9144000" cy="641716"/>
          </a:xfrm>
        </p:spPr>
        <p:txBody>
          <a:bodyPr>
            <a:noAutofit/>
          </a:bodyPr>
          <a:lstStyle/>
          <a:p>
            <a:r>
              <a:rPr lang="en-US" sz="4000" dirty="0"/>
              <a:t>Chapter 9:</a:t>
            </a:r>
          </a:p>
        </p:txBody>
      </p:sp>
      <p:sp>
        <p:nvSpPr>
          <p:cNvPr id="4" name="Footer Placeholder 3">
            <a:extLst>
              <a:ext uri="{FF2B5EF4-FFF2-40B4-BE49-F238E27FC236}">
                <a16:creationId xmlns:a16="http://schemas.microsoft.com/office/drawing/2014/main" id="{5FD05D78-76CA-4061-9798-18BF7BD6473E}"/>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5" name="Slide Number Placeholder 4">
            <a:extLst>
              <a:ext uri="{FF2B5EF4-FFF2-40B4-BE49-F238E27FC236}">
                <a16:creationId xmlns:a16="http://schemas.microsoft.com/office/drawing/2014/main" id="{F211F530-6B0A-4A46-AC1E-6CB403EB3FE5}"/>
              </a:ext>
            </a:extLst>
          </p:cNvPr>
          <p:cNvSpPr>
            <a:spLocks noGrp="1"/>
          </p:cNvSpPr>
          <p:nvPr>
            <p:ph type="sldNum" sz="quarter" idx="12"/>
          </p:nvPr>
        </p:nvSpPr>
        <p:spPr/>
        <p:txBody>
          <a:bodyPr/>
          <a:lstStyle/>
          <a:p>
            <a:fld id="{0E4A23CA-8871-437B-AB32-34205635D4CE}" type="slidenum">
              <a:rPr lang="en-US" smtClean="0"/>
              <a:t>1</a:t>
            </a:fld>
            <a:endParaRPr lang="en-US" dirty="0"/>
          </a:p>
        </p:txBody>
      </p:sp>
    </p:spTree>
    <p:extLst>
      <p:ext uri="{BB962C8B-B14F-4D97-AF65-F5344CB8AC3E}">
        <p14:creationId xmlns:p14="http://schemas.microsoft.com/office/powerpoint/2010/main" val="336886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The Evolution of Value-Based Purchasing</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Private Payers</a:t>
            </a:r>
          </a:p>
          <a:p>
            <a:pPr lvl="1">
              <a:defRPr/>
            </a:pPr>
            <a:r>
              <a:rPr lang="en-US" dirty="0"/>
              <a:t>To capitalize on the investments ACOs had made in population health management, private payers began developing commercial ACO programs.</a:t>
            </a:r>
          </a:p>
          <a:p>
            <a:pPr lvl="1">
              <a:defRPr/>
            </a:pPr>
            <a:r>
              <a:rPr lang="en-US" dirty="0"/>
              <a:t>As of 2019, it was estimated that private-payer ACOs covered more than 30 million members nationally—triple the size of the original Medicare ACO beneficiary population.</a:t>
            </a:r>
          </a:p>
          <a:p>
            <a:pPr lvl="1">
              <a:defRPr/>
            </a:pPr>
            <a:r>
              <a:rPr lang="en-US" dirty="0"/>
              <a:t>Private-payer VBP programs vary widely in their constructs and cover commercial (under 65) populations as well as Medicare Advantage populations.</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4B084B8D-9539-7E0F-BEE5-889D218266CA}"/>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10</a:t>
            </a:fld>
            <a:endParaRPr lang="en-US" dirty="0"/>
          </a:p>
        </p:txBody>
      </p:sp>
    </p:spTree>
    <p:extLst>
      <p:ext uri="{BB962C8B-B14F-4D97-AF65-F5344CB8AC3E}">
        <p14:creationId xmlns:p14="http://schemas.microsoft.com/office/powerpoint/2010/main" val="2082282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The Evolution of Value-Based Purchasing</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State-Based Medicaid</a:t>
            </a:r>
          </a:p>
          <a:p>
            <a:pPr lvl="1">
              <a:defRPr/>
            </a:pPr>
            <a:r>
              <a:rPr lang="en-US" dirty="0"/>
              <a:t>States have had the opportunity to transform VBP models more dramatically than the federal government.</a:t>
            </a:r>
          </a:p>
          <a:p>
            <a:pPr lvl="1">
              <a:defRPr/>
            </a:pPr>
            <a:r>
              <a:rPr lang="en-US" dirty="0"/>
              <a:t>Many states have initiated radical VBP programs in Medicaid to rein in costs while improving coordination and quality of care.</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394EFD99-B985-12CB-99ED-EFDF4D65CCF4}"/>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11</a:t>
            </a:fld>
            <a:endParaRPr lang="en-US" dirty="0"/>
          </a:p>
        </p:txBody>
      </p:sp>
    </p:spTree>
    <p:extLst>
      <p:ext uri="{BB962C8B-B14F-4D97-AF65-F5344CB8AC3E}">
        <p14:creationId xmlns:p14="http://schemas.microsoft.com/office/powerpoint/2010/main" val="3133169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The Evolution of Value-Based Purchasing</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All-Payer Initiatives</a:t>
            </a:r>
          </a:p>
          <a:p>
            <a:pPr lvl="1">
              <a:defRPr/>
            </a:pPr>
            <a:r>
              <a:rPr lang="en-US" dirty="0"/>
              <a:t>The biggest limitation of payer-by-payer VBP models is that a given provider (a doctor or a hospital) typically cares for patients from a multitude of public and private payers. </a:t>
            </a:r>
          </a:p>
          <a:p>
            <a:pPr lvl="1">
              <a:defRPr/>
            </a:pPr>
            <a:r>
              <a:rPr lang="en-US" dirty="0"/>
              <a:t>Some states have taken radical steps to create all-payer initiatives to bring down cost and improve quality across the entire population. </a:t>
            </a:r>
          </a:p>
          <a:p>
            <a:pPr lvl="2">
              <a:defRPr/>
            </a:pPr>
            <a:r>
              <a:rPr lang="en-US" dirty="0"/>
              <a:t>Maryland</a:t>
            </a:r>
          </a:p>
          <a:p>
            <a:pPr lvl="2">
              <a:defRPr/>
            </a:pPr>
            <a:r>
              <a:rPr lang="en-US" dirty="0"/>
              <a:t>Oregon</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5F7F47E1-BFD2-C320-7AE9-5F0FD9031808}"/>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12</a:t>
            </a:fld>
            <a:endParaRPr lang="en-US" dirty="0"/>
          </a:p>
        </p:txBody>
      </p:sp>
    </p:spTree>
    <p:extLst>
      <p:ext uri="{BB962C8B-B14F-4D97-AF65-F5344CB8AC3E}">
        <p14:creationId xmlns:p14="http://schemas.microsoft.com/office/powerpoint/2010/main" val="2186318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Strategies and Capabilities to Succeed in Value</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Must-Do Strategies and Organizational Core Competencies for Value-Based Care</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pic>
        <p:nvPicPr>
          <p:cNvPr id="6" name="Picture 5">
            <a:extLst>
              <a:ext uri="{FF2B5EF4-FFF2-40B4-BE49-F238E27FC236}">
                <a16:creationId xmlns:a16="http://schemas.microsoft.com/office/drawing/2014/main" id="{D8BDB53F-6C46-4D36-8FDD-1C7D7BEEE6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50564" y="2776728"/>
            <a:ext cx="4690872" cy="3319272"/>
          </a:xfrm>
          <a:prstGeom prst="rect">
            <a:avLst/>
          </a:prstGeom>
          <a:noFill/>
          <a:ln>
            <a:noFill/>
          </a:ln>
        </p:spPr>
      </p:pic>
      <p:sp>
        <p:nvSpPr>
          <p:cNvPr id="3" name="Slide Number Placeholder 4">
            <a:extLst>
              <a:ext uri="{FF2B5EF4-FFF2-40B4-BE49-F238E27FC236}">
                <a16:creationId xmlns:a16="http://schemas.microsoft.com/office/drawing/2014/main" id="{A3367F6F-ADCE-8A44-C5E2-142D00E98453}"/>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13</a:t>
            </a:fld>
            <a:endParaRPr lang="en-US" dirty="0"/>
          </a:p>
        </p:txBody>
      </p:sp>
    </p:spTree>
    <p:extLst>
      <p:ext uri="{BB962C8B-B14F-4D97-AF65-F5344CB8AC3E}">
        <p14:creationId xmlns:p14="http://schemas.microsoft.com/office/powerpoint/2010/main" val="1522424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Key Learnings in the Evolution Toward Value-Based Care</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marL="514350" indent="-514350">
              <a:buFont typeface="+mj-lt"/>
              <a:buAutoNum type="arabicPeriod"/>
              <a:defRPr/>
            </a:pPr>
            <a:r>
              <a:rPr lang="en-US" dirty="0"/>
              <a:t>Value-Based Arrangements Can Drive Sustained Improvements in Affordability and Quality, but the Extent of Improvement Is Inconsistent Across Segments.</a:t>
            </a:r>
          </a:p>
          <a:p>
            <a:pPr marL="514350" indent="-514350">
              <a:buFont typeface="+mj-lt"/>
              <a:buAutoNum type="arabicPeriod"/>
              <a:defRPr/>
            </a:pPr>
            <a:r>
              <a:rPr lang="en-US" dirty="0"/>
              <a:t>Physician-Led Value Arrangements Drive Higher Savings Than Hospital-Led Equivalents.</a:t>
            </a:r>
          </a:p>
          <a:p>
            <a:pPr marL="514350" indent="-514350">
              <a:buFont typeface="+mj-lt"/>
              <a:buAutoNum type="arabicPeriod"/>
              <a:defRPr/>
            </a:pPr>
            <a:r>
              <a:rPr lang="en-US" dirty="0"/>
              <a:t>Supporting Health Needs and Optimal Outcomes Requires Addressing Social Determinants of Health.</a:t>
            </a:r>
          </a:p>
          <a:p>
            <a:pPr marL="514350" indent="-514350">
              <a:buFont typeface="+mj-lt"/>
              <a:buAutoNum type="arabicPeriod"/>
              <a:defRPr/>
            </a:pPr>
            <a:r>
              <a:rPr lang="en-US" dirty="0"/>
              <a:t>Structural Barriers to Value Persist—but the COVID-19 Pandemic Has Been an Accelerant.</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45182649-FBE9-1D2E-79DB-CD455B6B4CEA}"/>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14</a:t>
            </a:fld>
            <a:endParaRPr lang="en-US" dirty="0"/>
          </a:p>
        </p:txBody>
      </p:sp>
    </p:spTree>
    <p:extLst>
      <p:ext uri="{BB962C8B-B14F-4D97-AF65-F5344CB8AC3E}">
        <p14:creationId xmlns:p14="http://schemas.microsoft.com/office/powerpoint/2010/main" val="7193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CBB34EA1-52CC-4A3F-8E26-8399A335AD55}"/>
              </a:ext>
            </a:extLst>
          </p:cNvPr>
          <p:cNvSpPr>
            <a:spLocks noGrp="1"/>
          </p:cNvSpPr>
          <p:nvPr>
            <p:ph type="title"/>
          </p:nvPr>
        </p:nvSpPr>
        <p:spPr>
          <a:xfrm>
            <a:off x="1790700" y="914401"/>
            <a:ext cx="8610600" cy="1082675"/>
          </a:xfrm>
        </p:spPr>
        <p:txBody>
          <a:bodyPr/>
          <a:lstStyle/>
          <a:p>
            <a:pPr eaLnBrk="1" hangingPunct="1"/>
            <a:r>
              <a:rPr lang="en-US" altLang="en-US" sz="2800" i="1" dirty="0"/>
              <a:t>Chapter Outline</a:t>
            </a:r>
          </a:p>
        </p:txBody>
      </p:sp>
      <p:sp>
        <p:nvSpPr>
          <p:cNvPr id="13315" name="Content Placeholder 2">
            <a:extLst>
              <a:ext uri="{FF2B5EF4-FFF2-40B4-BE49-F238E27FC236}">
                <a16:creationId xmlns:a16="http://schemas.microsoft.com/office/drawing/2014/main" id="{D41AD35D-735C-4CA1-BB9B-046DDB09550F}"/>
              </a:ext>
            </a:extLst>
          </p:cNvPr>
          <p:cNvSpPr>
            <a:spLocks noGrp="1"/>
          </p:cNvSpPr>
          <p:nvPr>
            <p:ph idx="1"/>
          </p:nvPr>
        </p:nvSpPr>
        <p:spPr>
          <a:xfrm>
            <a:off x="1905000" y="2362200"/>
            <a:ext cx="8496300" cy="3657600"/>
          </a:xfrm>
        </p:spPr>
        <p:txBody>
          <a:bodyPr>
            <a:normAutofit fontScale="92500" lnSpcReduction="10000"/>
          </a:bodyPr>
          <a:lstStyle/>
          <a:p>
            <a:pPr eaLnBrk="1" hangingPunct="1"/>
            <a:r>
              <a:rPr lang="en-US" altLang="en-US" sz="3600" dirty="0"/>
              <a:t>Context, Introduction, and Definition</a:t>
            </a:r>
          </a:p>
          <a:p>
            <a:pPr eaLnBrk="1" hangingPunct="1"/>
            <a:r>
              <a:rPr lang="en-US" altLang="en-US" sz="3600" dirty="0"/>
              <a:t>Overview of Value-Based Care Financial Models</a:t>
            </a:r>
          </a:p>
          <a:p>
            <a:pPr eaLnBrk="1" hangingPunct="1"/>
            <a:r>
              <a:rPr lang="en-US" altLang="en-US" sz="3600" dirty="0"/>
              <a:t>Evolution of Value-Based Purchasing by Funding Segment</a:t>
            </a:r>
          </a:p>
          <a:p>
            <a:pPr eaLnBrk="1" hangingPunct="1"/>
            <a:r>
              <a:rPr lang="en-US" altLang="en-US" sz="3600" dirty="0"/>
              <a:t>Strategies and Capabilities to Succeed in Value</a:t>
            </a:r>
          </a:p>
          <a:p>
            <a:pPr eaLnBrk="1" hangingPunct="1"/>
            <a:r>
              <a:rPr lang="en-US" altLang="en-US" sz="3600" dirty="0"/>
              <a:t>Key Learnings in the Evolution Toward Value-Based Care</a:t>
            </a:r>
          </a:p>
        </p:txBody>
      </p:sp>
      <p:sp>
        <p:nvSpPr>
          <p:cNvPr id="2" name="Footer Placeholder 1">
            <a:extLst>
              <a:ext uri="{FF2B5EF4-FFF2-40B4-BE49-F238E27FC236}">
                <a16:creationId xmlns:a16="http://schemas.microsoft.com/office/drawing/2014/main" id="{8602B3E5-7C68-4AAA-B6C5-BCE82DE89AE0}"/>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BE52BAD6-B693-92D5-6C33-783D8A980831}"/>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Context, Introduction, and Definition</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The US healthcare delivery system is largely designed to pay for volume (“fee-for-service”) and not the value of care. </a:t>
            </a:r>
          </a:p>
          <a:p>
            <a:pPr>
              <a:defRPr/>
            </a:pPr>
            <a:r>
              <a:rPr lang="en-US" dirty="0"/>
              <a:t>US healthcare system – Despite significant investment from both taxpayers and the private sector and spending by far the greatest percentage of gross domestic product (GDP) for healthcare services – produces some of the worst outcomes among industrialized nations.</a:t>
            </a:r>
          </a:p>
          <a:p>
            <a:pPr>
              <a:defRPr/>
            </a:pPr>
            <a:r>
              <a:rPr lang="en-US" dirty="0"/>
              <a:t>Unsustainable</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B7308252-4427-38A3-E6A3-4D3E7693593A}"/>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Context, Introduction, and Definition</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Slow movement toward creating population-based reimbursement and healthcare delivery models – called value-based models – that are intended to increase efficiency and reduce costs while improving quality and experience for the patient</a:t>
            </a:r>
          </a:p>
          <a:p>
            <a:pPr>
              <a:defRPr/>
            </a:pPr>
            <a:r>
              <a:rPr lang="en-US" dirty="0"/>
              <a:t>The primary goal of value-based care is to reduce the total cost of care while improving clinical quality and patient experience.</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pic>
        <p:nvPicPr>
          <p:cNvPr id="6" name="image1.png">
            <a:extLst>
              <a:ext uri="{FF2B5EF4-FFF2-40B4-BE49-F238E27FC236}">
                <a16:creationId xmlns:a16="http://schemas.microsoft.com/office/drawing/2014/main" id="{3D9A8546-14AD-4DB4-B20C-AD2BF70B6BBB}"/>
              </a:ext>
            </a:extLst>
          </p:cNvPr>
          <p:cNvPicPr/>
          <p:nvPr/>
        </p:nvPicPr>
        <p:blipFill>
          <a:blip r:embed="rId3"/>
          <a:srcRect/>
          <a:stretch>
            <a:fillRect/>
          </a:stretch>
        </p:blipFill>
        <p:spPr>
          <a:xfrm>
            <a:off x="3918809" y="5001208"/>
            <a:ext cx="3881583" cy="1094792"/>
          </a:xfrm>
          <a:prstGeom prst="rect">
            <a:avLst/>
          </a:prstGeom>
          <a:ln/>
        </p:spPr>
      </p:pic>
      <p:sp>
        <p:nvSpPr>
          <p:cNvPr id="3" name="Slide Number Placeholder 4">
            <a:extLst>
              <a:ext uri="{FF2B5EF4-FFF2-40B4-BE49-F238E27FC236}">
                <a16:creationId xmlns:a16="http://schemas.microsoft.com/office/drawing/2014/main" id="{53D70829-A4D7-7584-08B0-17D6251C152C}"/>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4</a:t>
            </a:fld>
            <a:endParaRPr lang="en-US" dirty="0"/>
          </a:p>
        </p:txBody>
      </p:sp>
    </p:spTree>
    <p:extLst>
      <p:ext uri="{BB962C8B-B14F-4D97-AF65-F5344CB8AC3E}">
        <p14:creationId xmlns:p14="http://schemas.microsoft.com/office/powerpoint/2010/main" val="4053032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Context, Introduction, and Definition</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873F6EA7-2E17-1F9F-2896-262BEF1D23E5}"/>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5</a:t>
            </a:fld>
            <a:endParaRPr lang="en-US" dirty="0"/>
          </a:p>
        </p:txBody>
      </p:sp>
      <p:sp>
        <p:nvSpPr>
          <p:cNvPr id="5" name="TextBox 4">
            <a:extLst>
              <a:ext uri="{FF2B5EF4-FFF2-40B4-BE49-F238E27FC236}">
                <a16:creationId xmlns:a16="http://schemas.microsoft.com/office/drawing/2014/main" id="{5E32A91F-5E22-DCF8-1D80-2ACE0E73876C}"/>
              </a:ext>
            </a:extLst>
          </p:cNvPr>
          <p:cNvSpPr txBox="1"/>
          <p:nvPr/>
        </p:nvSpPr>
        <p:spPr>
          <a:xfrm>
            <a:off x="673100" y="1936750"/>
            <a:ext cx="3892550" cy="3877985"/>
          </a:xfrm>
          <a:prstGeom prst="rect">
            <a:avLst/>
          </a:prstGeom>
          <a:noFill/>
          <a:ln>
            <a:solidFill>
              <a:schemeClr val="accent1"/>
            </a:solidFill>
          </a:ln>
        </p:spPr>
        <p:txBody>
          <a:bodyPr wrap="square" rtlCol="0">
            <a:spAutoFit/>
          </a:bodyPr>
          <a:lstStyle/>
          <a:p>
            <a:r>
              <a:rPr lang="en-US" sz="1800" b="1" i="0" u="none" strike="noStrike" baseline="0" dirty="0">
                <a:latin typeface="MetaPlus-Bold"/>
              </a:rPr>
              <a:t>First Curve: Volume Based</a:t>
            </a:r>
          </a:p>
          <a:p>
            <a:pPr algn="l">
              <a:spcAft>
                <a:spcPts val="400"/>
              </a:spcAft>
            </a:pPr>
            <a:r>
              <a:rPr lang="en-US" sz="1800" b="0" i="0" u="none" strike="noStrike" baseline="0" dirty="0">
                <a:latin typeface="MetaPlusBook-Roman"/>
              </a:rPr>
              <a:t>Fee-for-service reimbursement</a:t>
            </a:r>
          </a:p>
          <a:p>
            <a:pPr algn="l">
              <a:spcAft>
                <a:spcPts val="400"/>
              </a:spcAft>
            </a:pPr>
            <a:r>
              <a:rPr lang="en-US" sz="1800" b="0" i="0" u="none" strike="noStrike" baseline="0" dirty="0">
                <a:latin typeface="MetaPlusBook-Roman"/>
              </a:rPr>
              <a:t>High quality not rewarded</a:t>
            </a:r>
          </a:p>
          <a:p>
            <a:pPr algn="l">
              <a:spcAft>
                <a:spcPts val="400"/>
              </a:spcAft>
            </a:pPr>
            <a:r>
              <a:rPr lang="en-US" sz="1800" b="0" i="0" u="none" strike="noStrike" baseline="0" dirty="0">
                <a:latin typeface="MetaPlusBook-Roman"/>
              </a:rPr>
              <a:t>No shared financial risk</a:t>
            </a:r>
          </a:p>
          <a:p>
            <a:pPr algn="l">
              <a:spcAft>
                <a:spcPts val="400"/>
              </a:spcAft>
            </a:pPr>
            <a:r>
              <a:rPr lang="en-US" sz="1800" b="0" i="0" u="none" strike="noStrike" baseline="0" dirty="0">
                <a:latin typeface="MetaPlusBook-Roman"/>
              </a:rPr>
              <a:t>Acute inpatient hospital focus</a:t>
            </a:r>
          </a:p>
          <a:p>
            <a:pPr algn="l">
              <a:spcAft>
                <a:spcPts val="400"/>
              </a:spcAft>
            </a:pPr>
            <a:r>
              <a:rPr lang="en-US" sz="1800" b="0" i="0" u="none" strike="noStrike" baseline="0" dirty="0">
                <a:latin typeface="MetaPlusBook-Roman"/>
              </a:rPr>
              <a:t>Information technology investment</a:t>
            </a:r>
          </a:p>
          <a:p>
            <a:pPr algn="l">
              <a:spcAft>
                <a:spcPts val="400"/>
              </a:spcAft>
            </a:pPr>
            <a:r>
              <a:rPr lang="en-US" sz="1800" b="0" i="0" u="none" strike="noStrike" baseline="0" dirty="0">
                <a:latin typeface="MetaPlusBook-Roman"/>
              </a:rPr>
              <a:t>incentives not seen in hospital</a:t>
            </a:r>
          </a:p>
          <a:p>
            <a:pPr algn="l">
              <a:spcAft>
                <a:spcPts val="400"/>
              </a:spcAft>
            </a:pPr>
            <a:r>
              <a:rPr lang="en-US" sz="1800" b="0" i="0" u="none" strike="noStrike" baseline="0" dirty="0">
                <a:latin typeface="MetaPlusBook-Roman"/>
              </a:rPr>
              <a:t>Stand-alone care systems can thrive</a:t>
            </a:r>
          </a:p>
          <a:p>
            <a:pPr algn="l">
              <a:spcAft>
                <a:spcPts val="400"/>
              </a:spcAft>
            </a:pPr>
            <a:r>
              <a:rPr lang="en-US" sz="1800" b="0" i="0" u="none" strike="noStrike" baseline="0" dirty="0">
                <a:latin typeface="MetaPlusBook-Roman"/>
              </a:rPr>
              <a:t>Regulatory actions impede hospital-physician collaboration</a:t>
            </a:r>
          </a:p>
          <a:p>
            <a:pPr algn="l">
              <a:spcAft>
                <a:spcPts val="400"/>
              </a:spcAft>
            </a:pPr>
            <a:endParaRPr lang="en-US" dirty="0">
              <a:latin typeface="MetaPlusBook-Roman"/>
            </a:endParaRPr>
          </a:p>
          <a:p>
            <a:pPr algn="l">
              <a:spcAft>
                <a:spcPts val="400"/>
              </a:spcAft>
            </a:pPr>
            <a:endParaRPr lang="en-US" dirty="0">
              <a:latin typeface="MetaPlusBook-Roman"/>
            </a:endParaRPr>
          </a:p>
        </p:txBody>
      </p:sp>
      <p:sp>
        <p:nvSpPr>
          <p:cNvPr id="6" name="TextBox 5">
            <a:extLst>
              <a:ext uri="{FF2B5EF4-FFF2-40B4-BE49-F238E27FC236}">
                <a16:creationId xmlns:a16="http://schemas.microsoft.com/office/drawing/2014/main" id="{44C3F51F-FD67-88E4-18C1-D378FA195E62}"/>
              </a:ext>
            </a:extLst>
          </p:cNvPr>
          <p:cNvSpPr txBox="1"/>
          <p:nvPr/>
        </p:nvSpPr>
        <p:spPr>
          <a:xfrm>
            <a:off x="5994400" y="1936750"/>
            <a:ext cx="4114800" cy="3775393"/>
          </a:xfrm>
          <a:prstGeom prst="rect">
            <a:avLst/>
          </a:prstGeom>
          <a:noFill/>
          <a:ln>
            <a:solidFill>
              <a:schemeClr val="accent1"/>
            </a:solidFill>
          </a:ln>
        </p:spPr>
        <p:txBody>
          <a:bodyPr wrap="square" rtlCol="0">
            <a:spAutoFit/>
          </a:bodyPr>
          <a:lstStyle/>
          <a:p>
            <a:r>
              <a:rPr lang="en-US" sz="1800" b="1" i="0" u="none" strike="noStrike" baseline="0" dirty="0">
                <a:latin typeface="MetaPlus-Bold"/>
              </a:rPr>
              <a:t>Second Curve: Value Based</a:t>
            </a:r>
          </a:p>
          <a:p>
            <a:pPr algn="l">
              <a:spcAft>
                <a:spcPts val="400"/>
              </a:spcAft>
            </a:pPr>
            <a:r>
              <a:rPr lang="en-US" sz="1800" b="0" i="0" u="none" strike="noStrike" baseline="0" dirty="0">
                <a:latin typeface="MetaPlusBook-Roman"/>
              </a:rPr>
              <a:t>Payment rewards population value: Quality and efficiency</a:t>
            </a:r>
          </a:p>
          <a:p>
            <a:pPr algn="l">
              <a:spcAft>
                <a:spcPts val="400"/>
              </a:spcAft>
            </a:pPr>
            <a:r>
              <a:rPr lang="en-US" sz="1800" b="0" i="0" u="none" strike="noStrike" baseline="0" dirty="0">
                <a:latin typeface="MetaPlusBook-Roman"/>
              </a:rPr>
              <a:t>Quality affects reimbursement</a:t>
            </a:r>
          </a:p>
          <a:p>
            <a:pPr algn="l">
              <a:spcAft>
                <a:spcPts val="400"/>
              </a:spcAft>
            </a:pPr>
            <a:r>
              <a:rPr lang="en-US" sz="1800" b="0" i="0" u="none" strike="noStrike" baseline="0" dirty="0">
                <a:latin typeface="MetaPlusBook-Roman"/>
              </a:rPr>
              <a:t>Partnership with shared risk</a:t>
            </a:r>
          </a:p>
          <a:p>
            <a:pPr algn="l">
              <a:spcAft>
                <a:spcPts val="400"/>
              </a:spcAft>
            </a:pPr>
            <a:r>
              <a:rPr lang="en-US" sz="1800" b="0" i="0" u="none" strike="noStrike" baseline="0" dirty="0">
                <a:latin typeface="MetaPlusBook-Roman"/>
              </a:rPr>
              <a:t>Increased patient severity</a:t>
            </a:r>
          </a:p>
          <a:p>
            <a:pPr algn="l">
              <a:spcAft>
                <a:spcPts val="400"/>
              </a:spcAft>
            </a:pPr>
            <a:r>
              <a:rPr lang="en-US" sz="1800" b="0" i="0" u="none" strike="noStrike" baseline="0" dirty="0">
                <a:latin typeface="MetaPlusBook-Roman"/>
              </a:rPr>
              <a:t>Information technology utilization essential for population health management</a:t>
            </a:r>
          </a:p>
          <a:p>
            <a:pPr algn="l">
              <a:spcAft>
                <a:spcPts val="400"/>
              </a:spcAft>
            </a:pPr>
            <a:r>
              <a:rPr lang="en-US" sz="1800" b="0" i="0" u="none" strike="noStrike" baseline="0" dirty="0">
                <a:latin typeface="MetaPlusBook-Roman"/>
              </a:rPr>
              <a:t>Scale increases in importance</a:t>
            </a:r>
          </a:p>
          <a:p>
            <a:pPr algn="l">
              <a:spcAft>
                <a:spcPts val="400"/>
              </a:spcAft>
            </a:pPr>
            <a:r>
              <a:rPr lang="en-US" sz="1800" b="0" i="0" u="none" strike="noStrike" baseline="0" dirty="0">
                <a:latin typeface="MetaPlusBook-Roman"/>
              </a:rPr>
              <a:t>Realigned incentives, encourage coordination</a:t>
            </a:r>
            <a:r>
              <a:rPr lang="en-US" b="1" dirty="0">
                <a:latin typeface="MetaPlus-Bold"/>
              </a:rPr>
              <a:t>	</a:t>
            </a:r>
            <a:endParaRPr lang="en-US" dirty="0"/>
          </a:p>
        </p:txBody>
      </p:sp>
      <p:sp>
        <p:nvSpPr>
          <p:cNvPr id="7" name="Arrow: Right 6">
            <a:extLst>
              <a:ext uri="{FF2B5EF4-FFF2-40B4-BE49-F238E27FC236}">
                <a16:creationId xmlns:a16="http://schemas.microsoft.com/office/drawing/2014/main" id="{D26E37F1-E8DB-6B31-0BBA-B0FD0C1F5FF5}"/>
              </a:ext>
            </a:extLst>
          </p:cNvPr>
          <p:cNvSpPr/>
          <p:nvPr/>
        </p:nvSpPr>
        <p:spPr>
          <a:xfrm>
            <a:off x="4794250" y="28384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71259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Overview of Value-Based Care Financial Models</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Progression of Value-Based Care Risk-Reward Agreements</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pic>
        <p:nvPicPr>
          <p:cNvPr id="10" name="image7.png">
            <a:extLst>
              <a:ext uri="{FF2B5EF4-FFF2-40B4-BE49-F238E27FC236}">
                <a16:creationId xmlns:a16="http://schemas.microsoft.com/office/drawing/2014/main" id="{3E8BC4EF-8861-4C36-9821-F7784451D0D2}"/>
              </a:ext>
            </a:extLst>
          </p:cNvPr>
          <p:cNvPicPr>
            <a:picLocks noChangeAspect="1"/>
          </p:cNvPicPr>
          <p:nvPr/>
        </p:nvPicPr>
        <p:blipFill>
          <a:blip r:embed="rId3"/>
          <a:srcRect/>
          <a:stretch>
            <a:fillRect/>
          </a:stretch>
        </p:blipFill>
        <p:spPr>
          <a:xfrm>
            <a:off x="3686256" y="2544375"/>
            <a:ext cx="5413534" cy="3368993"/>
          </a:xfrm>
          <a:prstGeom prst="rect">
            <a:avLst/>
          </a:prstGeom>
          <a:ln/>
        </p:spPr>
      </p:pic>
      <p:sp>
        <p:nvSpPr>
          <p:cNvPr id="3" name="Slide Number Placeholder 4">
            <a:extLst>
              <a:ext uri="{FF2B5EF4-FFF2-40B4-BE49-F238E27FC236}">
                <a16:creationId xmlns:a16="http://schemas.microsoft.com/office/drawing/2014/main" id="{F1F45719-B17E-A933-45A4-6F4146A239C9}"/>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6</a:t>
            </a:fld>
            <a:endParaRPr lang="en-US" dirty="0"/>
          </a:p>
        </p:txBody>
      </p:sp>
    </p:spTree>
    <p:extLst>
      <p:ext uri="{BB962C8B-B14F-4D97-AF65-F5344CB8AC3E}">
        <p14:creationId xmlns:p14="http://schemas.microsoft.com/office/powerpoint/2010/main" val="1950077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Overview of Value-Based Care Financial Models</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lnSpcReduction="10000"/>
          </a:bodyPr>
          <a:lstStyle/>
          <a:p>
            <a:pPr>
              <a:lnSpc>
                <a:spcPct val="100000"/>
              </a:lnSpc>
              <a:defRPr/>
            </a:pPr>
            <a:r>
              <a:rPr lang="en-US" sz="2500" dirty="0"/>
              <a:t>Most VBP programs are driven by the payer and include the following foundational components: a defined population for which lower costs and improved quality is desired, financial rules for how savings and rewards will be shared between program constituents, desired outcomes for that population, and how program constituents will work together to drive these outcomes.</a:t>
            </a:r>
          </a:p>
          <a:p>
            <a:pPr lvl="1">
              <a:lnSpc>
                <a:spcPct val="100000"/>
              </a:lnSpc>
              <a:defRPr/>
            </a:pPr>
            <a:r>
              <a:rPr lang="en-US" dirty="0"/>
              <a:t>Attribution Model</a:t>
            </a:r>
          </a:p>
          <a:p>
            <a:pPr lvl="1">
              <a:lnSpc>
                <a:spcPct val="100000"/>
              </a:lnSpc>
              <a:defRPr/>
            </a:pPr>
            <a:r>
              <a:rPr lang="en-US" dirty="0"/>
              <a:t>Financial Model</a:t>
            </a:r>
          </a:p>
          <a:p>
            <a:pPr lvl="1">
              <a:lnSpc>
                <a:spcPct val="100000"/>
              </a:lnSpc>
              <a:defRPr/>
            </a:pPr>
            <a:r>
              <a:rPr lang="en-US" dirty="0"/>
              <a:t>Quality Standards</a:t>
            </a:r>
          </a:p>
          <a:p>
            <a:pPr lvl="1">
              <a:lnSpc>
                <a:spcPct val="100000"/>
              </a:lnSpc>
              <a:defRPr/>
            </a:pPr>
            <a:r>
              <a:rPr lang="en-US" dirty="0"/>
              <a:t>Collaboration Model and Additional Contractual Details</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194E011F-E23E-73A1-CDFC-35B42AEE9B85}"/>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7</a:t>
            </a:fld>
            <a:endParaRPr lang="en-US" dirty="0"/>
          </a:p>
        </p:txBody>
      </p:sp>
    </p:spTree>
    <p:extLst>
      <p:ext uri="{BB962C8B-B14F-4D97-AF65-F5344CB8AC3E}">
        <p14:creationId xmlns:p14="http://schemas.microsoft.com/office/powerpoint/2010/main" val="1444152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The Evolution of Value-Based Purchasing</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A multitude of VBP models are currently in use in the United States, as a result of the fragmented US healthcare payer and provider landscape, variation in population needs across payer segments and geographies, and differing macroeconomic incentives across payer types:</a:t>
            </a:r>
          </a:p>
          <a:p>
            <a:pPr lvl="1">
              <a:defRPr/>
            </a:pPr>
            <a:r>
              <a:rPr lang="en-US" dirty="0"/>
              <a:t>Medicare</a:t>
            </a:r>
          </a:p>
          <a:p>
            <a:pPr lvl="1">
              <a:defRPr/>
            </a:pPr>
            <a:r>
              <a:rPr lang="en-US" dirty="0"/>
              <a:t>Private Payers</a:t>
            </a:r>
          </a:p>
          <a:p>
            <a:pPr lvl="1">
              <a:defRPr/>
            </a:pPr>
            <a:r>
              <a:rPr lang="en-US" dirty="0"/>
              <a:t>State-Based Medicaid</a:t>
            </a:r>
          </a:p>
          <a:p>
            <a:pPr lvl="1">
              <a:defRPr/>
            </a:pPr>
            <a:r>
              <a:rPr lang="en-US" dirty="0"/>
              <a:t>All-Payer initiatives</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6249E899-5372-3D8C-A267-18A17CB3D39E}"/>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8</a:t>
            </a:fld>
            <a:endParaRPr lang="en-US" dirty="0"/>
          </a:p>
        </p:txBody>
      </p:sp>
    </p:spTree>
    <p:extLst>
      <p:ext uri="{BB962C8B-B14F-4D97-AF65-F5344CB8AC3E}">
        <p14:creationId xmlns:p14="http://schemas.microsoft.com/office/powerpoint/2010/main" val="3915219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The Evolution of Value-Based Purchasing</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Medicare</a:t>
            </a:r>
          </a:p>
          <a:p>
            <a:pPr lvl="1">
              <a:defRPr/>
            </a:pPr>
            <a:r>
              <a:rPr lang="en-US" dirty="0"/>
              <a:t>Single largest driver of value-based purchasing innovation at scale</a:t>
            </a:r>
          </a:p>
          <a:p>
            <a:pPr lvl="1">
              <a:defRPr/>
            </a:pPr>
            <a:r>
              <a:rPr lang="en-US" dirty="0"/>
              <a:t>Accountable care organizations (ACOs) have arguably had the greatest impact on the healthcare industry.</a:t>
            </a:r>
          </a:p>
          <a:p>
            <a:pPr lvl="1">
              <a:defRPr/>
            </a:pPr>
            <a:r>
              <a:rPr lang="en-US" dirty="0"/>
              <a:t>Key design principles for value-based models:</a:t>
            </a:r>
          </a:p>
          <a:p>
            <a:pPr lvl="2">
              <a:defRPr/>
            </a:pPr>
            <a:r>
              <a:rPr lang="en-US" dirty="0"/>
              <a:t>Encourage as many providers to participate as possible, to cover as many beneficiaries as possible.</a:t>
            </a:r>
          </a:p>
          <a:p>
            <a:pPr lvl="2">
              <a:defRPr/>
            </a:pPr>
            <a:r>
              <a:rPr lang="en-US" dirty="0"/>
              <a:t>Equip and incent providers to assume downside risk.</a:t>
            </a:r>
          </a:p>
          <a:p>
            <a:pPr lvl="2">
              <a:defRPr/>
            </a:pPr>
            <a:r>
              <a:rPr lang="en-US" dirty="0"/>
              <a:t>Create savings for the Medicare Trust Fund.</a:t>
            </a:r>
          </a:p>
          <a:p>
            <a:pPr lvl="2">
              <a:defRPr/>
            </a:pPr>
            <a:r>
              <a:rPr lang="en-US" dirty="0"/>
              <a:t>Improve quality of care for Medicare beneficiaries.</a:t>
            </a:r>
          </a:p>
          <a:p>
            <a:pPr lvl="2">
              <a:defRPr/>
            </a:pPr>
            <a:endParaRPr lang="en-US" dirty="0"/>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CB0A8776-94A1-8E99-0CCF-1C2635A378DE}"/>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9</a:t>
            </a:fld>
            <a:endParaRPr lang="en-US" dirty="0"/>
          </a:p>
        </p:txBody>
      </p:sp>
    </p:spTree>
    <p:extLst>
      <p:ext uri="{BB962C8B-B14F-4D97-AF65-F5344CB8AC3E}">
        <p14:creationId xmlns:p14="http://schemas.microsoft.com/office/powerpoint/2010/main" val="2787853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F5032181440D43B55E422A5C76F30C" ma:contentTypeVersion="23" ma:contentTypeDescription="Create a new document." ma:contentTypeScope="" ma:versionID="9d0b8187c1783a14fa289315ced2c83f">
  <xsd:schema xmlns:xsd="http://www.w3.org/2001/XMLSchema" xmlns:xs="http://www.w3.org/2001/XMLSchema" xmlns:p="http://schemas.microsoft.com/office/2006/metadata/properties" xmlns:ns2="09284045-d215-4eea-a6fb-d186447d56dd" xmlns:ns3="b8433483-1d4e-4fb3-9f99-54e542f370b8" targetNamespace="http://schemas.microsoft.com/office/2006/metadata/properties" ma:root="true" ma:fieldsID="7d71e2147094ed83d2c4739c7b6b4ba3" ns2:_="" ns3:_="">
    <xsd:import namespace="09284045-d215-4eea-a6fb-d186447d56dd"/>
    <xsd:import namespace="b8433483-1d4e-4fb3-9f99-54e542f370b8"/>
    <xsd:element name="properties">
      <xsd:complexType>
        <xsd:sequence>
          <xsd:element name="documentManagement">
            <xsd:complexType>
              <xsd:all>
                <xsd:element ref="ns2:MigrationWizId" minOccurs="0"/>
                <xsd:element ref="ns2:MigrationWizIdPermissions" minOccurs="0"/>
                <xsd:element ref="ns2:MigrationWizIdVersion" minOccurs="0"/>
                <xsd:element ref="ns2:MigrationWizIdPermissionLevels" minOccurs="0"/>
                <xsd:element ref="ns2:MigrationWizIdDocumentLibraryPermissions" minOccurs="0"/>
                <xsd:element ref="ns2:MigrationWizIdSecurityGroups" minOccurs="0"/>
                <xsd:element ref="ns2:lcf76f155ced4ddcb4097134ff3c332f0"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1" minOccurs="0"/>
                <xsd:element ref="ns2:lcf76f155ced4ddcb4097134ff3c332f2"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284045-d215-4eea-a6fb-d186447d56dd"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MigrationWizIdPermissionLevels" ma:index="11" nillable="true" ma:displayName="MigrationWizIdPermissionLevels" ma:internalName="MigrationWizIdPermissionLevels">
      <xsd:simpleType>
        <xsd:restriction base="dms:Text"/>
      </xsd:simpleType>
    </xsd:element>
    <xsd:element name="MigrationWizIdDocumentLibraryPermissions" ma:index="12" nillable="true" ma:displayName="MigrationWizIdDocumentLibraryPermissions" ma:internalName="MigrationWizIdDocumentLibraryPermissions">
      <xsd:simpleType>
        <xsd:restriction base="dms:Text"/>
      </xsd:simpleType>
    </xsd:element>
    <xsd:element name="MigrationWizIdSecurityGroups" ma:index="13" nillable="true" ma:displayName="MigrationWizIdSecurityGroups" ma:internalName="MigrationWizIdSecurityGroups">
      <xsd:simpleType>
        <xsd:restriction base="dms:Text"/>
      </xsd:simpleType>
    </xsd:element>
    <xsd:element name="lcf76f155ced4ddcb4097134ff3c332f0" ma:index="14" nillable="true" ma:displayName="Image Tags_0" ma:hidden="true" ma:internalName="lcf76f155ced4ddcb4097134ff3c332f0" ma:readOnly="false">
      <xsd:simpleType>
        <xsd:restriction base="dms:Note"/>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1" ma:index="23" nillable="true" ma:displayName="Image Tags_0" ma:hidden="true" ma:internalName="lcf76f155ced4ddcb4097134ff3c332f1" ma:readOnly="false">
      <xsd:simpleType>
        <xsd:restriction base="dms:Note"/>
      </xsd:simpleType>
    </xsd:element>
    <xsd:element name="lcf76f155ced4ddcb4097134ff3c332f2" ma:index="24" nillable="true" ma:displayName="Image Tags_0" ma:hidden="true" ma:internalName="lcf76f155ced4ddcb4097134ff3c332f2" ma:readOnly="false">
      <xsd:simpleType>
        <xsd:restriction base="dms:Note"/>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ac81174-90e6-44ae-846b-49af66d08618" ma:termSetId="09814cd3-568e-fe90-9814-8d621ff8fb84" ma:anchorId="fba54fb3-c3e1-fe81-a776-ca4b69148c4d" ma:open="true" ma:isKeyword="false">
      <xsd:complexType>
        <xsd:sequence>
          <xsd:element ref="pc:Terms" minOccurs="0" maxOccurs="1"/>
        </xsd:sequence>
      </xsd:complexType>
    </xsd:element>
    <xsd:element name="MediaServiceOCR" ma:index="2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8433483-1d4e-4fb3-9f99-54e542f370b8"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641c3dec-0607-4633-950a-0f5acd44eb26}" ma:internalName="TaxCatchAll" ma:showField="CatchAllData" ma:web="b8433483-1d4e-4fb3-9f99-54e542f370b8">
      <xsd:complexType>
        <xsd:complexContent>
          <xsd:extension base="dms:MultiChoiceLookup">
            <xsd:sequence>
              <xsd:element name="Value" type="dms:Lookup" maxOccurs="unbounded" minOccurs="0" nillable="true"/>
            </xsd:sequence>
          </xsd:extension>
        </xsd:complexContent>
      </xsd:complexType>
    </xsd:element>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9284045-d215-4eea-a6fb-d186447d56dd">
      <Terms xmlns="http://schemas.microsoft.com/office/infopath/2007/PartnerControls"/>
    </lcf76f155ced4ddcb4097134ff3c332f>
    <MigrationWizIdPermissionLevels xmlns="09284045-d215-4eea-a6fb-d186447d56dd" xsi:nil="true"/>
    <TaxCatchAll xmlns="b8433483-1d4e-4fb3-9f99-54e542f370b8" xsi:nil="true"/>
    <MigrationWizIdPermissions xmlns="09284045-d215-4eea-a6fb-d186447d56dd" xsi:nil="true"/>
    <MigrationWizIdVersion xmlns="09284045-d215-4eea-a6fb-d186447d56dd" xsi:nil="true"/>
    <MigrationWizIdDocumentLibraryPermissions xmlns="09284045-d215-4eea-a6fb-d186447d56dd" xsi:nil="true"/>
    <MigrationWizIdSecurityGroups xmlns="09284045-d215-4eea-a6fb-d186447d56dd" xsi:nil="true"/>
    <lcf76f155ced4ddcb4097134ff3c332f0 xmlns="09284045-d215-4eea-a6fb-d186447d56dd" xsi:nil="true"/>
    <lcf76f155ced4ddcb4097134ff3c332f1 xmlns="09284045-d215-4eea-a6fb-d186447d56dd" xsi:nil="true"/>
    <lcf76f155ced4ddcb4097134ff3c332f2 xmlns="09284045-d215-4eea-a6fb-d186447d56dd" xsi:nil="true"/>
    <MigrationWizId xmlns="09284045-d215-4eea-a6fb-d186447d56dd" xsi:nil="true"/>
  </documentManagement>
</p:properties>
</file>

<file path=customXml/itemProps1.xml><?xml version="1.0" encoding="utf-8"?>
<ds:datastoreItem xmlns:ds="http://schemas.openxmlformats.org/officeDocument/2006/customXml" ds:itemID="{0DF9F3FE-BD74-4337-980F-9CF63ED132F0}"/>
</file>

<file path=customXml/itemProps2.xml><?xml version="1.0" encoding="utf-8"?>
<ds:datastoreItem xmlns:ds="http://schemas.openxmlformats.org/officeDocument/2006/customXml" ds:itemID="{78A174E6-70F8-4E8E-9658-6D881D251B9A}"/>
</file>

<file path=customXml/itemProps3.xml><?xml version="1.0" encoding="utf-8"?>
<ds:datastoreItem xmlns:ds="http://schemas.openxmlformats.org/officeDocument/2006/customXml" ds:itemID="{E19898DC-D35A-474A-A215-3BC8A4BFF984}"/>
</file>

<file path=docProps/app.xml><?xml version="1.0" encoding="utf-8"?>
<Properties xmlns="http://schemas.openxmlformats.org/officeDocument/2006/extended-properties" xmlns:vt="http://schemas.openxmlformats.org/officeDocument/2006/docPropsVTypes">
  <Template>{1F3DECF6-4809-4945-AE66-B222215907DB}tf16401378</Template>
  <TotalTime>464</TotalTime>
  <Words>1006</Words>
  <Application>Microsoft Office PowerPoint</Application>
  <PresentationFormat>Widescreen</PresentationFormat>
  <Paragraphs>120</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MetaPlus-Bold</vt:lpstr>
      <vt:lpstr>MetaPlusBook-Roman</vt:lpstr>
      <vt:lpstr>Times New Roman</vt:lpstr>
      <vt:lpstr>Office Theme</vt:lpstr>
      <vt:lpstr>Value-Based Purchasing</vt:lpstr>
      <vt:lpstr>Chapter Outline</vt:lpstr>
      <vt:lpstr>Context, Introduction, and Definition</vt:lpstr>
      <vt:lpstr>Context, Introduction, and Definition</vt:lpstr>
      <vt:lpstr>Context, Introduction, and Definition</vt:lpstr>
      <vt:lpstr>Overview of Value-Based Care Financial Models</vt:lpstr>
      <vt:lpstr>Overview of Value-Based Care Financial Models</vt:lpstr>
      <vt:lpstr>The Evolution of Value-Based Purchasing</vt:lpstr>
      <vt:lpstr>The Evolution of Value-Based Purchasing</vt:lpstr>
      <vt:lpstr>The Evolution of Value-Based Purchasing</vt:lpstr>
      <vt:lpstr>The Evolution of Value-Based Purchasing</vt:lpstr>
      <vt:lpstr>The Evolution of Value-Based Purchasing</vt:lpstr>
      <vt:lpstr>Strategies and Capabilities to Succeed in Value</vt:lpstr>
      <vt:lpstr>Key Learnings in the Evolution Toward Value-Based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J. Baumann, FACHE</dc:creator>
  <cp:lastModifiedBy>Nancy A. Vitucci</cp:lastModifiedBy>
  <cp:revision>57</cp:revision>
  <dcterms:created xsi:type="dcterms:W3CDTF">2021-10-04T19:14:27Z</dcterms:created>
  <dcterms:modified xsi:type="dcterms:W3CDTF">2022-10-12T21:11:53Z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0x010100DBF5032181440D43B55E422A5C76F30C</vt:lpwstr>
  </property>
</Properties>
</file>