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71" r:id="rId3"/>
    <p:sldId id="256" r:id="rId4"/>
    <p:sldId id="273" r:id="rId5"/>
    <p:sldId id="274" r:id="rId6"/>
    <p:sldId id="275" r:id="rId7"/>
    <p:sldId id="276" r:id="rId8"/>
    <p:sldId id="277" r:id="rId9"/>
    <p:sldId id="278" r:id="rId10"/>
    <p:sldId id="280" r:id="rId11"/>
    <p:sldId id="281"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E70E16-5445-046E-D88B-776AFB394D67}" name="Copy Editor" initials="CE" userId="Copy Edito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5" autoAdjust="0"/>
    <p:restoredTop sz="94649" autoAdjust="0"/>
  </p:normalViewPr>
  <p:slideViewPr>
    <p:cSldViewPr snapToGrid="0">
      <p:cViewPr varScale="1">
        <p:scale>
          <a:sx n="104" d="100"/>
          <a:sy n="104" d="100"/>
        </p:scale>
        <p:origin x="126" y="1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F3985-BA79-4202-AB92-2FDACCDBE8F5}" type="datetimeFigureOut">
              <a:rPr lang="en-US" smtClean="0"/>
              <a:t>10/12/2022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8EFA1-F7BB-4BC9-B12F-2064DF7DAE59}" type="slidenum">
              <a:rPr lang="en-US" smtClean="0"/>
              <a:t>‹#›</a:t>
            </a:fld>
            <a:endParaRPr lang="en-US" dirty="0"/>
          </a:p>
        </p:txBody>
      </p:sp>
    </p:spTree>
    <p:extLst>
      <p:ext uri="{BB962C8B-B14F-4D97-AF65-F5344CB8AC3E}">
        <p14:creationId xmlns:p14="http://schemas.microsoft.com/office/powerpoint/2010/main" val="3446314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18EFA1-F7BB-4BC9-B12F-2064DF7DAE59}" type="slidenum">
              <a:rPr lang="en-US" smtClean="0"/>
              <a:t>1</a:t>
            </a:fld>
            <a:endParaRPr lang="en-US" dirty="0"/>
          </a:p>
        </p:txBody>
      </p:sp>
    </p:spTree>
    <p:extLst>
      <p:ext uri="{BB962C8B-B14F-4D97-AF65-F5344CB8AC3E}">
        <p14:creationId xmlns:p14="http://schemas.microsoft.com/office/powerpoint/2010/main" val="80044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10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587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11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4479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12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0714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B1A5234-02C9-4C55-9C60-CCE26CE636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30A6DE2-8A4C-4E74-8881-D56E5788DC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4340" name="Slide Number Placeholder 3">
            <a:extLst>
              <a:ext uri="{FF2B5EF4-FFF2-40B4-BE49-F238E27FC236}">
                <a16:creationId xmlns:a16="http://schemas.microsoft.com/office/drawing/2014/main" id="{EEB1DEBF-BEB7-4317-9CD0-B8B8FA8BF8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C62DA4A-D284-4A92-9C07-6478FF867433}" type="slidenum">
              <a:rPr lang="en-US" altLang="en-US" smtClean="0">
                <a:latin typeface="Times New Roman" panose="02020603050405020304" pitchFamily="18" charset="0"/>
              </a:rPr>
              <a:pPr fontAlgn="base">
                <a:spcBef>
                  <a:spcPct val="0"/>
                </a:spcBef>
                <a:spcAft>
                  <a:spcPct val="0"/>
                </a:spcAft>
              </a:pPr>
              <a:t>2</a:t>
            </a:fld>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3</a:t>
            </a:fld>
            <a:endParaRPr lang="en-US" altLang="en-US"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7846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19013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246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625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282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B58514D-07E9-4D38-B190-31379AABE5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027E912B-B18F-4BC8-800B-5A7C26F2E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6388" name="Slide Number Placeholder 3">
            <a:extLst>
              <a:ext uri="{FF2B5EF4-FFF2-40B4-BE49-F238E27FC236}">
                <a16:creationId xmlns:a16="http://schemas.microsoft.com/office/drawing/2014/main" id="{BF79AE19-4CFF-41AA-9959-D2F5B10063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6D035F3-3D7D-4061-90B8-9959396D99CE}" type="slidenum">
              <a:rPr lang="en-US" altLang="en-US" smtClean="0">
                <a:latin typeface="Times New Roman" panose="02020603050405020304" pitchFamily="18" charset="0"/>
              </a:rPr>
              <a:pPr fontAlgn="base">
                <a:spcBef>
                  <a:spcPct val="0"/>
                </a:spcBef>
                <a:spcAft>
                  <a:spcPct val="0"/>
                </a:spcAft>
              </a:pPr>
              <a:t>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3455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D44B-1CE0-409F-AA1B-6E96BEB40A5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91B8E59-488B-4CF3-827D-8B8327A5E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3D5C28A-9BF4-4729-8A77-B4A8A2607D55}"/>
              </a:ext>
            </a:extLst>
          </p:cNvPr>
          <p:cNvSpPr>
            <a:spLocks noGrp="1"/>
          </p:cNvSpPr>
          <p:nvPr>
            <p:ph type="dt" sz="half" idx="10"/>
          </p:nvPr>
        </p:nvSpPr>
        <p:spPr/>
        <p:txBody>
          <a:bodyPr/>
          <a:lstStyle/>
          <a:p>
            <a:fld id="{2AC18267-E115-4576-ADFE-BA98E0E4A506}" type="datetime1">
              <a:rPr lang="en-US" smtClean="0"/>
              <a:t>10/12/2022</a:t>
            </a:fld>
            <a:endParaRPr lang="en-US" dirty="0"/>
          </a:p>
        </p:txBody>
      </p:sp>
      <p:sp>
        <p:nvSpPr>
          <p:cNvPr id="5" name="Footer Placeholder 4">
            <a:extLst>
              <a:ext uri="{FF2B5EF4-FFF2-40B4-BE49-F238E27FC236}">
                <a16:creationId xmlns:a16="http://schemas.microsoft.com/office/drawing/2014/main" id="{BA344051-4304-4C72-B3BA-938230D795D3}"/>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6" name="Slide Number Placeholder 5">
            <a:extLst>
              <a:ext uri="{FF2B5EF4-FFF2-40B4-BE49-F238E27FC236}">
                <a16:creationId xmlns:a16="http://schemas.microsoft.com/office/drawing/2014/main" id="{4366CF42-B82D-41FB-B08B-C767C3FBEC7B}"/>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291345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DFCA3-F311-4612-8258-0279389C5C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1A1B2-63B5-4C77-B11E-833541E486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581F71-5DD3-4C23-B04B-AD1897C78515}"/>
              </a:ext>
            </a:extLst>
          </p:cNvPr>
          <p:cNvSpPr>
            <a:spLocks noGrp="1"/>
          </p:cNvSpPr>
          <p:nvPr>
            <p:ph type="dt" sz="half" idx="10"/>
          </p:nvPr>
        </p:nvSpPr>
        <p:spPr/>
        <p:txBody>
          <a:bodyPr/>
          <a:lstStyle/>
          <a:p>
            <a:fld id="{BA99BD84-6005-4F1A-923C-B5E519D1955F}" type="datetime1">
              <a:rPr lang="en-US" smtClean="0"/>
              <a:t>10/12/2022</a:t>
            </a:fld>
            <a:endParaRPr lang="en-US" dirty="0"/>
          </a:p>
        </p:txBody>
      </p:sp>
      <p:sp>
        <p:nvSpPr>
          <p:cNvPr id="5" name="Footer Placeholder 4">
            <a:extLst>
              <a:ext uri="{FF2B5EF4-FFF2-40B4-BE49-F238E27FC236}">
                <a16:creationId xmlns:a16="http://schemas.microsoft.com/office/drawing/2014/main" id="{DB65AF34-7CC2-4C79-9ADE-98D014E02906}"/>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6" name="Slide Number Placeholder 5">
            <a:extLst>
              <a:ext uri="{FF2B5EF4-FFF2-40B4-BE49-F238E27FC236}">
                <a16:creationId xmlns:a16="http://schemas.microsoft.com/office/drawing/2014/main" id="{23D5C669-9573-405F-9DD0-4AB3C92BE7D6}"/>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2374451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080A78-6790-4706-B5DC-ACB8F4102C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7ABEB-4633-4681-AF96-23F3A931C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027FC-7A70-45CF-A7D6-C1074465DE8A}"/>
              </a:ext>
            </a:extLst>
          </p:cNvPr>
          <p:cNvSpPr>
            <a:spLocks noGrp="1"/>
          </p:cNvSpPr>
          <p:nvPr>
            <p:ph type="dt" sz="half" idx="10"/>
          </p:nvPr>
        </p:nvSpPr>
        <p:spPr/>
        <p:txBody>
          <a:bodyPr/>
          <a:lstStyle/>
          <a:p>
            <a:fld id="{68CC437F-9AA9-4C38-AB67-50B84E8B059E}" type="datetime1">
              <a:rPr lang="en-US" smtClean="0"/>
              <a:t>10/12/2022</a:t>
            </a:fld>
            <a:endParaRPr lang="en-US" dirty="0"/>
          </a:p>
        </p:txBody>
      </p:sp>
      <p:sp>
        <p:nvSpPr>
          <p:cNvPr id="5" name="Footer Placeholder 4">
            <a:extLst>
              <a:ext uri="{FF2B5EF4-FFF2-40B4-BE49-F238E27FC236}">
                <a16:creationId xmlns:a16="http://schemas.microsoft.com/office/drawing/2014/main" id="{D00FAA80-CEC9-472D-8C8D-53302C893CA5}"/>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6" name="Slide Number Placeholder 5">
            <a:extLst>
              <a:ext uri="{FF2B5EF4-FFF2-40B4-BE49-F238E27FC236}">
                <a16:creationId xmlns:a16="http://schemas.microsoft.com/office/drawing/2014/main" id="{88DBB94D-52AC-4352-8335-1D984A128E0F}"/>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272404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96541-EAC5-41EA-9291-031298761A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26C1A5-C4A9-4CB1-8C5E-4AB044B1D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446924-2ABC-47EF-BE1D-A19CCFB77BEB}"/>
              </a:ext>
            </a:extLst>
          </p:cNvPr>
          <p:cNvSpPr>
            <a:spLocks noGrp="1"/>
          </p:cNvSpPr>
          <p:nvPr>
            <p:ph type="dt" sz="half" idx="10"/>
          </p:nvPr>
        </p:nvSpPr>
        <p:spPr/>
        <p:txBody>
          <a:bodyPr/>
          <a:lstStyle/>
          <a:p>
            <a:fld id="{6EF35B21-40E6-4B92-8EBE-912112FFE3C9}" type="datetime1">
              <a:rPr lang="en-US" smtClean="0"/>
              <a:t>10/12/2022</a:t>
            </a:fld>
            <a:endParaRPr lang="en-US" dirty="0"/>
          </a:p>
        </p:txBody>
      </p:sp>
      <p:sp>
        <p:nvSpPr>
          <p:cNvPr id="5" name="Footer Placeholder 4">
            <a:extLst>
              <a:ext uri="{FF2B5EF4-FFF2-40B4-BE49-F238E27FC236}">
                <a16:creationId xmlns:a16="http://schemas.microsoft.com/office/drawing/2014/main" id="{510EEEE3-58F9-4453-99DF-C3C9EDCB44AE}"/>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6" name="Slide Number Placeholder 5">
            <a:extLst>
              <a:ext uri="{FF2B5EF4-FFF2-40B4-BE49-F238E27FC236}">
                <a16:creationId xmlns:a16="http://schemas.microsoft.com/office/drawing/2014/main" id="{8297687C-85AB-499C-B0CC-D45D143E0D1A}"/>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43008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57067-A4F8-4209-A40E-2B3E47574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3FC60E-1BC8-4B75-87F0-90F9CB5E1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C4FA1D-D5A6-4DF4-BC0D-635473DA3A0F}"/>
              </a:ext>
            </a:extLst>
          </p:cNvPr>
          <p:cNvSpPr>
            <a:spLocks noGrp="1"/>
          </p:cNvSpPr>
          <p:nvPr>
            <p:ph type="dt" sz="half" idx="10"/>
          </p:nvPr>
        </p:nvSpPr>
        <p:spPr/>
        <p:txBody>
          <a:bodyPr/>
          <a:lstStyle/>
          <a:p>
            <a:fld id="{10CBA884-3AA9-426C-B85A-016792B2B25C}" type="datetime1">
              <a:rPr lang="en-US" smtClean="0"/>
              <a:t>10/12/2022</a:t>
            </a:fld>
            <a:endParaRPr lang="en-US" dirty="0"/>
          </a:p>
        </p:txBody>
      </p:sp>
      <p:sp>
        <p:nvSpPr>
          <p:cNvPr id="5" name="Footer Placeholder 4">
            <a:extLst>
              <a:ext uri="{FF2B5EF4-FFF2-40B4-BE49-F238E27FC236}">
                <a16:creationId xmlns:a16="http://schemas.microsoft.com/office/drawing/2014/main" id="{1DBB33AC-B31D-457E-B70C-EB43C7281F62}"/>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6" name="Slide Number Placeholder 5">
            <a:extLst>
              <a:ext uri="{FF2B5EF4-FFF2-40B4-BE49-F238E27FC236}">
                <a16:creationId xmlns:a16="http://schemas.microsoft.com/office/drawing/2014/main" id="{6D86A4F9-843E-4BA8-AAED-04E23A6D18A2}"/>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11365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B8B9-31CF-47C6-9DC0-1C04601F6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31FAB-C589-4C06-A907-C140FDF715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ABAE65-A0F8-49E8-8B4C-81D6C06F06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70383-C11D-404C-AC56-D2EF0035C7E7}"/>
              </a:ext>
            </a:extLst>
          </p:cNvPr>
          <p:cNvSpPr>
            <a:spLocks noGrp="1"/>
          </p:cNvSpPr>
          <p:nvPr>
            <p:ph type="dt" sz="half" idx="10"/>
          </p:nvPr>
        </p:nvSpPr>
        <p:spPr/>
        <p:txBody>
          <a:bodyPr/>
          <a:lstStyle/>
          <a:p>
            <a:fld id="{0DB5005F-2644-4260-ACEF-E841A687481A}" type="datetime1">
              <a:rPr lang="en-US" smtClean="0"/>
              <a:t>10/12/2022</a:t>
            </a:fld>
            <a:endParaRPr lang="en-US" dirty="0"/>
          </a:p>
        </p:txBody>
      </p:sp>
      <p:sp>
        <p:nvSpPr>
          <p:cNvPr id="6" name="Footer Placeholder 5">
            <a:extLst>
              <a:ext uri="{FF2B5EF4-FFF2-40B4-BE49-F238E27FC236}">
                <a16:creationId xmlns:a16="http://schemas.microsoft.com/office/drawing/2014/main" id="{AFEA0E67-4C2C-48EF-8D3F-BC479AC746F6}"/>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7" name="Slide Number Placeholder 6">
            <a:extLst>
              <a:ext uri="{FF2B5EF4-FFF2-40B4-BE49-F238E27FC236}">
                <a16:creationId xmlns:a16="http://schemas.microsoft.com/office/drawing/2014/main" id="{FD44B35E-30C2-40ED-905C-489D795B7986}"/>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134431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FD5D-28EA-435F-99A9-F2283F9BA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DEDCC4-6CDE-409F-992F-E54214B979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677A5E-E6E6-4B48-84B3-A28C5574C5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52BBE-BEAC-4FE9-92E2-22DD2EADB1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51A94A-85C8-42A7-9749-51F298E5B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FC0622-080C-402C-BB44-8EB89CB13E7C}"/>
              </a:ext>
            </a:extLst>
          </p:cNvPr>
          <p:cNvSpPr>
            <a:spLocks noGrp="1"/>
          </p:cNvSpPr>
          <p:nvPr>
            <p:ph type="dt" sz="half" idx="10"/>
          </p:nvPr>
        </p:nvSpPr>
        <p:spPr/>
        <p:txBody>
          <a:bodyPr/>
          <a:lstStyle/>
          <a:p>
            <a:fld id="{1806BCAA-69BE-49B0-8F55-C8E05D00B03D}" type="datetime1">
              <a:rPr lang="en-US" smtClean="0"/>
              <a:t>10/12/2022</a:t>
            </a:fld>
            <a:endParaRPr lang="en-US" dirty="0"/>
          </a:p>
        </p:txBody>
      </p:sp>
      <p:sp>
        <p:nvSpPr>
          <p:cNvPr id="8" name="Footer Placeholder 7">
            <a:extLst>
              <a:ext uri="{FF2B5EF4-FFF2-40B4-BE49-F238E27FC236}">
                <a16:creationId xmlns:a16="http://schemas.microsoft.com/office/drawing/2014/main" id="{3FB0F6D2-52D0-4355-A484-2116A55299E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9" name="Slide Number Placeholder 8">
            <a:extLst>
              <a:ext uri="{FF2B5EF4-FFF2-40B4-BE49-F238E27FC236}">
                <a16:creationId xmlns:a16="http://schemas.microsoft.com/office/drawing/2014/main" id="{2BEB003E-D146-4F82-B010-C6066629BCA8}"/>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43613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F89A-1DA1-4926-AD79-04B378A5F5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2598E3-860A-4A06-8C8B-2074BD70A566}"/>
              </a:ext>
            </a:extLst>
          </p:cNvPr>
          <p:cNvSpPr>
            <a:spLocks noGrp="1"/>
          </p:cNvSpPr>
          <p:nvPr>
            <p:ph type="dt" sz="half" idx="10"/>
          </p:nvPr>
        </p:nvSpPr>
        <p:spPr/>
        <p:txBody>
          <a:bodyPr/>
          <a:lstStyle/>
          <a:p>
            <a:fld id="{141F2CF6-D4F0-4582-8F4E-217A62E663C1}" type="datetime1">
              <a:rPr lang="en-US" smtClean="0"/>
              <a:t>10/12/2022</a:t>
            </a:fld>
            <a:endParaRPr lang="en-US" dirty="0"/>
          </a:p>
        </p:txBody>
      </p:sp>
      <p:sp>
        <p:nvSpPr>
          <p:cNvPr id="4" name="Footer Placeholder 3">
            <a:extLst>
              <a:ext uri="{FF2B5EF4-FFF2-40B4-BE49-F238E27FC236}">
                <a16:creationId xmlns:a16="http://schemas.microsoft.com/office/drawing/2014/main" id="{58FEA990-9A39-4DC1-B0DE-22CA132E4CF8}"/>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5" name="Slide Number Placeholder 4">
            <a:extLst>
              <a:ext uri="{FF2B5EF4-FFF2-40B4-BE49-F238E27FC236}">
                <a16:creationId xmlns:a16="http://schemas.microsoft.com/office/drawing/2014/main" id="{7C2A6110-AFFD-4BBB-A5A0-99566B75DCD9}"/>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304858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31E00-BFB4-4835-B13C-C568102519E1}"/>
              </a:ext>
            </a:extLst>
          </p:cNvPr>
          <p:cNvSpPr>
            <a:spLocks noGrp="1"/>
          </p:cNvSpPr>
          <p:nvPr>
            <p:ph type="dt" sz="half" idx="10"/>
          </p:nvPr>
        </p:nvSpPr>
        <p:spPr/>
        <p:txBody>
          <a:bodyPr/>
          <a:lstStyle/>
          <a:p>
            <a:fld id="{A138DAE3-B297-4571-B8B4-2F2F1A7B09A1}" type="datetime1">
              <a:rPr lang="en-US" smtClean="0"/>
              <a:t>10/12/2022</a:t>
            </a:fld>
            <a:endParaRPr lang="en-US" dirty="0"/>
          </a:p>
        </p:txBody>
      </p:sp>
      <p:sp>
        <p:nvSpPr>
          <p:cNvPr id="3" name="Footer Placeholder 2">
            <a:extLst>
              <a:ext uri="{FF2B5EF4-FFF2-40B4-BE49-F238E27FC236}">
                <a16:creationId xmlns:a16="http://schemas.microsoft.com/office/drawing/2014/main" id="{8FDEEF88-6344-452E-A3A6-34D6CBBD32E1}"/>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4" name="Slide Number Placeholder 3">
            <a:extLst>
              <a:ext uri="{FF2B5EF4-FFF2-40B4-BE49-F238E27FC236}">
                <a16:creationId xmlns:a16="http://schemas.microsoft.com/office/drawing/2014/main" id="{F5369CE0-7B3D-4DB3-A11C-8A3C07871B35}"/>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103962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42F5-13D4-41C3-B902-0B179B433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15C08D-85FA-414E-8433-9ACB1AF06F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ED650-EAAD-415D-ACCF-9E7B61454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2298A-A49F-41DD-A8E5-B30B0D681AE2}"/>
              </a:ext>
            </a:extLst>
          </p:cNvPr>
          <p:cNvSpPr>
            <a:spLocks noGrp="1"/>
          </p:cNvSpPr>
          <p:nvPr>
            <p:ph type="dt" sz="half" idx="10"/>
          </p:nvPr>
        </p:nvSpPr>
        <p:spPr/>
        <p:txBody>
          <a:bodyPr/>
          <a:lstStyle/>
          <a:p>
            <a:fld id="{472F0B5C-2D36-4FC0-91F1-3B45437895A0}" type="datetime1">
              <a:rPr lang="en-US" smtClean="0"/>
              <a:t>10/12/2022</a:t>
            </a:fld>
            <a:endParaRPr lang="en-US" dirty="0"/>
          </a:p>
        </p:txBody>
      </p:sp>
      <p:sp>
        <p:nvSpPr>
          <p:cNvPr id="6" name="Footer Placeholder 5">
            <a:extLst>
              <a:ext uri="{FF2B5EF4-FFF2-40B4-BE49-F238E27FC236}">
                <a16:creationId xmlns:a16="http://schemas.microsoft.com/office/drawing/2014/main" id="{8A553F20-3E63-49BC-AE65-31384493BF3E}"/>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7" name="Slide Number Placeholder 6">
            <a:extLst>
              <a:ext uri="{FF2B5EF4-FFF2-40B4-BE49-F238E27FC236}">
                <a16:creationId xmlns:a16="http://schemas.microsoft.com/office/drawing/2014/main" id="{712774B2-918C-428C-89E2-E281EE53273F}"/>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13884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60609-6F2D-4E14-B8DE-021DEF053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F2C2B3-E60C-43B5-89FB-60FEB6875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E2C94D-2F3D-4563-AAD5-5BC58A8EA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DB681-17F1-4A17-9B3A-C9C8B2CB317C}"/>
              </a:ext>
            </a:extLst>
          </p:cNvPr>
          <p:cNvSpPr>
            <a:spLocks noGrp="1"/>
          </p:cNvSpPr>
          <p:nvPr>
            <p:ph type="dt" sz="half" idx="10"/>
          </p:nvPr>
        </p:nvSpPr>
        <p:spPr/>
        <p:txBody>
          <a:bodyPr/>
          <a:lstStyle/>
          <a:p>
            <a:fld id="{5B280A6F-4DF3-4BB2-B2C2-07B2AB245BE1}" type="datetime1">
              <a:rPr lang="en-US" smtClean="0"/>
              <a:t>10/12/2022</a:t>
            </a:fld>
            <a:endParaRPr lang="en-US" dirty="0"/>
          </a:p>
        </p:txBody>
      </p:sp>
      <p:sp>
        <p:nvSpPr>
          <p:cNvPr id="6" name="Footer Placeholder 5">
            <a:extLst>
              <a:ext uri="{FF2B5EF4-FFF2-40B4-BE49-F238E27FC236}">
                <a16:creationId xmlns:a16="http://schemas.microsoft.com/office/drawing/2014/main" id="{88DF0414-6C48-4F25-A837-B5AB48A65E3D}"/>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7" name="Slide Number Placeholder 6">
            <a:extLst>
              <a:ext uri="{FF2B5EF4-FFF2-40B4-BE49-F238E27FC236}">
                <a16:creationId xmlns:a16="http://schemas.microsoft.com/office/drawing/2014/main" id="{316A6E4F-4FF5-4186-BF41-A086F8E86C97}"/>
              </a:ext>
            </a:extLst>
          </p:cNvPr>
          <p:cNvSpPr>
            <a:spLocks noGrp="1"/>
          </p:cNvSpPr>
          <p:nvPr>
            <p:ph type="sldNum" sz="quarter" idx="12"/>
          </p:nvPr>
        </p:nvSpPr>
        <p:spPr/>
        <p:txBody>
          <a:bodyPr/>
          <a:lstStyle/>
          <a:p>
            <a:fld id="{0E4A23CA-8871-437B-AB32-34205635D4CE}" type="slidenum">
              <a:rPr lang="en-US" smtClean="0"/>
              <a:t>‹#›</a:t>
            </a:fld>
            <a:endParaRPr lang="en-US" dirty="0"/>
          </a:p>
        </p:txBody>
      </p:sp>
    </p:spTree>
    <p:extLst>
      <p:ext uri="{BB962C8B-B14F-4D97-AF65-F5344CB8AC3E}">
        <p14:creationId xmlns:p14="http://schemas.microsoft.com/office/powerpoint/2010/main" val="336666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9CF660-9982-48BD-A5A1-004686805474}"/>
              </a:ext>
            </a:extLst>
          </p:cNvPr>
          <p:cNvPicPr>
            <a:picLocks noChangeAspect="1"/>
          </p:cNvPicPr>
          <p:nvPr userDrawn="1"/>
        </p:nvPicPr>
        <p:blipFill>
          <a:blip r:embed="rId13"/>
          <a:stretch>
            <a:fillRect/>
          </a:stretch>
        </p:blipFill>
        <p:spPr>
          <a:xfrm>
            <a:off x="0" y="6228272"/>
            <a:ext cx="12192000" cy="625415"/>
          </a:xfrm>
          <a:prstGeom prst="rect">
            <a:avLst/>
          </a:prstGeom>
        </p:spPr>
      </p:pic>
      <p:sp>
        <p:nvSpPr>
          <p:cNvPr id="2" name="Title Placeholder 1">
            <a:extLst>
              <a:ext uri="{FF2B5EF4-FFF2-40B4-BE49-F238E27FC236}">
                <a16:creationId xmlns:a16="http://schemas.microsoft.com/office/drawing/2014/main" id="{9EEA6AE4-1E32-4B1A-9DA5-056226DDE7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110D47-A9ED-47F3-8271-4EB0E616F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7E379-7493-497E-97ED-8A8151492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E1DCA8-6830-437C-9CD3-2D70AB4FB4C7}" type="datetime1">
              <a:rPr lang="en-US" smtClean="0"/>
              <a:t>10/12/2022</a:t>
            </a:fld>
            <a:endParaRPr lang="en-US" dirty="0"/>
          </a:p>
        </p:txBody>
      </p:sp>
      <p:sp>
        <p:nvSpPr>
          <p:cNvPr id="5" name="Footer Placeholder 4">
            <a:extLst>
              <a:ext uri="{FF2B5EF4-FFF2-40B4-BE49-F238E27FC236}">
                <a16:creationId xmlns:a16="http://schemas.microsoft.com/office/drawing/2014/main" id="{D7FD08E8-AA29-4915-B2BB-03C8E6C6306E}"/>
              </a:ext>
            </a:extLst>
          </p:cNvPr>
          <p:cNvSpPr>
            <a:spLocks noGrp="1"/>
          </p:cNvSpPr>
          <p:nvPr>
            <p:ph type="ftr" sz="quarter" idx="3"/>
          </p:nvPr>
        </p:nvSpPr>
        <p:spPr>
          <a:xfrm>
            <a:off x="3416061" y="6356350"/>
            <a:ext cx="5365630" cy="365125"/>
          </a:xfrm>
          <a:prstGeom prst="rect">
            <a:avLst/>
          </a:prstGeom>
        </p:spPr>
        <p:txBody>
          <a:bodyPr vert="horz" lIns="91440" tIns="45720" rIns="91440" bIns="45720" rtlCol="0" anchor="ctr"/>
          <a:lstStyle>
            <a:lvl1pPr algn="ctr">
              <a:defRPr sz="1200" b="1">
                <a:solidFill>
                  <a:schemeClr val="bg1"/>
                </a:solidFill>
              </a:defRPr>
            </a:lvl1pPr>
          </a:lstStyle>
          <a:p>
            <a:r>
              <a:rPr lang="en-US" dirty="0"/>
              <a:t>Copyright © 2022 Foundation of the American College of Healthcare Executives. Not for sale.</a:t>
            </a:r>
          </a:p>
        </p:txBody>
      </p:sp>
      <p:sp>
        <p:nvSpPr>
          <p:cNvPr id="6" name="Slide Number Placeholder 5">
            <a:extLst>
              <a:ext uri="{FF2B5EF4-FFF2-40B4-BE49-F238E27FC236}">
                <a16:creationId xmlns:a16="http://schemas.microsoft.com/office/drawing/2014/main" id="{E0FFA9B9-EFF9-43CF-B8E3-485429370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A23CA-8871-437B-AB32-34205635D4CE}" type="slidenum">
              <a:rPr lang="en-US" smtClean="0"/>
              <a:t>‹#›</a:t>
            </a:fld>
            <a:endParaRPr lang="en-US" dirty="0"/>
          </a:p>
        </p:txBody>
      </p:sp>
      <p:pic>
        <p:nvPicPr>
          <p:cNvPr id="14" name="Picture 13">
            <a:extLst>
              <a:ext uri="{FF2B5EF4-FFF2-40B4-BE49-F238E27FC236}">
                <a16:creationId xmlns:a16="http://schemas.microsoft.com/office/drawing/2014/main" id="{5E4353E0-1B00-B363-EE04-D5FFE48BB94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1134"/>
            <a:ext cx="12192000" cy="344950"/>
          </a:xfrm>
          <a:prstGeom prst="rect">
            <a:avLst/>
          </a:prstGeom>
        </p:spPr>
      </p:pic>
    </p:spTree>
    <p:extLst>
      <p:ext uri="{BB962C8B-B14F-4D97-AF65-F5344CB8AC3E}">
        <p14:creationId xmlns:p14="http://schemas.microsoft.com/office/powerpoint/2010/main" val="3167814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ountyhealthranking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6754" y="1860916"/>
            <a:ext cx="9038492" cy="2380884"/>
          </a:xfrm>
        </p:spPr>
        <p:txBody>
          <a:bodyPr>
            <a:normAutofit/>
          </a:bodyPr>
          <a:lstStyle/>
          <a:p>
            <a:r>
              <a:rPr lang="en-US" altLang="en-US" dirty="0"/>
              <a:t>Population Health</a:t>
            </a:r>
            <a:endParaRPr lang="en-US" dirty="0"/>
          </a:p>
        </p:txBody>
      </p:sp>
      <p:sp>
        <p:nvSpPr>
          <p:cNvPr id="3" name="Subtitle 2"/>
          <p:cNvSpPr>
            <a:spLocks noGrp="1"/>
          </p:cNvSpPr>
          <p:nvPr>
            <p:ph type="subTitle" idx="1"/>
          </p:nvPr>
        </p:nvSpPr>
        <p:spPr>
          <a:xfrm>
            <a:off x="1418492" y="1860916"/>
            <a:ext cx="9144000" cy="641716"/>
          </a:xfrm>
        </p:spPr>
        <p:txBody>
          <a:bodyPr>
            <a:noAutofit/>
          </a:bodyPr>
          <a:lstStyle/>
          <a:p>
            <a:r>
              <a:rPr lang="en-US" sz="4000" dirty="0"/>
              <a:t>Chapter 7:</a:t>
            </a:r>
          </a:p>
        </p:txBody>
      </p:sp>
      <p:sp>
        <p:nvSpPr>
          <p:cNvPr id="4" name="Footer Placeholder 3">
            <a:extLst>
              <a:ext uri="{FF2B5EF4-FFF2-40B4-BE49-F238E27FC236}">
                <a16:creationId xmlns:a16="http://schemas.microsoft.com/office/drawing/2014/main" id="{5FD05D78-76CA-4061-9798-18BF7BD6473E}"/>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5" name="Slide Number Placeholder 4">
            <a:extLst>
              <a:ext uri="{FF2B5EF4-FFF2-40B4-BE49-F238E27FC236}">
                <a16:creationId xmlns:a16="http://schemas.microsoft.com/office/drawing/2014/main" id="{F211F530-6B0A-4A46-AC1E-6CB403EB3FE5}"/>
              </a:ext>
            </a:extLst>
          </p:cNvPr>
          <p:cNvSpPr>
            <a:spLocks noGrp="1"/>
          </p:cNvSpPr>
          <p:nvPr>
            <p:ph type="sldNum" sz="quarter" idx="12"/>
          </p:nvPr>
        </p:nvSpPr>
        <p:spPr/>
        <p:txBody>
          <a:bodyPr/>
          <a:lstStyle/>
          <a:p>
            <a:fld id="{0E4A23CA-8871-437B-AB32-34205635D4CE}" type="slidenum">
              <a:rPr lang="en-US" smtClean="0"/>
              <a:t>1</a:t>
            </a:fld>
            <a:endParaRPr lang="en-US" dirty="0"/>
          </a:p>
        </p:txBody>
      </p:sp>
    </p:spTree>
    <p:extLst>
      <p:ext uri="{BB962C8B-B14F-4D97-AF65-F5344CB8AC3E}">
        <p14:creationId xmlns:p14="http://schemas.microsoft.com/office/powerpoint/2010/main" val="33688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A Framework for Healthcare Organizations to Drive a Population Health Focus</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4114800" cy="4343400"/>
          </a:xfrm>
        </p:spPr>
        <p:txBody>
          <a:bodyPr rtlCol="0">
            <a:normAutofit fontScale="92500"/>
          </a:bodyPr>
          <a:lstStyle/>
          <a:p>
            <a:pPr>
              <a:defRPr/>
            </a:pPr>
            <a:r>
              <a:rPr lang="en-US" dirty="0"/>
              <a:t>SDOH</a:t>
            </a:r>
          </a:p>
          <a:p>
            <a:pPr lvl="1">
              <a:defRPr/>
            </a:pPr>
            <a:r>
              <a:rPr lang="en-US" dirty="0"/>
              <a:t>World Health Organization (WHO) defines SDOH as are the conditions in the environments where people are born, live, learn, work, play, worship, and age that affect a wide range of health functioning, and quality of life outcomes and risk.</a:t>
            </a:r>
          </a:p>
          <a:p>
            <a:pPr lvl="1">
              <a:defRPr/>
            </a:pPr>
            <a:r>
              <a:rPr lang="en-US" dirty="0"/>
              <a:t>Healthy People 2030 groups SDOH into 5 domains.</a:t>
            </a:r>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pic>
        <p:nvPicPr>
          <p:cNvPr id="6" name="image2.png">
            <a:extLst>
              <a:ext uri="{FF2B5EF4-FFF2-40B4-BE49-F238E27FC236}">
                <a16:creationId xmlns:a16="http://schemas.microsoft.com/office/drawing/2014/main" id="{EEAF579F-6554-4B79-AE62-C520E4B0829D}"/>
              </a:ext>
            </a:extLst>
          </p:cNvPr>
          <p:cNvPicPr/>
          <p:nvPr/>
        </p:nvPicPr>
        <p:blipFill>
          <a:blip r:embed="rId3"/>
          <a:srcRect/>
          <a:stretch>
            <a:fillRect/>
          </a:stretch>
        </p:blipFill>
        <p:spPr>
          <a:xfrm>
            <a:off x="6096000" y="1912936"/>
            <a:ext cx="5086350" cy="4011613"/>
          </a:xfrm>
          <a:prstGeom prst="rect">
            <a:avLst/>
          </a:prstGeom>
          <a:ln/>
        </p:spPr>
      </p:pic>
      <p:sp>
        <p:nvSpPr>
          <p:cNvPr id="3" name="Slide Number Placeholder 4">
            <a:extLst>
              <a:ext uri="{FF2B5EF4-FFF2-40B4-BE49-F238E27FC236}">
                <a16:creationId xmlns:a16="http://schemas.microsoft.com/office/drawing/2014/main" id="{024D1CBF-64E5-2211-F51C-05C1FD2165A5}"/>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10</a:t>
            </a:fld>
            <a:endParaRPr lang="en-US" dirty="0"/>
          </a:p>
        </p:txBody>
      </p:sp>
    </p:spTree>
    <p:extLst>
      <p:ext uri="{BB962C8B-B14F-4D97-AF65-F5344CB8AC3E}">
        <p14:creationId xmlns:p14="http://schemas.microsoft.com/office/powerpoint/2010/main" val="207002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A Framework for Healthcare Organizations to Drive a Population Health Focus</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8229600" cy="4343400"/>
          </a:xfrm>
        </p:spPr>
        <p:txBody>
          <a:bodyPr rtlCol="0">
            <a:normAutofit/>
          </a:bodyPr>
          <a:lstStyle/>
          <a:p>
            <a:pPr>
              <a:defRPr/>
            </a:pPr>
            <a:r>
              <a:rPr lang="en-US" dirty="0"/>
              <a:t>Measuring SDOH</a:t>
            </a:r>
          </a:p>
          <a:p>
            <a:pPr lvl="1">
              <a:defRPr/>
            </a:pPr>
            <a:r>
              <a:rPr lang="en-US" dirty="0"/>
              <a:t>The National Association of Community Health Centers and several other organizations use the Protocol for Responding to and Assessing Patients’ Assets, Risks, and Experiences (PRAPARE) tool.</a:t>
            </a:r>
          </a:p>
          <a:p>
            <a:pPr lvl="1">
              <a:defRPr/>
            </a:pPr>
            <a:r>
              <a:rPr lang="en-US" dirty="0"/>
              <a:t>The American Academy of Family Physicians (AAFP) has a SDOH screening tool available as part of its The EveryONE Project, an initiative to help family physicians confront health disparities and improve the health of their patient populations. </a:t>
            </a:r>
          </a:p>
          <a:p>
            <a:pPr lvl="1">
              <a:defRPr/>
            </a:pPr>
            <a:r>
              <a:rPr lang="en-US" dirty="0"/>
              <a:t>CMS formed an Accountable Health Communities project.</a:t>
            </a:r>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3" name="Slide Number Placeholder 4">
            <a:extLst>
              <a:ext uri="{FF2B5EF4-FFF2-40B4-BE49-F238E27FC236}">
                <a16:creationId xmlns:a16="http://schemas.microsoft.com/office/drawing/2014/main" id="{89819A93-FA05-18BA-6812-165F6F8D147C}"/>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11</a:t>
            </a:fld>
            <a:endParaRPr lang="en-US" dirty="0"/>
          </a:p>
        </p:txBody>
      </p:sp>
    </p:spTree>
    <p:extLst>
      <p:ext uri="{BB962C8B-B14F-4D97-AF65-F5344CB8AC3E}">
        <p14:creationId xmlns:p14="http://schemas.microsoft.com/office/powerpoint/2010/main" val="4177991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A Framework for Healthcare Organizations to Drive a Population Health Focus</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8229600" cy="4343400"/>
          </a:xfrm>
        </p:spPr>
        <p:txBody>
          <a:bodyPr rtlCol="0">
            <a:normAutofit/>
          </a:bodyPr>
          <a:lstStyle/>
          <a:p>
            <a:pPr>
              <a:defRPr/>
            </a:pPr>
            <a:r>
              <a:rPr lang="en-US" dirty="0"/>
              <a:t>Identified SDOH needs</a:t>
            </a:r>
          </a:p>
          <a:p>
            <a:pPr lvl="1">
              <a:defRPr/>
            </a:pPr>
            <a:r>
              <a:rPr lang="en-US" dirty="0"/>
              <a:t>Important to connect patients to resources to address their identified SDOH opportunities</a:t>
            </a:r>
          </a:p>
          <a:p>
            <a:pPr lvl="1">
              <a:defRPr/>
            </a:pPr>
            <a:r>
              <a:rPr lang="en-US" dirty="0"/>
              <a:t>Evaluate the effectiveness of those interventions</a:t>
            </a:r>
          </a:p>
          <a:p>
            <a:pPr lvl="1">
              <a:defRPr/>
            </a:pPr>
            <a:r>
              <a:rPr lang="en-US" dirty="0"/>
              <a:t>How?</a:t>
            </a:r>
          </a:p>
          <a:p>
            <a:pPr lvl="2">
              <a:defRPr/>
            </a:pPr>
            <a:r>
              <a:rPr lang="en-US" dirty="0"/>
              <a:t>Creating lists</a:t>
            </a:r>
          </a:p>
          <a:p>
            <a:pPr lvl="2">
              <a:defRPr/>
            </a:pPr>
            <a:r>
              <a:rPr lang="en-US" dirty="0"/>
              <a:t>Leveraging electronic health record</a:t>
            </a:r>
          </a:p>
          <a:p>
            <a:pPr lvl="2">
              <a:defRPr/>
            </a:pPr>
            <a:r>
              <a:rPr lang="en-US" dirty="0"/>
              <a:t>Partner with external resources:</a:t>
            </a:r>
          </a:p>
          <a:p>
            <a:pPr lvl="3">
              <a:defRPr/>
            </a:pPr>
            <a:r>
              <a:rPr lang="en-US" dirty="0"/>
              <a:t>Aunt Bertha</a:t>
            </a:r>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3" name="Slide Number Placeholder 4">
            <a:extLst>
              <a:ext uri="{FF2B5EF4-FFF2-40B4-BE49-F238E27FC236}">
                <a16:creationId xmlns:a16="http://schemas.microsoft.com/office/drawing/2014/main" id="{D8507025-904E-68EF-3847-D6A38BF5B935}"/>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12</a:t>
            </a:fld>
            <a:endParaRPr lang="en-US" dirty="0"/>
          </a:p>
        </p:txBody>
      </p:sp>
    </p:spTree>
    <p:extLst>
      <p:ext uri="{BB962C8B-B14F-4D97-AF65-F5344CB8AC3E}">
        <p14:creationId xmlns:p14="http://schemas.microsoft.com/office/powerpoint/2010/main" val="301154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BB34EA1-52CC-4A3F-8E26-8399A335AD55}"/>
              </a:ext>
            </a:extLst>
          </p:cNvPr>
          <p:cNvSpPr>
            <a:spLocks noGrp="1"/>
          </p:cNvSpPr>
          <p:nvPr>
            <p:ph type="title"/>
          </p:nvPr>
        </p:nvSpPr>
        <p:spPr>
          <a:xfrm>
            <a:off x="1790700" y="914401"/>
            <a:ext cx="8610600" cy="1082675"/>
          </a:xfrm>
        </p:spPr>
        <p:txBody>
          <a:bodyPr/>
          <a:lstStyle/>
          <a:p>
            <a:pPr eaLnBrk="1" hangingPunct="1"/>
            <a:r>
              <a:rPr lang="en-US" altLang="en-US" sz="2800" i="1" dirty="0"/>
              <a:t>Chapter Outline</a:t>
            </a:r>
          </a:p>
        </p:txBody>
      </p:sp>
      <p:sp>
        <p:nvSpPr>
          <p:cNvPr id="13315" name="Content Placeholder 2">
            <a:extLst>
              <a:ext uri="{FF2B5EF4-FFF2-40B4-BE49-F238E27FC236}">
                <a16:creationId xmlns:a16="http://schemas.microsoft.com/office/drawing/2014/main" id="{D41AD35D-735C-4CA1-BB9B-046DDB09550F}"/>
              </a:ext>
            </a:extLst>
          </p:cNvPr>
          <p:cNvSpPr>
            <a:spLocks noGrp="1"/>
          </p:cNvSpPr>
          <p:nvPr>
            <p:ph idx="1"/>
          </p:nvPr>
        </p:nvSpPr>
        <p:spPr>
          <a:xfrm>
            <a:off x="1905000" y="2362200"/>
            <a:ext cx="8496300" cy="3657600"/>
          </a:xfrm>
        </p:spPr>
        <p:txBody>
          <a:bodyPr>
            <a:normAutofit fontScale="92500" lnSpcReduction="10000"/>
          </a:bodyPr>
          <a:lstStyle/>
          <a:p>
            <a:pPr eaLnBrk="1" hangingPunct="1"/>
            <a:r>
              <a:rPr lang="en-US" altLang="en-US" sz="3600" dirty="0"/>
              <a:t>Population Health Defined</a:t>
            </a:r>
          </a:p>
          <a:p>
            <a:pPr eaLnBrk="1" hangingPunct="1"/>
            <a:r>
              <a:rPr lang="en-US" altLang="en-US" sz="3600" dirty="0"/>
              <a:t>Factors Influencing the Health of a Population</a:t>
            </a:r>
          </a:p>
          <a:p>
            <a:pPr eaLnBrk="1" hangingPunct="1"/>
            <a:r>
              <a:rPr lang="en-US" altLang="en-US" sz="3600" dirty="0"/>
              <a:t>The Health of Our Communities</a:t>
            </a:r>
          </a:p>
          <a:p>
            <a:pPr eaLnBrk="1" hangingPunct="1"/>
            <a:r>
              <a:rPr lang="en-US" altLang="en-US" sz="3600" dirty="0"/>
              <a:t>Improving the Health of Our Communities</a:t>
            </a:r>
          </a:p>
          <a:p>
            <a:pPr eaLnBrk="1" hangingPunct="1"/>
            <a:r>
              <a:rPr lang="en-US" altLang="en-US" sz="3600" dirty="0"/>
              <a:t>Defining the Population of Focus</a:t>
            </a:r>
          </a:p>
          <a:p>
            <a:pPr eaLnBrk="1" hangingPunct="1"/>
            <a:r>
              <a:rPr lang="en-US" altLang="en-US" sz="3600" dirty="0"/>
              <a:t>A Framework for Healthcare Organizations to Drive a Population Health Focus</a:t>
            </a:r>
          </a:p>
        </p:txBody>
      </p:sp>
      <p:sp>
        <p:nvSpPr>
          <p:cNvPr id="2" name="Footer Placeholder 1">
            <a:extLst>
              <a:ext uri="{FF2B5EF4-FFF2-40B4-BE49-F238E27FC236}">
                <a16:creationId xmlns:a16="http://schemas.microsoft.com/office/drawing/2014/main" id="{8602B3E5-7C68-4AAA-B6C5-BCE82DE89AE0}"/>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3" name="Slide Number Placeholder 4">
            <a:extLst>
              <a:ext uri="{FF2B5EF4-FFF2-40B4-BE49-F238E27FC236}">
                <a16:creationId xmlns:a16="http://schemas.microsoft.com/office/drawing/2014/main" id="{7FC8E2B2-0898-FECE-6C01-621FC3A1C931}"/>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Population Health Defined</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8229600" cy="4343400"/>
          </a:xfrm>
        </p:spPr>
        <p:txBody>
          <a:bodyPr rtlCol="0">
            <a:normAutofit fontScale="92500" lnSpcReduction="10000"/>
          </a:bodyPr>
          <a:lstStyle/>
          <a:p>
            <a:pPr>
              <a:defRPr/>
            </a:pPr>
            <a:r>
              <a:rPr lang="en-US" dirty="0"/>
              <a:t>The health outcomes of a group of individuals, including the distribution of such outcomes within the group.</a:t>
            </a:r>
          </a:p>
          <a:p>
            <a:pPr>
              <a:defRPr/>
            </a:pPr>
            <a:r>
              <a:rPr lang="en-US" dirty="0"/>
              <a:t>A population health approach focuses on a defined population.</a:t>
            </a:r>
          </a:p>
          <a:p>
            <a:pPr>
              <a:defRPr/>
            </a:pPr>
            <a:r>
              <a:rPr lang="en-US" dirty="0"/>
              <a:t>Population health represents a shift from a focus on improving the health of an individual patient to one of improving the health of a community. </a:t>
            </a:r>
          </a:p>
          <a:p>
            <a:pPr>
              <a:defRPr/>
            </a:pPr>
            <a:r>
              <a:rPr lang="en-US" dirty="0"/>
              <a:t>It considers not just the aggregate of individual health statuses, but also characteristics of the community such as the healthiness of the housing, food, and physical environments.</a:t>
            </a:r>
            <a:endParaRPr lang="en-US" sz="2200" i="1" dirty="0"/>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3" name="Slide Number Placeholder 4">
            <a:extLst>
              <a:ext uri="{FF2B5EF4-FFF2-40B4-BE49-F238E27FC236}">
                <a16:creationId xmlns:a16="http://schemas.microsoft.com/office/drawing/2014/main" id="{647458A9-B62A-3624-7434-19F69D7203C3}"/>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Factors Influencing the Health of a Population</a:t>
            </a:r>
            <a:endParaRPr lang="en-US" altLang="en-US" sz="2900" dirty="0"/>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pic>
        <p:nvPicPr>
          <p:cNvPr id="5" name="Picture 4">
            <a:extLst>
              <a:ext uri="{FF2B5EF4-FFF2-40B4-BE49-F238E27FC236}">
                <a16:creationId xmlns:a16="http://schemas.microsoft.com/office/drawing/2014/main" id="{9C4E0CCD-0227-4C3B-90F6-3610341B9194}"/>
              </a:ext>
            </a:extLst>
          </p:cNvPr>
          <p:cNvPicPr>
            <a:picLocks noChangeAspect="1"/>
          </p:cNvPicPr>
          <p:nvPr/>
        </p:nvPicPr>
        <p:blipFill>
          <a:blip r:embed="rId3"/>
          <a:stretch>
            <a:fillRect/>
          </a:stretch>
        </p:blipFill>
        <p:spPr>
          <a:xfrm>
            <a:off x="4369167" y="1461461"/>
            <a:ext cx="7035065" cy="4617889"/>
          </a:xfrm>
          <a:prstGeom prst="rect">
            <a:avLst/>
          </a:prstGeom>
        </p:spPr>
      </p:pic>
      <p:sp>
        <p:nvSpPr>
          <p:cNvPr id="6" name="Rectangle 5">
            <a:extLst>
              <a:ext uri="{FF2B5EF4-FFF2-40B4-BE49-F238E27FC236}">
                <a16:creationId xmlns:a16="http://schemas.microsoft.com/office/drawing/2014/main" id="{FA80A549-AADA-4C84-8599-13D5C08DBB5A}"/>
              </a:ext>
            </a:extLst>
          </p:cNvPr>
          <p:cNvSpPr/>
          <p:nvPr/>
        </p:nvSpPr>
        <p:spPr>
          <a:xfrm>
            <a:off x="190500" y="1728161"/>
            <a:ext cx="3943350" cy="923330"/>
          </a:xfrm>
          <a:prstGeom prst="rect">
            <a:avLst/>
          </a:prstGeom>
        </p:spPr>
        <p:txBody>
          <a:bodyPr wrap="square">
            <a:spAutoFit/>
          </a:bodyPr>
          <a:lstStyle/>
          <a:p>
            <a:r>
              <a:rPr lang="en-US" dirty="0"/>
              <a:t>Total expenditures as a percentage of GDP. Ratio of social services spending to healthcare spending.</a:t>
            </a:r>
          </a:p>
        </p:txBody>
      </p:sp>
      <p:sp>
        <p:nvSpPr>
          <p:cNvPr id="7" name="Rectangle 6">
            <a:extLst>
              <a:ext uri="{FF2B5EF4-FFF2-40B4-BE49-F238E27FC236}">
                <a16:creationId xmlns:a16="http://schemas.microsoft.com/office/drawing/2014/main" id="{0A000939-0394-4CB5-86E6-97E0D87F7671}"/>
              </a:ext>
            </a:extLst>
          </p:cNvPr>
          <p:cNvSpPr/>
          <p:nvPr/>
        </p:nvSpPr>
        <p:spPr>
          <a:xfrm>
            <a:off x="4573101" y="5940851"/>
            <a:ext cx="7453799" cy="276999"/>
          </a:xfrm>
          <a:prstGeom prst="rect">
            <a:avLst/>
          </a:prstGeom>
        </p:spPr>
        <p:txBody>
          <a:bodyPr wrap="square">
            <a:spAutoFit/>
          </a:bodyPr>
          <a:lstStyle/>
          <a:p>
            <a:r>
              <a:rPr lang="en-US" sz="1200" i="1" dirty="0"/>
              <a:t>Source: </a:t>
            </a:r>
            <a:r>
              <a:rPr lang="en-US" sz="1200" dirty="0"/>
              <a:t>From QJM, Volume 110(2), February 2017, p. 63.</a:t>
            </a:r>
          </a:p>
        </p:txBody>
      </p:sp>
      <p:sp>
        <p:nvSpPr>
          <p:cNvPr id="8" name="Rectangle 7">
            <a:extLst>
              <a:ext uri="{FF2B5EF4-FFF2-40B4-BE49-F238E27FC236}">
                <a16:creationId xmlns:a16="http://schemas.microsoft.com/office/drawing/2014/main" id="{86CDD1B4-A045-46B3-8744-5C24BFD33F51}"/>
              </a:ext>
            </a:extLst>
          </p:cNvPr>
          <p:cNvSpPr/>
          <p:nvPr/>
        </p:nvSpPr>
        <p:spPr>
          <a:xfrm>
            <a:off x="190500" y="3108061"/>
            <a:ext cx="3943350" cy="1477328"/>
          </a:xfrm>
          <a:prstGeom prst="rect">
            <a:avLst/>
          </a:prstGeom>
        </p:spPr>
        <p:txBody>
          <a:bodyPr wrap="square">
            <a:spAutoFit/>
          </a:bodyPr>
          <a:lstStyle/>
          <a:p>
            <a:r>
              <a:rPr lang="en-US" dirty="0"/>
              <a:t>Although the U.S. spends trillions on healthcare every year, we do not invest as much in things such as adequate access to housing, proper nutrition, and transportation</a:t>
            </a:r>
          </a:p>
        </p:txBody>
      </p:sp>
      <p:sp>
        <p:nvSpPr>
          <p:cNvPr id="3" name="Slide Number Placeholder 4">
            <a:extLst>
              <a:ext uri="{FF2B5EF4-FFF2-40B4-BE49-F238E27FC236}">
                <a16:creationId xmlns:a16="http://schemas.microsoft.com/office/drawing/2014/main" id="{BFEADE11-56D9-FF81-2CAE-548E4F576718}"/>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4</a:t>
            </a:fld>
            <a:endParaRPr lang="en-US" dirty="0"/>
          </a:p>
        </p:txBody>
      </p:sp>
    </p:spTree>
    <p:extLst>
      <p:ext uri="{BB962C8B-B14F-4D97-AF65-F5344CB8AC3E}">
        <p14:creationId xmlns:p14="http://schemas.microsoft.com/office/powerpoint/2010/main" val="126886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Factors Influencing the Health of a Population</a:t>
            </a:r>
            <a:endParaRPr lang="en-US" altLang="en-US" sz="2900" dirty="0"/>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7" name="Rectangle 6">
            <a:extLst>
              <a:ext uri="{FF2B5EF4-FFF2-40B4-BE49-F238E27FC236}">
                <a16:creationId xmlns:a16="http://schemas.microsoft.com/office/drawing/2014/main" id="{0A000939-0394-4CB5-86E6-97E0D87F7671}"/>
              </a:ext>
            </a:extLst>
          </p:cNvPr>
          <p:cNvSpPr/>
          <p:nvPr/>
        </p:nvSpPr>
        <p:spPr>
          <a:xfrm>
            <a:off x="4724400" y="5852725"/>
            <a:ext cx="10020300" cy="276999"/>
          </a:xfrm>
          <a:prstGeom prst="rect">
            <a:avLst/>
          </a:prstGeom>
        </p:spPr>
        <p:txBody>
          <a:bodyPr wrap="square">
            <a:spAutoFit/>
          </a:bodyPr>
          <a:lstStyle/>
          <a:p>
            <a:r>
              <a:rPr lang="en-US" sz="1200" i="1" dirty="0"/>
              <a:t>Source: </a:t>
            </a:r>
            <a:r>
              <a:rPr lang="en-US" sz="1200" dirty="0"/>
              <a:t>AHA.</a:t>
            </a:r>
          </a:p>
        </p:txBody>
      </p:sp>
      <p:pic>
        <p:nvPicPr>
          <p:cNvPr id="9" name="image4.png">
            <a:extLst>
              <a:ext uri="{FF2B5EF4-FFF2-40B4-BE49-F238E27FC236}">
                <a16:creationId xmlns:a16="http://schemas.microsoft.com/office/drawing/2014/main" id="{1C15CD10-A875-4B44-9F53-7C67B3F58825}"/>
              </a:ext>
            </a:extLst>
          </p:cNvPr>
          <p:cNvPicPr/>
          <p:nvPr/>
        </p:nvPicPr>
        <p:blipFill>
          <a:blip r:embed="rId3"/>
          <a:srcRect/>
          <a:stretch>
            <a:fillRect/>
          </a:stretch>
        </p:blipFill>
        <p:spPr>
          <a:xfrm>
            <a:off x="4724400" y="1728160"/>
            <a:ext cx="6858000" cy="4074189"/>
          </a:xfrm>
          <a:prstGeom prst="rect">
            <a:avLst/>
          </a:prstGeom>
          <a:ln/>
        </p:spPr>
      </p:pic>
      <p:sp>
        <p:nvSpPr>
          <p:cNvPr id="3" name="Rectangle 2">
            <a:extLst>
              <a:ext uri="{FF2B5EF4-FFF2-40B4-BE49-F238E27FC236}">
                <a16:creationId xmlns:a16="http://schemas.microsoft.com/office/drawing/2014/main" id="{DE54C725-D596-4804-A0A2-E71FE08D1093}"/>
              </a:ext>
            </a:extLst>
          </p:cNvPr>
          <p:cNvSpPr/>
          <p:nvPr/>
        </p:nvSpPr>
        <p:spPr>
          <a:xfrm>
            <a:off x="190500" y="1836240"/>
            <a:ext cx="4248150" cy="4154984"/>
          </a:xfrm>
          <a:prstGeom prst="rect">
            <a:avLst/>
          </a:prstGeom>
        </p:spPr>
        <p:txBody>
          <a:bodyPr wrap="square">
            <a:spAutoFit/>
          </a:bodyPr>
          <a:lstStyle/>
          <a:p>
            <a:r>
              <a:rPr lang="en-US" sz="2400" dirty="0"/>
              <a:t>These social factors, including where a person is born, grows, lives, works, and ages, as well as health behaviors such as smoking, diet, and exercise, have more of an impact on health outcomes than genetic code or access to healthcare. Collectively, we commonly refer to these factors as social determinants of health (SDOH).</a:t>
            </a:r>
          </a:p>
        </p:txBody>
      </p:sp>
      <p:sp>
        <p:nvSpPr>
          <p:cNvPr id="4" name="Slide Number Placeholder 4">
            <a:extLst>
              <a:ext uri="{FF2B5EF4-FFF2-40B4-BE49-F238E27FC236}">
                <a16:creationId xmlns:a16="http://schemas.microsoft.com/office/drawing/2014/main" id="{93356DC5-CBC3-7481-7D7D-39BEECF0AF2D}"/>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5</a:t>
            </a:fld>
            <a:endParaRPr lang="en-US" dirty="0"/>
          </a:p>
        </p:txBody>
      </p:sp>
    </p:spTree>
    <p:extLst>
      <p:ext uri="{BB962C8B-B14F-4D97-AF65-F5344CB8AC3E}">
        <p14:creationId xmlns:p14="http://schemas.microsoft.com/office/powerpoint/2010/main" val="321950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The Health of Our Communities</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8229600" cy="4343400"/>
          </a:xfrm>
        </p:spPr>
        <p:txBody>
          <a:bodyPr rtlCol="0">
            <a:normAutofit/>
          </a:bodyPr>
          <a:lstStyle/>
          <a:p>
            <a:pPr>
              <a:defRPr/>
            </a:pPr>
            <a:r>
              <a:rPr lang="en-US" dirty="0"/>
              <a:t>County Health Rankings</a:t>
            </a:r>
          </a:p>
          <a:p>
            <a:pPr lvl="1">
              <a:defRPr/>
            </a:pPr>
            <a:r>
              <a:rPr lang="en-US" dirty="0"/>
              <a:t>The University of Wisconsin Population Health Institute, with funding by the Robert Wood Johnson Foundation, has developed a model that provides a profile of community health </a:t>
            </a:r>
          </a:p>
          <a:p>
            <a:pPr lvl="1">
              <a:defRPr/>
            </a:pPr>
            <a:r>
              <a:rPr lang="en-US" u="sng" dirty="0">
                <a:hlinkClick r:id="rId3"/>
              </a:rPr>
              <a:t>https://www.countyhealthrankings.org/</a:t>
            </a:r>
            <a:endParaRPr lang="en-US" u="sng" dirty="0"/>
          </a:p>
          <a:p>
            <a:pPr lvl="1">
              <a:defRPr/>
            </a:pPr>
            <a:r>
              <a:rPr lang="en-US" dirty="0"/>
              <a:t>More than 30 measures</a:t>
            </a:r>
          </a:p>
          <a:p>
            <a:pPr lvl="1">
              <a:defRPr/>
            </a:pPr>
            <a:r>
              <a:rPr lang="en-US" dirty="0"/>
              <a:t>Data sources include various publicly available databases</a:t>
            </a:r>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3" name="Slide Number Placeholder 4">
            <a:extLst>
              <a:ext uri="{FF2B5EF4-FFF2-40B4-BE49-F238E27FC236}">
                <a16:creationId xmlns:a16="http://schemas.microsoft.com/office/drawing/2014/main" id="{AF495F5C-D12B-2ADE-4569-19FFE15915F7}"/>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6</a:t>
            </a:fld>
            <a:endParaRPr lang="en-US" dirty="0"/>
          </a:p>
        </p:txBody>
      </p:sp>
    </p:spTree>
    <p:extLst>
      <p:ext uri="{BB962C8B-B14F-4D97-AF65-F5344CB8AC3E}">
        <p14:creationId xmlns:p14="http://schemas.microsoft.com/office/powerpoint/2010/main" val="284403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Improving the Health of Our Communities</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8229600" cy="4343400"/>
          </a:xfrm>
        </p:spPr>
        <p:txBody>
          <a:bodyPr rtlCol="0">
            <a:normAutofit/>
          </a:bodyPr>
          <a:lstStyle/>
          <a:p>
            <a:pPr>
              <a:defRPr/>
            </a:pPr>
            <a:r>
              <a:rPr lang="en-US" dirty="0"/>
              <a:t>There are evidence-based strategies that governments and communities can implement to improve the health factors that impact health outcomes.</a:t>
            </a:r>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3" name="Slide Number Placeholder 4">
            <a:extLst>
              <a:ext uri="{FF2B5EF4-FFF2-40B4-BE49-F238E27FC236}">
                <a16:creationId xmlns:a16="http://schemas.microsoft.com/office/drawing/2014/main" id="{BDE6815E-AA12-E198-CEE1-41011A5355F3}"/>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7</a:t>
            </a:fld>
            <a:endParaRPr lang="en-US" dirty="0"/>
          </a:p>
        </p:txBody>
      </p:sp>
    </p:spTree>
    <p:extLst>
      <p:ext uri="{BB962C8B-B14F-4D97-AF65-F5344CB8AC3E}">
        <p14:creationId xmlns:p14="http://schemas.microsoft.com/office/powerpoint/2010/main" val="2556861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Defining the Population of Focus</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8229600" cy="4343400"/>
          </a:xfrm>
        </p:spPr>
        <p:txBody>
          <a:bodyPr rtlCol="0">
            <a:normAutofit lnSpcReduction="10000"/>
          </a:bodyPr>
          <a:lstStyle/>
          <a:p>
            <a:pPr>
              <a:defRPr/>
            </a:pPr>
            <a:r>
              <a:rPr lang="en-US" dirty="0"/>
              <a:t>Healthcare organizations accept responsibility for:</a:t>
            </a:r>
          </a:p>
          <a:p>
            <a:pPr lvl="1">
              <a:defRPr/>
            </a:pPr>
            <a:r>
              <a:rPr lang="en-US" dirty="0"/>
              <a:t>Providing recommended preventive care and health screenings to their defined patient population, such as immunizations, colorectal cancer screening, and breast cancer screening</a:t>
            </a:r>
          </a:p>
          <a:p>
            <a:pPr lvl="1">
              <a:defRPr/>
            </a:pPr>
            <a:r>
              <a:rPr lang="en-US" dirty="0"/>
              <a:t>Care management for their patients with serious chronic diseases, such as diabetes or heart disease</a:t>
            </a:r>
          </a:p>
          <a:p>
            <a:pPr lvl="1">
              <a:defRPr/>
            </a:pPr>
            <a:r>
              <a:rPr lang="en-US" dirty="0"/>
              <a:t>Focused interventions and programs for high-risk groups, such as those with high utilization of the emergency department or those with high readmission rates</a:t>
            </a:r>
          </a:p>
          <a:p>
            <a:pPr>
              <a:defRPr/>
            </a:pPr>
            <a:r>
              <a:rPr lang="en-US" dirty="0"/>
              <a:t>Population focus may be further defined by shared savings models.</a:t>
            </a:r>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sp>
        <p:nvSpPr>
          <p:cNvPr id="3" name="Slide Number Placeholder 4">
            <a:extLst>
              <a:ext uri="{FF2B5EF4-FFF2-40B4-BE49-F238E27FC236}">
                <a16:creationId xmlns:a16="http://schemas.microsoft.com/office/drawing/2014/main" id="{6796C843-4602-D0BA-54B3-E54C5118F25E}"/>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8</a:t>
            </a:fld>
            <a:endParaRPr lang="en-US" dirty="0"/>
          </a:p>
        </p:txBody>
      </p:sp>
    </p:spTree>
    <p:extLst>
      <p:ext uri="{BB962C8B-B14F-4D97-AF65-F5344CB8AC3E}">
        <p14:creationId xmlns:p14="http://schemas.microsoft.com/office/powerpoint/2010/main" val="67008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C408DC31-EB8A-4ED0-9606-B4CBF1F6943F}"/>
              </a:ext>
            </a:extLst>
          </p:cNvPr>
          <p:cNvSpPr>
            <a:spLocks noGrp="1" noChangeArrowheads="1"/>
          </p:cNvSpPr>
          <p:nvPr>
            <p:ph type="title"/>
          </p:nvPr>
        </p:nvSpPr>
        <p:spPr>
          <a:xfrm>
            <a:off x="1981200" y="762000"/>
            <a:ext cx="8229600" cy="990600"/>
          </a:xfrm>
        </p:spPr>
        <p:txBody>
          <a:bodyPr>
            <a:normAutofit/>
          </a:bodyPr>
          <a:lstStyle/>
          <a:p>
            <a:r>
              <a:rPr lang="en-US" altLang="en-US" sz="3200" dirty="0"/>
              <a:t>A Framework for Healthcare Organizations to Drive a Population Health Focus</a:t>
            </a:r>
            <a:endParaRPr lang="en-US" altLang="en-US" sz="2900" dirty="0"/>
          </a:p>
        </p:txBody>
      </p:sp>
      <p:sp>
        <p:nvSpPr>
          <p:cNvPr id="4101" name="Rectangle 5">
            <a:extLst>
              <a:ext uri="{FF2B5EF4-FFF2-40B4-BE49-F238E27FC236}">
                <a16:creationId xmlns:a16="http://schemas.microsoft.com/office/drawing/2014/main" id="{90A1AB97-F3A6-4DD5-B9A7-694D80C4155B}"/>
              </a:ext>
            </a:extLst>
          </p:cNvPr>
          <p:cNvSpPr>
            <a:spLocks noGrp="1" noChangeArrowheads="1"/>
          </p:cNvSpPr>
          <p:nvPr>
            <p:ph idx="1"/>
          </p:nvPr>
        </p:nvSpPr>
        <p:spPr>
          <a:xfrm>
            <a:off x="1981200" y="1912938"/>
            <a:ext cx="8229600" cy="4343400"/>
          </a:xfrm>
        </p:spPr>
        <p:txBody>
          <a:bodyPr rtlCol="0">
            <a:normAutofit/>
          </a:bodyPr>
          <a:lstStyle/>
          <a:p>
            <a:pPr>
              <a:defRPr/>
            </a:pPr>
            <a:r>
              <a:rPr lang="en-US" dirty="0"/>
              <a:t>Pathways to Population Health </a:t>
            </a:r>
          </a:p>
        </p:txBody>
      </p:sp>
      <p:sp>
        <p:nvSpPr>
          <p:cNvPr id="2" name="Footer Placeholder 1">
            <a:extLst>
              <a:ext uri="{FF2B5EF4-FFF2-40B4-BE49-F238E27FC236}">
                <a16:creationId xmlns:a16="http://schemas.microsoft.com/office/drawing/2014/main" id="{87C18D38-FB66-484C-9048-A5DA2444B2DB}"/>
              </a:ext>
            </a:extLst>
          </p:cNvPr>
          <p:cNvSpPr>
            <a:spLocks noGrp="1"/>
          </p:cNvSpPr>
          <p:nvPr>
            <p:ph type="ftr" sz="quarter" idx="11"/>
          </p:nvPr>
        </p:nvSpPr>
        <p:spPr/>
        <p:txBody>
          <a:bodyPr/>
          <a:lstStyle/>
          <a:p>
            <a:r>
              <a:rPr lang="en-US" dirty="0"/>
              <a:t>Copyright © 2022 Foundation of the American College of Healthcare Executives. Not for sale.</a:t>
            </a:r>
          </a:p>
        </p:txBody>
      </p:sp>
      <p:pic>
        <p:nvPicPr>
          <p:cNvPr id="6" name="image3.png">
            <a:extLst>
              <a:ext uri="{FF2B5EF4-FFF2-40B4-BE49-F238E27FC236}">
                <a16:creationId xmlns:a16="http://schemas.microsoft.com/office/drawing/2014/main" id="{DE032666-8EFD-405A-8B46-62230D91E6DB}"/>
              </a:ext>
            </a:extLst>
          </p:cNvPr>
          <p:cNvPicPr/>
          <p:nvPr/>
        </p:nvPicPr>
        <p:blipFill>
          <a:blip r:embed="rId3"/>
          <a:srcRect/>
          <a:stretch>
            <a:fillRect/>
          </a:stretch>
        </p:blipFill>
        <p:spPr>
          <a:xfrm>
            <a:off x="2762250" y="2776537"/>
            <a:ext cx="5653087" cy="2728913"/>
          </a:xfrm>
          <a:prstGeom prst="rect">
            <a:avLst/>
          </a:prstGeom>
          <a:ln/>
        </p:spPr>
      </p:pic>
      <p:sp>
        <p:nvSpPr>
          <p:cNvPr id="3" name="Slide Number Placeholder 4">
            <a:extLst>
              <a:ext uri="{FF2B5EF4-FFF2-40B4-BE49-F238E27FC236}">
                <a16:creationId xmlns:a16="http://schemas.microsoft.com/office/drawing/2014/main" id="{F77288F4-FB31-B34C-6E25-1094C0C8EF18}"/>
              </a:ext>
            </a:extLst>
          </p:cNvPr>
          <p:cNvSpPr>
            <a:spLocks noGrp="1"/>
          </p:cNvSpPr>
          <p:nvPr>
            <p:ph type="sldNum" sz="quarter" idx="12"/>
          </p:nvPr>
        </p:nvSpPr>
        <p:spPr>
          <a:xfrm>
            <a:off x="8610600" y="6356350"/>
            <a:ext cx="2743200" cy="365125"/>
          </a:xfrm>
        </p:spPr>
        <p:txBody>
          <a:bodyPr/>
          <a:lstStyle/>
          <a:p>
            <a:fld id="{0E4A23CA-8871-437B-AB32-34205635D4CE}" type="slidenum">
              <a:rPr lang="en-US" smtClean="0"/>
              <a:t>9</a:t>
            </a:fld>
            <a:endParaRPr lang="en-US" dirty="0"/>
          </a:p>
        </p:txBody>
      </p:sp>
    </p:spTree>
    <p:extLst>
      <p:ext uri="{BB962C8B-B14F-4D97-AF65-F5344CB8AC3E}">
        <p14:creationId xmlns:p14="http://schemas.microsoft.com/office/powerpoint/2010/main" val="362298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F5032181440D43B55E422A5C76F30C" ma:contentTypeVersion="23" ma:contentTypeDescription="Create a new document." ma:contentTypeScope="" ma:versionID="9d0b8187c1783a14fa289315ced2c83f">
  <xsd:schema xmlns:xsd="http://www.w3.org/2001/XMLSchema" xmlns:xs="http://www.w3.org/2001/XMLSchema" xmlns:p="http://schemas.microsoft.com/office/2006/metadata/properties" xmlns:ns2="09284045-d215-4eea-a6fb-d186447d56dd" xmlns:ns3="b8433483-1d4e-4fb3-9f99-54e542f370b8" targetNamespace="http://schemas.microsoft.com/office/2006/metadata/properties" ma:root="true" ma:fieldsID="7d71e2147094ed83d2c4739c7b6b4ba3" ns2:_="" ns3:_="">
    <xsd:import namespace="09284045-d215-4eea-a6fb-d186447d56dd"/>
    <xsd:import namespace="b8433483-1d4e-4fb3-9f99-54e542f370b8"/>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0"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1" minOccurs="0"/>
                <xsd:element ref="ns2:lcf76f155ced4ddcb4097134ff3c332f2"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84045-d215-4eea-a6fb-d186447d56dd"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0" ma:index="14" nillable="true" ma:displayName="Image Tags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1" ma:index="23" nillable="true" ma:displayName="Image Tags_0" ma:hidden="true" ma:internalName="lcf76f155ced4ddcb4097134ff3c332f1" ma:readOnly="false">
      <xsd:simpleType>
        <xsd:restriction base="dms:Note"/>
      </xsd:simpleType>
    </xsd:element>
    <xsd:element name="lcf76f155ced4ddcb4097134ff3c332f2" ma:index="24" nillable="true" ma:displayName="Image Tags_0" ma:hidden="true" ma:internalName="lcf76f155ced4ddcb4097134ff3c332f2" ma:readOnly="false">
      <xsd:simpleType>
        <xsd:restriction base="dms:Note"/>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ac81174-90e6-44ae-846b-49af66d08618" ma:termSetId="09814cd3-568e-fe90-9814-8d621ff8fb84" ma:anchorId="fba54fb3-c3e1-fe81-a776-ca4b69148c4d" ma:open="true" ma:isKeyword="false">
      <xsd:complexType>
        <xsd:sequence>
          <xsd:element ref="pc:Terms" minOccurs="0" maxOccurs="1"/>
        </xsd:sequence>
      </xsd:complexType>
    </xsd:element>
    <xsd:element name="MediaServiceOCR" ma:index="2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433483-1d4e-4fb3-9f99-54e542f370b8"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641c3dec-0607-4633-950a-0f5acd44eb26}" ma:internalName="TaxCatchAll" ma:showField="CatchAllData" ma:web="b8433483-1d4e-4fb3-9f99-54e542f370b8">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284045-d215-4eea-a6fb-d186447d56dd">
      <Terms xmlns="http://schemas.microsoft.com/office/infopath/2007/PartnerControls"/>
    </lcf76f155ced4ddcb4097134ff3c332f>
    <MigrationWizIdPermissionLevels xmlns="09284045-d215-4eea-a6fb-d186447d56dd" xsi:nil="true"/>
    <TaxCatchAll xmlns="b8433483-1d4e-4fb3-9f99-54e542f370b8" xsi:nil="true"/>
    <MigrationWizIdPermissions xmlns="09284045-d215-4eea-a6fb-d186447d56dd" xsi:nil="true"/>
    <MigrationWizIdVersion xmlns="09284045-d215-4eea-a6fb-d186447d56dd" xsi:nil="true"/>
    <MigrationWizIdDocumentLibraryPermissions xmlns="09284045-d215-4eea-a6fb-d186447d56dd" xsi:nil="true"/>
    <MigrationWizIdSecurityGroups xmlns="09284045-d215-4eea-a6fb-d186447d56dd" xsi:nil="true"/>
    <lcf76f155ced4ddcb4097134ff3c332f0 xmlns="09284045-d215-4eea-a6fb-d186447d56dd" xsi:nil="true"/>
    <lcf76f155ced4ddcb4097134ff3c332f1 xmlns="09284045-d215-4eea-a6fb-d186447d56dd" xsi:nil="true"/>
    <lcf76f155ced4ddcb4097134ff3c332f2 xmlns="09284045-d215-4eea-a6fb-d186447d56dd" xsi:nil="true"/>
    <MigrationWizId xmlns="09284045-d215-4eea-a6fb-d186447d56dd" xsi:nil="true"/>
  </documentManagement>
</p:properties>
</file>

<file path=customXml/itemProps1.xml><?xml version="1.0" encoding="utf-8"?>
<ds:datastoreItem xmlns:ds="http://schemas.openxmlformats.org/officeDocument/2006/customXml" ds:itemID="{8C53B3F5-127C-41FF-B1D1-05D2BFDAE486}"/>
</file>

<file path=customXml/itemProps2.xml><?xml version="1.0" encoding="utf-8"?>
<ds:datastoreItem xmlns:ds="http://schemas.openxmlformats.org/officeDocument/2006/customXml" ds:itemID="{FA1EA2B4-6E37-4359-A7F4-4938033AADBF}"/>
</file>

<file path=customXml/itemProps3.xml><?xml version="1.0" encoding="utf-8"?>
<ds:datastoreItem xmlns:ds="http://schemas.openxmlformats.org/officeDocument/2006/customXml" ds:itemID="{01BF14C2-567A-459E-9787-FFC9042812E5}"/>
</file>

<file path=docProps/app.xml><?xml version="1.0" encoding="utf-8"?>
<Properties xmlns="http://schemas.openxmlformats.org/officeDocument/2006/extended-properties" xmlns:vt="http://schemas.openxmlformats.org/officeDocument/2006/docPropsVTypes">
  <Template>{1F3DECF6-4809-4945-AE66-B222215907DB}tf16401378</Template>
  <TotalTime>275</TotalTime>
  <Words>892</Words>
  <Application>Microsoft Office PowerPoint</Application>
  <PresentationFormat>Widescreen</PresentationFormat>
  <Paragraphs>91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Population Health</vt:lpstr>
      <vt:lpstr>Chapter Outline</vt:lpstr>
      <vt:lpstr>Population Health Defined</vt:lpstr>
      <vt:lpstr>Factors Influencing the Health of a Population</vt:lpstr>
      <vt:lpstr>Factors Influencing the Health of a Population</vt:lpstr>
      <vt:lpstr>The Health of Our Communities</vt:lpstr>
      <vt:lpstr>Improving the Health of Our Communities</vt:lpstr>
      <vt:lpstr>Defining the Population of Focus</vt:lpstr>
      <vt:lpstr>A Framework for Healthcare Organizations to Drive a Population Health Focus</vt:lpstr>
      <vt:lpstr>A Framework for Healthcare Organizations to Drive a Population Health Focus</vt:lpstr>
      <vt:lpstr>A Framework for Healthcare Organizations to Drive a Population Health Focus</vt:lpstr>
      <vt:lpstr>A Framework for Healthcare Organizations to Drive a Population Health Focus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 Baumann, FACHE</dc:creator>
  <cp:lastModifiedBy>Nancy A. Vitucci</cp:lastModifiedBy>
  <cp:revision>44</cp:revision>
  <dcterms:created xsi:type="dcterms:W3CDTF">2021-10-04T19:14:27Z</dcterms:created>
  <dcterms:modified xsi:type="dcterms:W3CDTF">2022-10-12T21:08:33Z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0x010100DBF5032181440D43B55E422A5C76F30C</vt:lpwstr>
  </property>
</Properties>
</file>