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19" r:id="rId2"/>
    <p:sldId id="320" r:id="rId3"/>
    <p:sldId id="321" r:id="rId4"/>
    <p:sldId id="331" r:id="rId5"/>
    <p:sldId id="332" r:id="rId6"/>
    <p:sldId id="323" r:id="rId7"/>
    <p:sldId id="324" r:id="rId8"/>
    <p:sldId id="326" r:id="rId9"/>
    <p:sldId id="327" r:id="rId10"/>
    <p:sldId id="330" r:id="rId11"/>
    <p:sldId id="328" r:id="rId12"/>
    <p:sldId id="32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FE70E16-5445-046E-D88B-776AFB394D67}" name="Copy Editor" initials="CE" userId="Copy Edito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ynnae C. Messner" initials="LCM" lastIdx="3" clrIdx="0">
    <p:extLst>
      <p:ext uri="{19B8F6BF-5375-455C-9EA6-DF929625EA0E}">
        <p15:presenceInfo xmlns:p15="http://schemas.microsoft.com/office/powerpoint/2012/main" userId="S-1-5-21-1695766584-1281578998-1538882281-165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945" autoAdjust="0"/>
    <p:restoredTop sz="94649" autoAdjust="0"/>
  </p:normalViewPr>
  <p:slideViewPr>
    <p:cSldViewPr snapToGrid="0">
      <p:cViewPr varScale="1">
        <p:scale>
          <a:sx n="104" d="100"/>
          <a:sy n="104" d="100"/>
        </p:scale>
        <p:origin x="126" y="18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F3985-BA79-4202-AB92-2FDACCDBE8F5}" type="datetimeFigureOut">
              <a:rPr lang="en-US" smtClean="0"/>
              <a:t>10/12/2022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8EFA1-F7BB-4BC9-B12F-2064DF7DAE59}" type="slidenum">
              <a:rPr lang="en-US" smtClean="0"/>
              <a:t>‹#›</a:t>
            </a:fld>
            <a:endParaRPr lang="en-US" dirty="0"/>
          </a:p>
        </p:txBody>
      </p:sp>
    </p:spTree>
    <p:extLst>
      <p:ext uri="{BB962C8B-B14F-4D97-AF65-F5344CB8AC3E}">
        <p14:creationId xmlns:p14="http://schemas.microsoft.com/office/powerpoint/2010/main" val="3446314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D44B-1CE0-409F-AA1B-6E96BEB40A5F}"/>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591B8E59-488B-4CF3-827D-8B8327A5E3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3D5C28A-9BF4-4729-8A77-B4A8A2607D55}"/>
              </a:ext>
            </a:extLst>
          </p:cNvPr>
          <p:cNvSpPr>
            <a:spLocks noGrp="1"/>
          </p:cNvSpPr>
          <p:nvPr>
            <p:ph type="dt" sz="half" idx="10"/>
          </p:nvPr>
        </p:nvSpPr>
        <p:spPr/>
        <p:txBody>
          <a:bodyPr/>
          <a:lstStyle/>
          <a:p>
            <a:fld id="{2622B9A0-8A9D-43BE-A0FA-8BD36731F72E}" type="datetime1">
              <a:rPr lang="en-US" smtClean="0"/>
              <a:t>10/12/2022</a:t>
            </a:fld>
            <a:endParaRPr lang="en-US" dirty="0"/>
          </a:p>
        </p:txBody>
      </p:sp>
      <p:sp>
        <p:nvSpPr>
          <p:cNvPr id="5" name="Footer Placeholder 4">
            <a:extLst>
              <a:ext uri="{FF2B5EF4-FFF2-40B4-BE49-F238E27FC236}">
                <a16:creationId xmlns:a16="http://schemas.microsoft.com/office/drawing/2014/main" id="{BA344051-4304-4C72-B3BA-938230D795D3}"/>
              </a:ext>
            </a:extLst>
          </p:cNvPr>
          <p:cNvSpPr>
            <a:spLocks noGrp="1"/>
          </p:cNvSpPr>
          <p:nvPr>
            <p:ph type="ftr" sz="quarter" idx="11"/>
          </p:nvPr>
        </p:nvSpPr>
        <p:spPr/>
        <p:txBody>
          <a:bodyPr/>
          <a:lstStyle/>
          <a:p>
            <a:r>
              <a:rPr lang="en-US" dirty="0"/>
              <a:t>Copyright 2022 Foundation of the American College of Healthcare Executives. </a:t>
            </a:r>
          </a:p>
          <a:p>
            <a:r>
              <a:rPr lang="en-US" dirty="0"/>
              <a:t>Not for sale.</a:t>
            </a:r>
          </a:p>
        </p:txBody>
      </p:sp>
      <p:sp>
        <p:nvSpPr>
          <p:cNvPr id="6" name="Slide Number Placeholder 5">
            <a:extLst>
              <a:ext uri="{FF2B5EF4-FFF2-40B4-BE49-F238E27FC236}">
                <a16:creationId xmlns:a16="http://schemas.microsoft.com/office/drawing/2014/main" id="{4366CF42-B82D-41FB-B08B-C767C3FBEC7B}"/>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2913451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DFCA3-F311-4612-8258-0279389C5C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11A1B2-63B5-4C77-B11E-833541E486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581F71-5DD3-4C23-B04B-AD1897C78515}"/>
              </a:ext>
            </a:extLst>
          </p:cNvPr>
          <p:cNvSpPr>
            <a:spLocks noGrp="1"/>
          </p:cNvSpPr>
          <p:nvPr>
            <p:ph type="dt" sz="half" idx="10"/>
          </p:nvPr>
        </p:nvSpPr>
        <p:spPr/>
        <p:txBody>
          <a:bodyPr/>
          <a:lstStyle/>
          <a:p>
            <a:fld id="{50C84893-7691-4633-9220-85808399E76C}" type="datetime1">
              <a:rPr lang="en-US" smtClean="0"/>
              <a:t>10/12/2022</a:t>
            </a:fld>
            <a:endParaRPr lang="en-US" dirty="0"/>
          </a:p>
        </p:txBody>
      </p:sp>
      <p:sp>
        <p:nvSpPr>
          <p:cNvPr id="5" name="Footer Placeholder 4">
            <a:extLst>
              <a:ext uri="{FF2B5EF4-FFF2-40B4-BE49-F238E27FC236}">
                <a16:creationId xmlns:a16="http://schemas.microsoft.com/office/drawing/2014/main" id="{DB65AF34-7CC2-4C79-9ADE-98D014E02906}"/>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6" name="Slide Number Placeholder 5">
            <a:extLst>
              <a:ext uri="{FF2B5EF4-FFF2-40B4-BE49-F238E27FC236}">
                <a16:creationId xmlns:a16="http://schemas.microsoft.com/office/drawing/2014/main" id="{23D5C669-9573-405F-9DD0-4AB3C92BE7D6}"/>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2374451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080A78-6790-4706-B5DC-ACB8F4102C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E7ABEB-4633-4681-AF96-23F3A931C5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4027FC-7A70-45CF-A7D6-C1074465DE8A}"/>
              </a:ext>
            </a:extLst>
          </p:cNvPr>
          <p:cNvSpPr>
            <a:spLocks noGrp="1"/>
          </p:cNvSpPr>
          <p:nvPr>
            <p:ph type="dt" sz="half" idx="10"/>
          </p:nvPr>
        </p:nvSpPr>
        <p:spPr/>
        <p:txBody>
          <a:bodyPr/>
          <a:lstStyle/>
          <a:p>
            <a:fld id="{1F338E83-189D-4C34-99FE-D925C7009F11}" type="datetime1">
              <a:rPr lang="en-US" smtClean="0"/>
              <a:t>10/12/2022</a:t>
            </a:fld>
            <a:endParaRPr lang="en-US" dirty="0"/>
          </a:p>
        </p:txBody>
      </p:sp>
      <p:sp>
        <p:nvSpPr>
          <p:cNvPr id="5" name="Footer Placeholder 4">
            <a:extLst>
              <a:ext uri="{FF2B5EF4-FFF2-40B4-BE49-F238E27FC236}">
                <a16:creationId xmlns:a16="http://schemas.microsoft.com/office/drawing/2014/main" id="{D00FAA80-CEC9-472D-8C8D-53302C893CA5}"/>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6" name="Slide Number Placeholder 5">
            <a:extLst>
              <a:ext uri="{FF2B5EF4-FFF2-40B4-BE49-F238E27FC236}">
                <a16:creationId xmlns:a16="http://schemas.microsoft.com/office/drawing/2014/main" id="{88DBB94D-52AC-4352-8335-1D984A128E0F}"/>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272404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96541-EAC5-41EA-9291-031298761A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26C1A5-C4A9-4CB1-8C5E-4AB044B1DF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446924-2ABC-47EF-BE1D-A19CCFB77BEB}"/>
              </a:ext>
            </a:extLst>
          </p:cNvPr>
          <p:cNvSpPr>
            <a:spLocks noGrp="1"/>
          </p:cNvSpPr>
          <p:nvPr>
            <p:ph type="dt" sz="half" idx="10"/>
          </p:nvPr>
        </p:nvSpPr>
        <p:spPr/>
        <p:txBody>
          <a:bodyPr/>
          <a:lstStyle/>
          <a:p>
            <a:fld id="{40484DAD-D37C-43BA-8A61-5719F68D99F7}" type="datetime1">
              <a:rPr lang="en-US" smtClean="0"/>
              <a:t>10/12/2022</a:t>
            </a:fld>
            <a:endParaRPr lang="en-US" dirty="0"/>
          </a:p>
        </p:txBody>
      </p:sp>
      <p:sp>
        <p:nvSpPr>
          <p:cNvPr id="5" name="Footer Placeholder 4">
            <a:extLst>
              <a:ext uri="{FF2B5EF4-FFF2-40B4-BE49-F238E27FC236}">
                <a16:creationId xmlns:a16="http://schemas.microsoft.com/office/drawing/2014/main" id="{510EEEE3-58F9-4453-99DF-C3C9EDCB44AE}"/>
              </a:ext>
            </a:extLst>
          </p:cNvPr>
          <p:cNvSpPr>
            <a:spLocks noGrp="1"/>
          </p:cNvSpPr>
          <p:nvPr>
            <p:ph type="ftr" sz="quarter" idx="11"/>
          </p:nvPr>
        </p:nvSpPr>
        <p:spPr/>
        <p:txBody>
          <a:bodyPr/>
          <a:lstStyle/>
          <a:p>
            <a:r>
              <a:rPr lang="en-US" dirty="0"/>
              <a:t>Copyright 2022 Foundation of the American College of Healthcare Executives. </a:t>
            </a:r>
          </a:p>
          <a:p>
            <a:r>
              <a:rPr lang="en-US" dirty="0"/>
              <a:t>Not for sale.</a:t>
            </a:r>
          </a:p>
        </p:txBody>
      </p:sp>
      <p:sp>
        <p:nvSpPr>
          <p:cNvPr id="6" name="Slide Number Placeholder 5">
            <a:extLst>
              <a:ext uri="{FF2B5EF4-FFF2-40B4-BE49-F238E27FC236}">
                <a16:creationId xmlns:a16="http://schemas.microsoft.com/office/drawing/2014/main" id="{8297687C-85AB-499C-B0CC-D45D143E0D1A}"/>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43008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57067-A4F8-4209-A40E-2B3E475740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3FC60E-1BC8-4B75-87F0-90F9CB5E1B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C4FA1D-D5A6-4DF4-BC0D-635473DA3A0F}"/>
              </a:ext>
            </a:extLst>
          </p:cNvPr>
          <p:cNvSpPr>
            <a:spLocks noGrp="1"/>
          </p:cNvSpPr>
          <p:nvPr>
            <p:ph type="dt" sz="half" idx="10"/>
          </p:nvPr>
        </p:nvSpPr>
        <p:spPr/>
        <p:txBody>
          <a:bodyPr/>
          <a:lstStyle/>
          <a:p>
            <a:fld id="{D3DDBA68-75EC-4F1C-8D24-74F0F5542370}" type="datetime1">
              <a:rPr lang="en-US" smtClean="0"/>
              <a:t>10/12/2022</a:t>
            </a:fld>
            <a:endParaRPr lang="en-US" dirty="0"/>
          </a:p>
        </p:txBody>
      </p:sp>
      <p:sp>
        <p:nvSpPr>
          <p:cNvPr id="5" name="Footer Placeholder 4">
            <a:extLst>
              <a:ext uri="{FF2B5EF4-FFF2-40B4-BE49-F238E27FC236}">
                <a16:creationId xmlns:a16="http://schemas.microsoft.com/office/drawing/2014/main" id="{1DBB33AC-B31D-457E-B70C-EB43C7281F62}"/>
              </a:ext>
            </a:extLst>
          </p:cNvPr>
          <p:cNvSpPr>
            <a:spLocks noGrp="1"/>
          </p:cNvSpPr>
          <p:nvPr>
            <p:ph type="ftr" sz="quarter" idx="11"/>
          </p:nvPr>
        </p:nvSpPr>
        <p:spPr/>
        <p:txBody>
          <a:bodyPr/>
          <a:lstStyle/>
          <a:p>
            <a:r>
              <a:rPr lang="en-US" dirty="0"/>
              <a:t>Copyright 2022 Foundation of the American College of Healthcare Executives. </a:t>
            </a:r>
          </a:p>
          <a:p>
            <a:r>
              <a:rPr lang="en-US" dirty="0"/>
              <a:t>Not for sale.</a:t>
            </a:r>
          </a:p>
        </p:txBody>
      </p:sp>
      <p:sp>
        <p:nvSpPr>
          <p:cNvPr id="6" name="Slide Number Placeholder 5">
            <a:extLst>
              <a:ext uri="{FF2B5EF4-FFF2-40B4-BE49-F238E27FC236}">
                <a16:creationId xmlns:a16="http://schemas.microsoft.com/office/drawing/2014/main" id="{6D86A4F9-843E-4BA8-AAED-04E23A6D18A2}"/>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1365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CB8B9-31CF-47C6-9DC0-1C04601F64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A31FAB-C589-4C06-A907-C140FDF715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ABAE65-A0F8-49E8-8B4C-81D6C06F06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070383-C11D-404C-AC56-D2EF0035C7E7}"/>
              </a:ext>
            </a:extLst>
          </p:cNvPr>
          <p:cNvSpPr>
            <a:spLocks noGrp="1"/>
          </p:cNvSpPr>
          <p:nvPr>
            <p:ph type="dt" sz="half" idx="10"/>
          </p:nvPr>
        </p:nvSpPr>
        <p:spPr/>
        <p:txBody>
          <a:bodyPr/>
          <a:lstStyle/>
          <a:p>
            <a:fld id="{C81AC3B3-888E-42DF-956F-082819B39F40}" type="datetime1">
              <a:rPr lang="en-US" smtClean="0"/>
              <a:t>10/12/2022</a:t>
            </a:fld>
            <a:endParaRPr lang="en-US" dirty="0"/>
          </a:p>
        </p:txBody>
      </p:sp>
      <p:sp>
        <p:nvSpPr>
          <p:cNvPr id="6" name="Footer Placeholder 5">
            <a:extLst>
              <a:ext uri="{FF2B5EF4-FFF2-40B4-BE49-F238E27FC236}">
                <a16:creationId xmlns:a16="http://schemas.microsoft.com/office/drawing/2014/main" id="{AFEA0E67-4C2C-48EF-8D3F-BC479AC746F6}"/>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7" name="Slide Number Placeholder 6">
            <a:extLst>
              <a:ext uri="{FF2B5EF4-FFF2-40B4-BE49-F238E27FC236}">
                <a16:creationId xmlns:a16="http://schemas.microsoft.com/office/drawing/2014/main" id="{FD44B35E-30C2-40ED-905C-489D795B7986}"/>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34431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6FD5D-28EA-435F-99A9-F2283F9BA3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DEDCC4-6CDE-409F-992F-E54214B979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677A5E-E6E6-4B48-84B3-A28C5574C5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F52BBE-BEAC-4FE9-92E2-22DD2EADB1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1A94A-85C8-42A7-9749-51F298E5B1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FC0622-080C-402C-BB44-8EB89CB13E7C}"/>
              </a:ext>
            </a:extLst>
          </p:cNvPr>
          <p:cNvSpPr>
            <a:spLocks noGrp="1"/>
          </p:cNvSpPr>
          <p:nvPr>
            <p:ph type="dt" sz="half" idx="10"/>
          </p:nvPr>
        </p:nvSpPr>
        <p:spPr/>
        <p:txBody>
          <a:bodyPr/>
          <a:lstStyle/>
          <a:p>
            <a:fld id="{B58831FD-A7D1-4907-8FAD-C99CC13C8E74}" type="datetime1">
              <a:rPr lang="en-US" smtClean="0"/>
              <a:t>10/12/2022</a:t>
            </a:fld>
            <a:endParaRPr lang="en-US" dirty="0"/>
          </a:p>
        </p:txBody>
      </p:sp>
      <p:sp>
        <p:nvSpPr>
          <p:cNvPr id="8" name="Footer Placeholder 7">
            <a:extLst>
              <a:ext uri="{FF2B5EF4-FFF2-40B4-BE49-F238E27FC236}">
                <a16:creationId xmlns:a16="http://schemas.microsoft.com/office/drawing/2014/main" id="{3FB0F6D2-52D0-4355-A484-2116A55299EB}"/>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9" name="Slide Number Placeholder 8">
            <a:extLst>
              <a:ext uri="{FF2B5EF4-FFF2-40B4-BE49-F238E27FC236}">
                <a16:creationId xmlns:a16="http://schemas.microsoft.com/office/drawing/2014/main" id="{2BEB003E-D146-4F82-B010-C6066629BCA8}"/>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436135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FF89A-1DA1-4926-AD79-04B378A5F5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2598E3-860A-4A06-8C8B-2074BD70A566}"/>
              </a:ext>
            </a:extLst>
          </p:cNvPr>
          <p:cNvSpPr>
            <a:spLocks noGrp="1"/>
          </p:cNvSpPr>
          <p:nvPr>
            <p:ph type="dt" sz="half" idx="10"/>
          </p:nvPr>
        </p:nvSpPr>
        <p:spPr/>
        <p:txBody>
          <a:bodyPr/>
          <a:lstStyle/>
          <a:p>
            <a:fld id="{32B5C81E-BF28-4749-AE83-C8650EE215B2}" type="datetime1">
              <a:rPr lang="en-US" smtClean="0"/>
              <a:t>10/12/2022</a:t>
            </a:fld>
            <a:endParaRPr lang="en-US" dirty="0"/>
          </a:p>
        </p:txBody>
      </p:sp>
      <p:sp>
        <p:nvSpPr>
          <p:cNvPr id="4" name="Footer Placeholder 3">
            <a:extLst>
              <a:ext uri="{FF2B5EF4-FFF2-40B4-BE49-F238E27FC236}">
                <a16:creationId xmlns:a16="http://schemas.microsoft.com/office/drawing/2014/main" id="{58FEA990-9A39-4DC1-B0DE-22CA132E4CF8}"/>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5" name="Slide Number Placeholder 4">
            <a:extLst>
              <a:ext uri="{FF2B5EF4-FFF2-40B4-BE49-F238E27FC236}">
                <a16:creationId xmlns:a16="http://schemas.microsoft.com/office/drawing/2014/main" id="{7C2A6110-AFFD-4BBB-A5A0-99566B75DCD9}"/>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3048589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031E00-BFB4-4835-B13C-C568102519E1}"/>
              </a:ext>
            </a:extLst>
          </p:cNvPr>
          <p:cNvSpPr>
            <a:spLocks noGrp="1"/>
          </p:cNvSpPr>
          <p:nvPr>
            <p:ph type="dt" sz="half" idx="10"/>
          </p:nvPr>
        </p:nvSpPr>
        <p:spPr/>
        <p:txBody>
          <a:bodyPr/>
          <a:lstStyle/>
          <a:p>
            <a:fld id="{8FE0E7CE-67D5-4373-8799-B9AD0D26CD1F}" type="datetime1">
              <a:rPr lang="en-US" smtClean="0"/>
              <a:t>10/12/2022</a:t>
            </a:fld>
            <a:endParaRPr lang="en-US" dirty="0"/>
          </a:p>
        </p:txBody>
      </p:sp>
      <p:sp>
        <p:nvSpPr>
          <p:cNvPr id="3" name="Footer Placeholder 2">
            <a:extLst>
              <a:ext uri="{FF2B5EF4-FFF2-40B4-BE49-F238E27FC236}">
                <a16:creationId xmlns:a16="http://schemas.microsoft.com/office/drawing/2014/main" id="{8FDEEF88-6344-452E-A3A6-34D6CBBD32E1}"/>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4" name="Slide Number Placeholder 3">
            <a:extLst>
              <a:ext uri="{FF2B5EF4-FFF2-40B4-BE49-F238E27FC236}">
                <a16:creationId xmlns:a16="http://schemas.microsoft.com/office/drawing/2014/main" id="{F5369CE0-7B3D-4DB3-A11C-8A3C07871B35}"/>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039626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42F5-13D4-41C3-B902-0B179B433C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15C08D-85FA-414E-8433-9ACB1AF06F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6ED650-EAAD-415D-ACCF-9E7B61454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62298A-A49F-41DD-A8E5-B30B0D681AE2}"/>
              </a:ext>
            </a:extLst>
          </p:cNvPr>
          <p:cNvSpPr>
            <a:spLocks noGrp="1"/>
          </p:cNvSpPr>
          <p:nvPr>
            <p:ph type="dt" sz="half" idx="10"/>
          </p:nvPr>
        </p:nvSpPr>
        <p:spPr/>
        <p:txBody>
          <a:bodyPr/>
          <a:lstStyle/>
          <a:p>
            <a:fld id="{C60C4CBE-DED8-4751-A82E-727556EE206A}" type="datetime1">
              <a:rPr lang="en-US" smtClean="0"/>
              <a:t>10/12/2022</a:t>
            </a:fld>
            <a:endParaRPr lang="en-US" dirty="0"/>
          </a:p>
        </p:txBody>
      </p:sp>
      <p:sp>
        <p:nvSpPr>
          <p:cNvPr id="6" name="Footer Placeholder 5">
            <a:extLst>
              <a:ext uri="{FF2B5EF4-FFF2-40B4-BE49-F238E27FC236}">
                <a16:creationId xmlns:a16="http://schemas.microsoft.com/office/drawing/2014/main" id="{8A553F20-3E63-49BC-AE65-31384493BF3E}"/>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7" name="Slide Number Placeholder 6">
            <a:extLst>
              <a:ext uri="{FF2B5EF4-FFF2-40B4-BE49-F238E27FC236}">
                <a16:creationId xmlns:a16="http://schemas.microsoft.com/office/drawing/2014/main" id="{712774B2-918C-428C-89E2-E281EE53273F}"/>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38844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60609-6F2D-4E14-B8DE-021DEF0533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F2C2B3-E60C-43B5-89FB-60FEB68759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E2C94D-2F3D-4563-AAD5-5BC58A8EAD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FDB681-17F1-4A17-9B3A-C9C8B2CB317C}"/>
              </a:ext>
            </a:extLst>
          </p:cNvPr>
          <p:cNvSpPr>
            <a:spLocks noGrp="1"/>
          </p:cNvSpPr>
          <p:nvPr>
            <p:ph type="dt" sz="half" idx="10"/>
          </p:nvPr>
        </p:nvSpPr>
        <p:spPr/>
        <p:txBody>
          <a:bodyPr/>
          <a:lstStyle/>
          <a:p>
            <a:fld id="{2441A8B4-A2D2-4008-98C9-1B1C835349C4}" type="datetime1">
              <a:rPr lang="en-US" smtClean="0"/>
              <a:t>10/12/2022</a:t>
            </a:fld>
            <a:endParaRPr lang="en-US" dirty="0"/>
          </a:p>
        </p:txBody>
      </p:sp>
      <p:sp>
        <p:nvSpPr>
          <p:cNvPr id="6" name="Footer Placeholder 5">
            <a:extLst>
              <a:ext uri="{FF2B5EF4-FFF2-40B4-BE49-F238E27FC236}">
                <a16:creationId xmlns:a16="http://schemas.microsoft.com/office/drawing/2014/main" id="{88DF0414-6C48-4F25-A837-B5AB48A65E3D}"/>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7" name="Slide Number Placeholder 6">
            <a:extLst>
              <a:ext uri="{FF2B5EF4-FFF2-40B4-BE49-F238E27FC236}">
                <a16:creationId xmlns:a16="http://schemas.microsoft.com/office/drawing/2014/main" id="{316A6E4F-4FF5-4186-BF41-A086F8E86C97}"/>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336666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F9CF660-9982-48BD-A5A1-004686805474}"/>
              </a:ext>
            </a:extLst>
          </p:cNvPr>
          <p:cNvPicPr>
            <a:picLocks noChangeAspect="1"/>
          </p:cNvPicPr>
          <p:nvPr userDrawn="1"/>
        </p:nvPicPr>
        <p:blipFill>
          <a:blip r:embed="rId13"/>
          <a:stretch>
            <a:fillRect/>
          </a:stretch>
        </p:blipFill>
        <p:spPr>
          <a:xfrm>
            <a:off x="0" y="6228272"/>
            <a:ext cx="12192000" cy="625415"/>
          </a:xfrm>
          <a:prstGeom prst="rect">
            <a:avLst/>
          </a:prstGeom>
        </p:spPr>
      </p:pic>
      <p:sp>
        <p:nvSpPr>
          <p:cNvPr id="2" name="Title Placeholder 1">
            <a:extLst>
              <a:ext uri="{FF2B5EF4-FFF2-40B4-BE49-F238E27FC236}">
                <a16:creationId xmlns:a16="http://schemas.microsoft.com/office/drawing/2014/main" id="{9EEA6AE4-1E32-4B1A-9DA5-056226DDE7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110D47-A9ED-47F3-8271-4EB0E616F5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27E379-7493-497E-97ED-8A8151492C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60403-29F9-4233-B0D6-9DB1F016AF53}" type="datetime1">
              <a:rPr lang="en-US" smtClean="0"/>
              <a:t>10/12/2022</a:t>
            </a:fld>
            <a:endParaRPr lang="en-US" dirty="0"/>
          </a:p>
        </p:txBody>
      </p:sp>
      <p:sp>
        <p:nvSpPr>
          <p:cNvPr id="5" name="Footer Placeholder 4">
            <a:extLst>
              <a:ext uri="{FF2B5EF4-FFF2-40B4-BE49-F238E27FC236}">
                <a16:creationId xmlns:a16="http://schemas.microsoft.com/office/drawing/2014/main" id="{D7FD08E8-AA29-4915-B2BB-03C8E6C6306E}"/>
              </a:ext>
            </a:extLst>
          </p:cNvPr>
          <p:cNvSpPr>
            <a:spLocks noGrp="1"/>
          </p:cNvSpPr>
          <p:nvPr>
            <p:ph type="ftr" sz="quarter" idx="3"/>
          </p:nvPr>
        </p:nvSpPr>
        <p:spPr>
          <a:xfrm>
            <a:off x="3416061" y="6356350"/>
            <a:ext cx="5365630" cy="365125"/>
          </a:xfrm>
          <a:prstGeom prst="rect">
            <a:avLst/>
          </a:prstGeom>
        </p:spPr>
        <p:txBody>
          <a:bodyPr vert="horz" lIns="91440" tIns="45720" rIns="91440" bIns="45720" rtlCol="0" anchor="ctr"/>
          <a:lstStyle>
            <a:lvl1pPr algn="ctr">
              <a:defRPr sz="1200" b="1">
                <a:solidFill>
                  <a:schemeClr val="bg1"/>
                </a:solidFill>
              </a:defRPr>
            </a:lvl1pPr>
          </a:lstStyle>
          <a:p>
            <a:r>
              <a:rPr lang="en-US" dirty="0"/>
              <a:t>Copyright 2022 Foundation of the American College of Healthcare Executives.  Not for sale.</a:t>
            </a:r>
          </a:p>
        </p:txBody>
      </p:sp>
      <p:sp>
        <p:nvSpPr>
          <p:cNvPr id="6" name="Slide Number Placeholder 5">
            <a:extLst>
              <a:ext uri="{FF2B5EF4-FFF2-40B4-BE49-F238E27FC236}">
                <a16:creationId xmlns:a16="http://schemas.microsoft.com/office/drawing/2014/main" id="{E0FFA9B9-EFF9-43CF-B8E3-485429370A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4A23CA-8871-437B-AB32-34205635D4CE}" type="slidenum">
              <a:rPr lang="en-US" smtClean="0"/>
              <a:t>‹#›</a:t>
            </a:fld>
            <a:endParaRPr lang="en-US" dirty="0"/>
          </a:p>
        </p:txBody>
      </p:sp>
      <p:pic>
        <p:nvPicPr>
          <p:cNvPr id="14" name="Picture 13">
            <a:extLst>
              <a:ext uri="{FF2B5EF4-FFF2-40B4-BE49-F238E27FC236}">
                <a16:creationId xmlns:a16="http://schemas.microsoft.com/office/drawing/2014/main" id="{5E4353E0-1B00-B363-EE04-D5FFE48BB94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31134"/>
            <a:ext cx="12192000" cy="344950"/>
          </a:xfrm>
          <a:prstGeom prst="rect">
            <a:avLst/>
          </a:prstGeom>
        </p:spPr>
      </p:pic>
    </p:spTree>
    <p:extLst>
      <p:ext uri="{BB962C8B-B14F-4D97-AF65-F5344CB8AC3E}">
        <p14:creationId xmlns:p14="http://schemas.microsoft.com/office/powerpoint/2010/main" val="3167814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16690"/>
            <a:ext cx="9144000" cy="2387600"/>
          </a:xfrm>
        </p:spPr>
        <p:txBody>
          <a:bodyPr vert="horz" lIns="91440" tIns="45720" rIns="91440" bIns="45720" rtlCol="0">
            <a:noAutofit/>
          </a:bodyPr>
          <a:lstStyle/>
          <a:p>
            <a:pPr>
              <a:spcBef>
                <a:spcPts val="1000"/>
              </a:spcBef>
              <a:buFont typeface="Arial" panose="020B0604020202020204" pitchFamily="34" charset="0"/>
            </a:pPr>
            <a:r>
              <a:rPr lang="en-US" sz="4000" dirty="0">
                <a:latin typeface="+mn-lt"/>
                <a:ea typeface="+mn-ea"/>
                <a:cs typeface="+mn-cs"/>
              </a:rPr>
              <a:t>Chapter 5: </a:t>
            </a:r>
            <a:br>
              <a:rPr lang="en-US" sz="4000" dirty="0">
                <a:latin typeface="+mn-lt"/>
                <a:ea typeface="+mn-ea"/>
                <a:cs typeface="+mn-cs"/>
              </a:rPr>
            </a:br>
            <a:br>
              <a:rPr lang="en-US" sz="4000" dirty="0">
                <a:latin typeface="+mn-lt"/>
                <a:ea typeface="+mn-ea"/>
                <a:cs typeface="+mn-cs"/>
              </a:rPr>
            </a:br>
            <a:r>
              <a:rPr lang="en-US" dirty="0"/>
              <a:t>Safety Science and High Reliability Organizing</a:t>
            </a:r>
          </a:p>
        </p:txBody>
      </p:sp>
      <p:sp>
        <p:nvSpPr>
          <p:cNvPr id="4" name="Footer Placeholder 3"/>
          <p:cNvSpPr>
            <a:spLocks noGrp="1"/>
          </p:cNvSpPr>
          <p:nvPr>
            <p:ph type="ftr" sz="quarter" idx="11"/>
          </p:nvPr>
        </p:nvSpPr>
        <p:spPr/>
        <p:txBody>
          <a:bodyPr/>
          <a:lstStyle/>
          <a:p>
            <a:r>
              <a:rPr lang="en-US" dirty="0"/>
              <a:t>Copyright 2022 Foundation of the American College of Healthcare Executives. </a:t>
            </a:r>
          </a:p>
          <a:p>
            <a:r>
              <a:rPr lang="en-US" dirty="0"/>
              <a:t>Not for sale.</a:t>
            </a:r>
          </a:p>
        </p:txBody>
      </p:sp>
      <p:sp>
        <p:nvSpPr>
          <p:cNvPr id="3" name="Slide Number Placeholder 2">
            <a:extLst>
              <a:ext uri="{FF2B5EF4-FFF2-40B4-BE49-F238E27FC236}">
                <a16:creationId xmlns:a16="http://schemas.microsoft.com/office/drawing/2014/main" id="{D665D95C-579E-4764-BB3D-7947F0317B27}"/>
              </a:ext>
            </a:extLst>
          </p:cNvPr>
          <p:cNvSpPr>
            <a:spLocks noGrp="1"/>
          </p:cNvSpPr>
          <p:nvPr>
            <p:ph type="sldNum" sz="quarter" idx="12"/>
          </p:nvPr>
        </p:nvSpPr>
        <p:spPr/>
        <p:txBody>
          <a:bodyPr/>
          <a:lstStyle/>
          <a:p>
            <a:fld id="{0E4A23CA-8871-437B-AB32-34205635D4CE}" type="slidenum">
              <a:rPr lang="en-US" smtClean="0"/>
              <a:t>1</a:t>
            </a:fld>
            <a:endParaRPr lang="en-US" dirty="0"/>
          </a:p>
        </p:txBody>
      </p:sp>
    </p:spTree>
    <p:extLst>
      <p:ext uri="{BB962C8B-B14F-4D97-AF65-F5344CB8AC3E}">
        <p14:creationId xmlns:p14="http://schemas.microsoft.com/office/powerpoint/2010/main" val="3847267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B91588-21A3-4CFC-9737-4E72ED9EB4F4}"/>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3" name="Slide Number Placeholder 2">
            <a:extLst>
              <a:ext uri="{FF2B5EF4-FFF2-40B4-BE49-F238E27FC236}">
                <a16:creationId xmlns:a16="http://schemas.microsoft.com/office/drawing/2014/main" id="{8F71879B-AB6D-4F75-8252-8BB9ADE877F0}"/>
              </a:ext>
            </a:extLst>
          </p:cNvPr>
          <p:cNvSpPr>
            <a:spLocks noGrp="1"/>
          </p:cNvSpPr>
          <p:nvPr>
            <p:ph type="sldNum" sz="quarter" idx="12"/>
          </p:nvPr>
        </p:nvSpPr>
        <p:spPr/>
        <p:txBody>
          <a:bodyPr/>
          <a:lstStyle/>
          <a:p>
            <a:fld id="{0E4A23CA-8871-437B-AB32-34205635D4CE}" type="slidenum">
              <a:rPr lang="en-US" smtClean="0"/>
              <a:t>10</a:t>
            </a:fld>
            <a:endParaRPr lang="en-US" dirty="0"/>
          </a:p>
        </p:txBody>
      </p:sp>
      <p:sp>
        <p:nvSpPr>
          <p:cNvPr id="4" name="Rectangle 3"/>
          <p:cNvSpPr/>
          <p:nvPr/>
        </p:nvSpPr>
        <p:spPr>
          <a:xfrm>
            <a:off x="97972" y="1066840"/>
            <a:ext cx="11998234" cy="4967514"/>
          </a:xfrm>
          <a:prstGeom prst="rect">
            <a:avLst/>
          </a:prstGeom>
        </p:spPr>
        <p:txBody>
          <a:bodyPr wrap="square">
            <a:spAutoFit/>
          </a:bodyPr>
          <a:lstStyle/>
          <a:p>
            <a:pPr marL="342900" indent="-342900">
              <a:lnSpc>
                <a:spcPct val="90000"/>
              </a:lnSpc>
              <a:buAutoNum type="arabicPeriod"/>
            </a:pPr>
            <a:r>
              <a:rPr lang="en-US" sz="2200" i="1" dirty="0">
                <a:solidFill>
                  <a:srgbClr val="000000"/>
                </a:solidFill>
                <a:latin typeface="GalliardStd-Italic"/>
              </a:rPr>
              <a:t>Preoccupation with failure</a:t>
            </a:r>
            <a:r>
              <a:rPr lang="en-US" sz="2200" dirty="0">
                <a:solidFill>
                  <a:srgbClr val="000000"/>
                </a:solidFill>
                <a:latin typeface="GalliardStd-Roman"/>
              </a:rPr>
              <a:t>. To avoid failure, look for early signs.</a:t>
            </a:r>
          </a:p>
          <a:p>
            <a:pPr marL="342900" indent="-342900">
              <a:lnSpc>
                <a:spcPct val="90000"/>
              </a:lnSpc>
              <a:buAutoNum type="arabicPeriod"/>
            </a:pPr>
            <a:endParaRPr lang="en-US" sz="2200" dirty="0">
              <a:solidFill>
                <a:srgbClr val="000000"/>
              </a:solidFill>
              <a:latin typeface="GalliardStd-Roman"/>
            </a:endParaRPr>
          </a:p>
          <a:p>
            <a:pPr>
              <a:lnSpc>
                <a:spcPct val="90000"/>
              </a:lnSpc>
            </a:pPr>
            <a:r>
              <a:rPr lang="en-US" sz="2200" dirty="0">
                <a:solidFill>
                  <a:srgbClr val="000000"/>
                </a:solidFill>
                <a:latin typeface="GalliardStd-Roman"/>
              </a:rPr>
              <a:t>2. </a:t>
            </a:r>
            <a:r>
              <a:rPr lang="en-US" sz="2200" i="1" dirty="0">
                <a:solidFill>
                  <a:srgbClr val="000000"/>
                </a:solidFill>
                <a:latin typeface="GalliardStd-Italic"/>
              </a:rPr>
              <a:t>Reluctance to simplify interpretations</a:t>
            </a:r>
            <a:r>
              <a:rPr lang="en-US" sz="2200" dirty="0">
                <a:solidFill>
                  <a:srgbClr val="000000"/>
                </a:solidFill>
                <a:latin typeface="GalliardStd-Roman"/>
              </a:rPr>
              <a:t>. Use critical thinking and look past easy explanations to provide situational awareness.</a:t>
            </a:r>
          </a:p>
          <a:p>
            <a:pPr>
              <a:lnSpc>
                <a:spcPct val="90000"/>
              </a:lnSpc>
            </a:pPr>
            <a:endParaRPr lang="en-US" sz="2200" dirty="0">
              <a:solidFill>
                <a:srgbClr val="000000"/>
              </a:solidFill>
              <a:latin typeface="GalliardStd-Roman"/>
            </a:endParaRPr>
          </a:p>
          <a:p>
            <a:pPr>
              <a:lnSpc>
                <a:spcPct val="90000"/>
              </a:lnSpc>
            </a:pPr>
            <a:r>
              <a:rPr lang="en-US" sz="2200" dirty="0">
                <a:solidFill>
                  <a:srgbClr val="000000"/>
                </a:solidFill>
                <a:latin typeface="GalliardStd-Roman"/>
              </a:rPr>
              <a:t>3. </a:t>
            </a:r>
            <a:r>
              <a:rPr lang="en-US" sz="2200" i="1" dirty="0">
                <a:solidFill>
                  <a:srgbClr val="000000"/>
                </a:solidFill>
                <a:latin typeface="GalliardStd-Italic"/>
              </a:rPr>
              <a:t>Sensitivity to operations</a:t>
            </a:r>
            <a:r>
              <a:rPr lang="en-US" sz="2200" dirty="0">
                <a:solidFill>
                  <a:srgbClr val="000000"/>
                </a:solidFill>
                <a:latin typeface="GalliardStd-Roman"/>
              </a:rPr>
              <a:t>. Systems are dynamic and nonlinear, so leaders provide direct oversight to adjust to unpredicted interactions.</a:t>
            </a:r>
          </a:p>
          <a:p>
            <a:pPr>
              <a:lnSpc>
                <a:spcPct val="90000"/>
              </a:lnSpc>
            </a:pPr>
            <a:endParaRPr lang="en-US" sz="2200" dirty="0">
              <a:solidFill>
                <a:srgbClr val="000000"/>
              </a:solidFill>
              <a:latin typeface="GalliardStd-Roman"/>
            </a:endParaRPr>
          </a:p>
          <a:p>
            <a:pPr>
              <a:lnSpc>
                <a:spcPct val="90000"/>
              </a:lnSpc>
            </a:pPr>
            <a:r>
              <a:rPr lang="en-US" sz="2200" dirty="0">
                <a:solidFill>
                  <a:srgbClr val="000000"/>
                </a:solidFill>
                <a:latin typeface="GalliardStd-Roman"/>
              </a:rPr>
              <a:t>4. </a:t>
            </a:r>
            <a:r>
              <a:rPr lang="en-US" sz="2200" i="1" dirty="0">
                <a:solidFill>
                  <a:srgbClr val="000000"/>
                </a:solidFill>
                <a:latin typeface="GalliardStd-Italic"/>
              </a:rPr>
              <a:t>Commitment to resilience</a:t>
            </a:r>
            <a:r>
              <a:rPr lang="en-US" sz="2200" dirty="0">
                <a:solidFill>
                  <a:srgbClr val="000000"/>
                </a:solidFill>
                <a:latin typeface="GalliardStd-Roman"/>
              </a:rPr>
              <a:t>. The organization maintains function(s) during high demands. Resilience has three components:</a:t>
            </a:r>
          </a:p>
          <a:p>
            <a:pPr>
              <a:lnSpc>
                <a:spcPct val="90000"/>
              </a:lnSpc>
            </a:pPr>
            <a:r>
              <a:rPr lang="en-US" sz="2200" dirty="0">
                <a:solidFill>
                  <a:srgbClr val="000000"/>
                </a:solidFill>
                <a:latin typeface="GalliardStd-Roman"/>
              </a:rPr>
              <a:t>– Absorb demands and preserve functions.</a:t>
            </a:r>
          </a:p>
          <a:p>
            <a:pPr>
              <a:lnSpc>
                <a:spcPct val="90000"/>
              </a:lnSpc>
            </a:pPr>
            <a:r>
              <a:rPr lang="en-US" sz="2200" dirty="0">
                <a:solidFill>
                  <a:srgbClr val="000000"/>
                </a:solidFill>
                <a:latin typeface="GalliardStd-Roman"/>
              </a:rPr>
              <a:t>– Maintain the ability to return to service after untoward events.</a:t>
            </a:r>
          </a:p>
          <a:p>
            <a:pPr>
              <a:lnSpc>
                <a:spcPct val="90000"/>
              </a:lnSpc>
            </a:pPr>
            <a:r>
              <a:rPr lang="en-US" sz="2200" dirty="0">
                <a:solidFill>
                  <a:srgbClr val="000000"/>
                </a:solidFill>
                <a:latin typeface="GalliardStd-Roman"/>
              </a:rPr>
              <a:t>– Learn and grow from untoward events.</a:t>
            </a:r>
          </a:p>
          <a:p>
            <a:pPr>
              <a:lnSpc>
                <a:spcPct val="90000"/>
              </a:lnSpc>
            </a:pPr>
            <a:endParaRPr lang="en-US" sz="2200" dirty="0">
              <a:solidFill>
                <a:srgbClr val="000000"/>
              </a:solidFill>
              <a:latin typeface="GalliardStd-Roman"/>
            </a:endParaRPr>
          </a:p>
          <a:p>
            <a:pPr>
              <a:lnSpc>
                <a:spcPct val="90000"/>
              </a:lnSpc>
            </a:pPr>
            <a:r>
              <a:rPr lang="en-US" sz="2200" dirty="0">
                <a:solidFill>
                  <a:srgbClr val="000000"/>
                </a:solidFill>
                <a:latin typeface="GalliardStd-Roman"/>
              </a:rPr>
              <a:t>5. </a:t>
            </a:r>
            <a:r>
              <a:rPr lang="en-US" sz="2200" i="1" dirty="0">
                <a:solidFill>
                  <a:srgbClr val="000000"/>
                </a:solidFill>
                <a:latin typeface="GalliardStd-Italic"/>
              </a:rPr>
              <a:t>Deference to expertise</a:t>
            </a:r>
            <a:r>
              <a:rPr lang="en-US" sz="2200" dirty="0">
                <a:solidFill>
                  <a:srgbClr val="000000"/>
                </a:solidFill>
                <a:latin typeface="GalliardStd-Roman"/>
              </a:rPr>
              <a:t>. Decision-making requires people with knowledge and experience, regardless of rank or status.</a:t>
            </a:r>
            <a:endParaRPr lang="en-US" sz="2200" dirty="0"/>
          </a:p>
        </p:txBody>
      </p:sp>
      <p:sp>
        <p:nvSpPr>
          <p:cNvPr id="6" name="Rectangle 5"/>
          <p:cNvSpPr/>
          <p:nvPr/>
        </p:nvSpPr>
        <p:spPr>
          <a:xfrm>
            <a:off x="0" y="286441"/>
            <a:ext cx="12096206" cy="707886"/>
          </a:xfrm>
          <a:prstGeom prst="rect">
            <a:avLst/>
          </a:prstGeom>
        </p:spPr>
        <p:txBody>
          <a:bodyPr wrap="square">
            <a:spAutoFit/>
          </a:bodyPr>
          <a:lstStyle/>
          <a:p>
            <a:r>
              <a:rPr lang="en-US" sz="2000" b="1" dirty="0">
                <a:latin typeface="GalliardStd-Roman"/>
              </a:rPr>
              <a:t>Weick and Sutcliffe (2007) created the best-known descriptive theory of HROs, detailed in their best-selling book </a:t>
            </a:r>
            <a:r>
              <a:rPr lang="en-US" sz="2000" b="1" i="1" dirty="0">
                <a:latin typeface="GalliardStd-Italic"/>
              </a:rPr>
              <a:t>Managing the Unexpected</a:t>
            </a:r>
            <a:r>
              <a:rPr lang="en-US" sz="2000" b="1" dirty="0">
                <a:latin typeface="GalliardStd-Roman"/>
              </a:rPr>
              <a:t>. </a:t>
            </a:r>
            <a:endParaRPr lang="en-US" sz="2000" b="1" dirty="0"/>
          </a:p>
        </p:txBody>
      </p:sp>
    </p:spTree>
    <p:extLst>
      <p:ext uri="{BB962C8B-B14F-4D97-AF65-F5344CB8AC3E}">
        <p14:creationId xmlns:p14="http://schemas.microsoft.com/office/powerpoint/2010/main" val="71945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B91588-21A3-4CFC-9737-4E72ED9EB4F4}"/>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3" name="Slide Number Placeholder 2">
            <a:extLst>
              <a:ext uri="{FF2B5EF4-FFF2-40B4-BE49-F238E27FC236}">
                <a16:creationId xmlns:a16="http://schemas.microsoft.com/office/drawing/2014/main" id="{8F71879B-AB6D-4F75-8252-8BB9ADE877F0}"/>
              </a:ext>
            </a:extLst>
          </p:cNvPr>
          <p:cNvSpPr>
            <a:spLocks noGrp="1"/>
          </p:cNvSpPr>
          <p:nvPr>
            <p:ph type="sldNum" sz="quarter" idx="12"/>
          </p:nvPr>
        </p:nvSpPr>
        <p:spPr/>
        <p:txBody>
          <a:bodyPr/>
          <a:lstStyle/>
          <a:p>
            <a:fld id="{0E4A23CA-8871-437B-AB32-34205635D4CE}" type="slidenum">
              <a:rPr lang="en-US" smtClean="0"/>
              <a:t>11</a:t>
            </a:fld>
            <a:endParaRPr lang="en-US" dirty="0"/>
          </a:p>
        </p:txBody>
      </p:sp>
      <p:sp>
        <p:nvSpPr>
          <p:cNvPr id="5" name="TextBox 4">
            <a:extLst>
              <a:ext uri="{FF2B5EF4-FFF2-40B4-BE49-F238E27FC236}">
                <a16:creationId xmlns:a16="http://schemas.microsoft.com/office/drawing/2014/main" id="{21768F57-F590-41DC-B8ED-7697F82F8929}"/>
              </a:ext>
            </a:extLst>
          </p:cNvPr>
          <p:cNvSpPr txBox="1"/>
          <p:nvPr/>
        </p:nvSpPr>
        <p:spPr>
          <a:xfrm>
            <a:off x="1065007" y="612844"/>
            <a:ext cx="10736132" cy="830997"/>
          </a:xfrm>
          <a:prstGeom prst="rect">
            <a:avLst/>
          </a:prstGeom>
          <a:noFill/>
        </p:spPr>
        <p:txBody>
          <a:bodyPr wrap="square" rtlCol="0">
            <a:spAutoFit/>
          </a:bodyPr>
          <a:lstStyle/>
          <a:p>
            <a:r>
              <a:rPr lang="en-US" sz="2400" b="1" dirty="0"/>
              <a:t>Important Topics in Safety and High Reliability</a:t>
            </a:r>
          </a:p>
          <a:p>
            <a:endParaRPr lang="en-US" sz="2400" dirty="0"/>
          </a:p>
        </p:txBody>
      </p:sp>
      <p:sp>
        <p:nvSpPr>
          <p:cNvPr id="6" name="Content Placeholder 5">
            <a:extLst>
              <a:ext uri="{FF2B5EF4-FFF2-40B4-BE49-F238E27FC236}">
                <a16:creationId xmlns:a16="http://schemas.microsoft.com/office/drawing/2014/main" id="{CD84B4AF-DF07-4248-B72C-0E2E5CF2DFBB}"/>
              </a:ext>
            </a:extLst>
          </p:cNvPr>
          <p:cNvSpPr txBox="1">
            <a:spLocks/>
          </p:cNvSpPr>
          <p:nvPr/>
        </p:nvSpPr>
        <p:spPr>
          <a:xfrm>
            <a:off x="1981200" y="1708582"/>
            <a:ext cx="8229600" cy="344083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b="1" dirty="0">
                <a:solidFill>
                  <a:srgbClr val="A50021"/>
                </a:solidFill>
                <a:latin typeface="+mj-lt"/>
                <a:cs typeface="Times New Roman" pitchFamily="18" charset="0"/>
              </a:rPr>
              <a:t>Just Culture </a:t>
            </a:r>
            <a:r>
              <a:rPr lang="en-US" sz="3200" dirty="0"/>
              <a:t>creates an atmosphere of trust in which people are encouraged to provide, and even rewarded for providing, essential safety-related information but in which they are clear about where the line must be drawn between acceptable and unacceptable behavior.</a:t>
            </a:r>
            <a:endParaRPr lang="en-US" sz="3200" b="1" dirty="0"/>
          </a:p>
          <a:p>
            <a:pPr marL="0" indent="0">
              <a:buNone/>
            </a:pPr>
            <a:endParaRPr lang="en-US" sz="3200" b="1" dirty="0"/>
          </a:p>
          <a:p>
            <a:pPr marL="0" indent="0" algn="r">
              <a:buNone/>
            </a:pPr>
            <a:r>
              <a:rPr lang="en-US" sz="3200" dirty="0"/>
              <a:t>James Reason</a:t>
            </a:r>
          </a:p>
          <a:p>
            <a:pPr marL="0" indent="0" algn="r">
              <a:buNone/>
            </a:pPr>
            <a:r>
              <a:rPr lang="en-US" sz="2000" i="1" dirty="0"/>
              <a:t>Managing the Risks of Organizational Accidents </a:t>
            </a:r>
            <a:r>
              <a:rPr lang="en-US" sz="2000" dirty="0"/>
              <a:t>(1997)</a:t>
            </a:r>
            <a:endParaRPr lang="en-US" sz="3200" dirty="0"/>
          </a:p>
          <a:p>
            <a:pPr marL="0" indent="0">
              <a:buNone/>
            </a:pPr>
            <a:endParaRPr lang="en-US" dirty="0"/>
          </a:p>
        </p:txBody>
      </p:sp>
    </p:spTree>
    <p:extLst>
      <p:ext uri="{BB962C8B-B14F-4D97-AF65-F5344CB8AC3E}">
        <p14:creationId xmlns:p14="http://schemas.microsoft.com/office/powerpoint/2010/main" val="2686948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B91588-21A3-4CFC-9737-4E72ED9EB4F4}"/>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3" name="Slide Number Placeholder 2">
            <a:extLst>
              <a:ext uri="{FF2B5EF4-FFF2-40B4-BE49-F238E27FC236}">
                <a16:creationId xmlns:a16="http://schemas.microsoft.com/office/drawing/2014/main" id="{8F71879B-AB6D-4F75-8252-8BB9ADE877F0}"/>
              </a:ext>
            </a:extLst>
          </p:cNvPr>
          <p:cNvSpPr>
            <a:spLocks noGrp="1"/>
          </p:cNvSpPr>
          <p:nvPr>
            <p:ph type="sldNum" sz="quarter" idx="12"/>
          </p:nvPr>
        </p:nvSpPr>
        <p:spPr/>
        <p:txBody>
          <a:bodyPr/>
          <a:lstStyle/>
          <a:p>
            <a:fld id="{0E4A23CA-8871-437B-AB32-34205635D4CE}" type="slidenum">
              <a:rPr lang="en-US" smtClean="0"/>
              <a:t>12</a:t>
            </a:fld>
            <a:endParaRPr lang="en-US" dirty="0"/>
          </a:p>
        </p:txBody>
      </p:sp>
      <p:sp>
        <p:nvSpPr>
          <p:cNvPr id="5" name="TextBox 4">
            <a:extLst>
              <a:ext uri="{FF2B5EF4-FFF2-40B4-BE49-F238E27FC236}">
                <a16:creationId xmlns:a16="http://schemas.microsoft.com/office/drawing/2014/main" id="{21768F57-F590-41DC-B8ED-7697F82F8929}"/>
              </a:ext>
            </a:extLst>
          </p:cNvPr>
          <p:cNvSpPr txBox="1"/>
          <p:nvPr/>
        </p:nvSpPr>
        <p:spPr>
          <a:xfrm>
            <a:off x="1065007" y="612844"/>
            <a:ext cx="10736132" cy="4770537"/>
          </a:xfrm>
          <a:prstGeom prst="rect">
            <a:avLst/>
          </a:prstGeom>
          <a:noFill/>
        </p:spPr>
        <p:txBody>
          <a:bodyPr wrap="square" rtlCol="0">
            <a:spAutoFit/>
          </a:bodyPr>
          <a:lstStyle/>
          <a:p>
            <a:r>
              <a:rPr lang="en-US" sz="2400" b="1" dirty="0"/>
              <a:t>Sustaining Cultures of Safety and High Reliability</a:t>
            </a:r>
          </a:p>
          <a:p>
            <a:endParaRPr lang="en-US" sz="2400" dirty="0"/>
          </a:p>
          <a:p>
            <a:pPr marL="285750" indent="-285750">
              <a:buFont typeface="Arial" panose="020B0604020202020204" pitchFamily="34" charset="0"/>
              <a:buChar char="•"/>
            </a:pPr>
            <a:r>
              <a:rPr lang="en-US" sz="2400" dirty="0"/>
              <a:t>Creating cultures of safety and high reliability is difficult, but sustaining those cultures can be even more challenging.</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As the next generation of healthcare leaders, we could and should take two sustainment advantages not afforded to the innovators and early adopters:</a:t>
            </a:r>
          </a:p>
          <a:p>
            <a:pPr marL="285750" indent="-285750">
              <a:buFont typeface="Arial" panose="020B0604020202020204" pitchFamily="34" charset="0"/>
              <a:buChar char="•"/>
            </a:pPr>
            <a:endParaRPr lang="en-US" sz="2400" dirty="0"/>
          </a:p>
          <a:p>
            <a:pPr marL="800100" lvl="1" indent="-342900">
              <a:buFont typeface="Courier New" panose="02070309020205020404" pitchFamily="49" charset="0"/>
              <a:buChar char="o"/>
            </a:pPr>
            <a:r>
              <a:rPr lang="en-US" sz="2400" dirty="0"/>
              <a:t>Creating a standard professional culture</a:t>
            </a:r>
          </a:p>
          <a:p>
            <a:pPr marL="800100" lvl="1" indent="-342900">
              <a:buFont typeface="Courier New" panose="02070309020205020404" pitchFamily="49" charset="0"/>
              <a:buChar char="o"/>
            </a:pPr>
            <a:endParaRPr lang="en-US" sz="2400" dirty="0"/>
          </a:p>
          <a:p>
            <a:pPr marL="800100" lvl="1" indent="-342900">
              <a:buFont typeface="Courier New" panose="02070309020205020404" pitchFamily="49" charset="0"/>
              <a:buChar char="o"/>
            </a:pPr>
            <a:r>
              <a:rPr lang="en-US" sz="2400" dirty="0"/>
              <a:t>Immersion of reliability thinking beyond patient care spaces</a:t>
            </a:r>
            <a:r>
              <a:rPr lang="en-US" dirty="0"/>
              <a:t>.</a:t>
            </a:r>
          </a:p>
          <a:p>
            <a:pPr marL="285750" indent="-285750">
              <a:buFont typeface="Arial" panose="020B0604020202020204" pitchFamily="34" charset="0"/>
              <a:buChar char="•"/>
            </a:pPr>
            <a:endParaRPr lang="en-US" sz="4000" dirty="0"/>
          </a:p>
        </p:txBody>
      </p:sp>
    </p:spTree>
    <p:extLst>
      <p:ext uri="{BB962C8B-B14F-4D97-AF65-F5344CB8AC3E}">
        <p14:creationId xmlns:p14="http://schemas.microsoft.com/office/powerpoint/2010/main" val="107904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055802"/>
            <a:ext cx="7886700" cy="386498"/>
          </a:xfrm>
        </p:spPr>
        <p:txBody>
          <a:bodyPr vert="horz" lIns="91440" tIns="45720" rIns="91440" bIns="45720" rtlCol="0" anchor="ctr">
            <a:normAutofit fontScale="90000"/>
          </a:bodyPr>
          <a:lstStyle/>
          <a:p>
            <a:r>
              <a:rPr lang="en-US" sz="2800" i="1" dirty="0"/>
              <a:t>Chapter Outline</a:t>
            </a:r>
          </a:p>
        </p:txBody>
      </p:sp>
      <p:sp>
        <p:nvSpPr>
          <p:cNvPr id="3" name="Content Placeholder 2"/>
          <p:cNvSpPr>
            <a:spLocks noGrp="1"/>
          </p:cNvSpPr>
          <p:nvPr>
            <p:ph idx="1"/>
          </p:nvPr>
        </p:nvSpPr>
        <p:spPr>
          <a:xfrm>
            <a:off x="2054995" y="1661069"/>
            <a:ext cx="8195754" cy="4560623"/>
          </a:xfrm>
        </p:spPr>
        <p:txBody>
          <a:bodyPr>
            <a:normAutofit fontScale="85000" lnSpcReduction="10000"/>
          </a:bodyPr>
          <a:lstStyle/>
          <a:p>
            <a:r>
              <a:rPr lang="en-US" sz="3600" dirty="0"/>
              <a:t>Safety and Reliability</a:t>
            </a:r>
          </a:p>
          <a:p>
            <a:r>
              <a:rPr lang="en-US" sz="3600" dirty="0"/>
              <a:t>History of the Modern Safety Movement</a:t>
            </a:r>
          </a:p>
          <a:p>
            <a:r>
              <a:rPr lang="en-US" sz="3600" dirty="0"/>
              <a:t>Reliability as an Emergent Property</a:t>
            </a:r>
          </a:p>
          <a:p>
            <a:r>
              <a:rPr lang="en-US" sz="3600" dirty="0"/>
              <a:t>Descriptive Theories of High Reliability Organizations</a:t>
            </a:r>
          </a:p>
          <a:p>
            <a:r>
              <a:rPr lang="en-US" sz="3600" dirty="0"/>
              <a:t>Why Should We Care?</a:t>
            </a:r>
          </a:p>
          <a:p>
            <a:r>
              <a:rPr lang="en-US" sz="3600" dirty="0"/>
              <a:t>Creating Safety and High Reliability in Practice</a:t>
            </a:r>
          </a:p>
          <a:p>
            <a:r>
              <a:rPr lang="en-US" sz="3600" dirty="0"/>
              <a:t>Important Topics in Safety and High Reliability</a:t>
            </a:r>
          </a:p>
          <a:p>
            <a:r>
              <a:rPr lang="en-US" sz="3600" dirty="0"/>
              <a:t>Sustaining Cultures of Safety and High Reliability</a:t>
            </a:r>
          </a:p>
        </p:txBody>
      </p:sp>
      <p:sp>
        <p:nvSpPr>
          <p:cNvPr id="4" name="Footer Placeholder 3"/>
          <p:cNvSpPr>
            <a:spLocks noGrp="1"/>
          </p:cNvSpPr>
          <p:nvPr>
            <p:ph type="ftr" sz="quarter" idx="11"/>
          </p:nvPr>
        </p:nvSpPr>
        <p:spPr/>
        <p:txBody>
          <a:bodyPr/>
          <a:lstStyle/>
          <a:p>
            <a:r>
              <a:rPr lang="en-US" dirty="0"/>
              <a:t>Copyright 2022 Foundation of the American College of Healthcare Executives.  Not for sale.</a:t>
            </a:r>
          </a:p>
        </p:txBody>
      </p:sp>
      <p:sp>
        <p:nvSpPr>
          <p:cNvPr id="5" name="Slide Number Placeholder 4">
            <a:extLst>
              <a:ext uri="{FF2B5EF4-FFF2-40B4-BE49-F238E27FC236}">
                <a16:creationId xmlns:a16="http://schemas.microsoft.com/office/drawing/2014/main" id="{5E16C24B-36A9-45BE-AD15-1FB36BE3537B}"/>
              </a:ext>
            </a:extLst>
          </p:cNvPr>
          <p:cNvSpPr>
            <a:spLocks noGrp="1"/>
          </p:cNvSpPr>
          <p:nvPr>
            <p:ph type="sldNum" sz="quarter" idx="12"/>
          </p:nvPr>
        </p:nvSpPr>
        <p:spPr/>
        <p:txBody>
          <a:bodyPr/>
          <a:lstStyle/>
          <a:p>
            <a:fld id="{0E4A23CA-8871-437B-AB32-34205635D4CE}" type="slidenum">
              <a:rPr lang="en-US" smtClean="0"/>
              <a:t>2</a:t>
            </a:fld>
            <a:endParaRPr lang="en-US" dirty="0"/>
          </a:p>
        </p:txBody>
      </p:sp>
    </p:spTree>
    <p:extLst>
      <p:ext uri="{BB962C8B-B14F-4D97-AF65-F5344CB8AC3E}">
        <p14:creationId xmlns:p14="http://schemas.microsoft.com/office/powerpoint/2010/main" val="2687656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Categories of Patient Harm</a:t>
            </a:r>
          </a:p>
        </p:txBody>
      </p:sp>
      <p:sp>
        <p:nvSpPr>
          <p:cNvPr id="9" name="Footer Placeholder 8"/>
          <p:cNvSpPr>
            <a:spLocks noGrp="1"/>
          </p:cNvSpPr>
          <p:nvPr>
            <p:ph type="ftr" sz="quarter" idx="11"/>
          </p:nvPr>
        </p:nvSpPr>
        <p:spPr/>
        <p:txBody>
          <a:bodyPr/>
          <a:lstStyle/>
          <a:p>
            <a:r>
              <a:rPr lang="en-US" dirty="0"/>
              <a:t>Copyright 2022 Foundation of the American College of Healthcare Executives.  Not for sale.</a:t>
            </a:r>
          </a:p>
        </p:txBody>
      </p:sp>
      <p:sp>
        <p:nvSpPr>
          <p:cNvPr id="3" name="Slide Number Placeholder 2">
            <a:extLst>
              <a:ext uri="{FF2B5EF4-FFF2-40B4-BE49-F238E27FC236}">
                <a16:creationId xmlns:a16="http://schemas.microsoft.com/office/drawing/2014/main" id="{77493F5E-DE8C-4383-BC4D-639EC84F1112}"/>
              </a:ext>
            </a:extLst>
          </p:cNvPr>
          <p:cNvSpPr>
            <a:spLocks noGrp="1"/>
          </p:cNvSpPr>
          <p:nvPr>
            <p:ph type="sldNum" sz="quarter" idx="12"/>
          </p:nvPr>
        </p:nvSpPr>
        <p:spPr/>
        <p:txBody>
          <a:bodyPr/>
          <a:lstStyle/>
          <a:p>
            <a:fld id="{0E4A23CA-8871-437B-AB32-34205635D4CE}" type="slidenum">
              <a:rPr lang="en-US" smtClean="0"/>
              <a:t>3</a:t>
            </a:fld>
            <a:endParaRPr lang="en-US" dirty="0"/>
          </a:p>
        </p:txBody>
      </p:sp>
      <p:pic>
        <p:nvPicPr>
          <p:cNvPr id="4" name="Picture 3"/>
          <p:cNvPicPr>
            <a:picLocks noChangeAspect="1"/>
          </p:cNvPicPr>
          <p:nvPr/>
        </p:nvPicPr>
        <p:blipFill>
          <a:blip r:embed="rId2"/>
          <a:stretch>
            <a:fillRect/>
          </a:stretch>
        </p:blipFill>
        <p:spPr>
          <a:xfrm>
            <a:off x="1495697" y="1393022"/>
            <a:ext cx="8961120" cy="4636631"/>
          </a:xfrm>
          <a:prstGeom prst="rect">
            <a:avLst/>
          </a:prstGeom>
        </p:spPr>
      </p:pic>
    </p:spTree>
    <p:extLst>
      <p:ext uri="{BB962C8B-B14F-4D97-AF65-F5344CB8AC3E}">
        <p14:creationId xmlns:p14="http://schemas.microsoft.com/office/powerpoint/2010/main" val="1431250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915354" y="3249737"/>
            <a:ext cx="6516688" cy="14001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chemeClr val="accent1"/>
              </a:buClr>
              <a:buFont typeface="Wingdings" pitchFamily="2" charset="2"/>
              <a:buChar char="§"/>
              <a:defRPr sz="1600" kern="1200">
                <a:solidFill>
                  <a:srgbClr val="545454"/>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ct val="20000"/>
              </a:spcBef>
              <a:buClr>
                <a:schemeClr val="bg2"/>
              </a:buClr>
              <a:buFont typeface="Wingdings" pitchFamily="2" charset="2"/>
              <a:buChar char="§"/>
              <a:defRPr sz="1600" kern="1200">
                <a:solidFill>
                  <a:srgbClr val="545454"/>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ct val="20000"/>
              </a:spcBef>
              <a:buClr>
                <a:schemeClr val="accent1"/>
              </a:buClr>
              <a:buFont typeface="Arial" pitchFamily="34" charset="0"/>
              <a:buChar char="–"/>
              <a:defRPr sz="1600" kern="1200">
                <a:solidFill>
                  <a:srgbClr val="545454"/>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ct val="20000"/>
              </a:spcBef>
              <a:buClr>
                <a:schemeClr val="bg2"/>
              </a:buClr>
              <a:buFont typeface="Arial" pitchFamily="34" charset="0"/>
              <a:buChar char="–"/>
              <a:defRPr sz="1600" kern="1200">
                <a:solidFill>
                  <a:srgbClr val="545454"/>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spcAft>
                <a:spcPts val="588"/>
              </a:spcAft>
              <a:buClr>
                <a:srgbClr val="4BAA42"/>
              </a:buClr>
              <a:buNone/>
              <a:defRPr/>
            </a:pPr>
            <a:r>
              <a:rPr lang="en-US" altLang="en-US" sz="2000" dirty="0">
                <a:solidFill>
                  <a:srgbClr val="000000"/>
                </a:solidFill>
                <a:latin typeface="+mn-lt"/>
              </a:rPr>
              <a:t>210,000 to 440,000 patients per year suffer from preventable harm that contributes to their death.</a:t>
            </a:r>
          </a:p>
          <a:p>
            <a:pPr marL="0" indent="0" algn="r">
              <a:spcBef>
                <a:spcPct val="0"/>
              </a:spcBef>
              <a:buClr>
                <a:srgbClr val="4BAA42"/>
              </a:buClr>
              <a:buNone/>
              <a:defRPr/>
            </a:pPr>
            <a:r>
              <a:rPr lang="en-US" altLang="en-US" sz="1400" dirty="0">
                <a:solidFill>
                  <a:srgbClr val="000000"/>
                </a:solidFill>
                <a:latin typeface="+mn-lt"/>
              </a:rPr>
              <a:t>James, John, “A New Evidence-based Estimate of Patient Harms…”</a:t>
            </a:r>
          </a:p>
          <a:p>
            <a:pPr marL="0" indent="0" algn="r">
              <a:spcBef>
                <a:spcPct val="0"/>
              </a:spcBef>
              <a:buClr>
                <a:srgbClr val="4BAA42"/>
              </a:buClr>
              <a:buNone/>
              <a:defRPr/>
            </a:pPr>
            <a:r>
              <a:rPr lang="en-US" altLang="en-US" sz="1400" i="1" dirty="0">
                <a:solidFill>
                  <a:srgbClr val="000000"/>
                </a:solidFill>
                <a:latin typeface="+mn-lt"/>
              </a:rPr>
              <a:t>Journal of Patient Safety</a:t>
            </a:r>
            <a:r>
              <a:rPr lang="en-US" altLang="en-US" sz="1400" dirty="0">
                <a:solidFill>
                  <a:srgbClr val="000000"/>
                </a:solidFill>
                <a:latin typeface="+mn-lt"/>
              </a:rPr>
              <a:t>, September 2013, Volume 9, Issue 3</a:t>
            </a:r>
            <a:endParaRPr lang="en-US" altLang="en-US" sz="2000" b="1" i="1" dirty="0">
              <a:solidFill>
                <a:srgbClr val="000000"/>
              </a:solidFill>
              <a:latin typeface="+mn-lt"/>
            </a:endParaRPr>
          </a:p>
        </p:txBody>
      </p:sp>
      <p:sp>
        <p:nvSpPr>
          <p:cNvPr id="5" name="Content Placeholder 2"/>
          <p:cNvSpPr txBox="1">
            <a:spLocks/>
          </p:cNvSpPr>
          <p:nvPr/>
        </p:nvSpPr>
        <p:spPr>
          <a:xfrm>
            <a:off x="4027503" y="1962755"/>
            <a:ext cx="5922746" cy="1198696"/>
          </a:xfrm>
          <a:prstGeom prst="rect">
            <a:avLst/>
          </a:prstGeom>
        </p:spPr>
        <p:txBody>
          <a:bodyPr lIns="86338" tIns="43169" rIns="86338" bIns="43169"/>
          <a:lstStyle>
            <a:lvl1pPr marL="342900" indent="-342900" algn="l" rtl="0" eaLnBrk="0" fontAlgn="base" hangingPunct="0">
              <a:spcBef>
                <a:spcPct val="20000"/>
              </a:spcBef>
              <a:spcAft>
                <a:spcPct val="0"/>
              </a:spcAft>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sz="2000">
                <a:solidFill>
                  <a:schemeClr val="tx1"/>
                </a:solidFill>
                <a:latin typeface="+mn-lt"/>
              </a:defRPr>
            </a:lvl5pPr>
            <a:lvl6pPr marL="2514600" indent="-228600" algn="l" rtl="0" fontAlgn="base">
              <a:spcBef>
                <a:spcPct val="20000"/>
              </a:spcBef>
              <a:spcAft>
                <a:spcPct val="0"/>
              </a:spcAft>
              <a:buFont typeface="Wingdings" pitchFamily="2" charset="2"/>
              <a:buChar char="§"/>
              <a:defRPr sz="2000">
                <a:solidFill>
                  <a:schemeClr val="tx1"/>
                </a:solidFill>
                <a:latin typeface="+mn-lt"/>
              </a:defRPr>
            </a:lvl6pPr>
            <a:lvl7pPr marL="2971800" indent="-228600" algn="l" rtl="0" fontAlgn="base">
              <a:spcBef>
                <a:spcPct val="20000"/>
              </a:spcBef>
              <a:spcAft>
                <a:spcPct val="0"/>
              </a:spcAft>
              <a:buFont typeface="Wingdings" pitchFamily="2" charset="2"/>
              <a:buChar char="§"/>
              <a:defRPr sz="2000">
                <a:solidFill>
                  <a:schemeClr val="tx1"/>
                </a:solidFill>
                <a:latin typeface="+mn-lt"/>
              </a:defRPr>
            </a:lvl7pPr>
            <a:lvl8pPr marL="3429000" indent="-228600" algn="l" rtl="0" fontAlgn="base">
              <a:spcBef>
                <a:spcPct val="20000"/>
              </a:spcBef>
              <a:spcAft>
                <a:spcPct val="0"/>
              </a:spcAft>
              <a:buFont typeface="Wingdings" pitchFamily="2" charset="2"/>
              <a:buChar char="§"/>
              <a:defRPr sz="2000">
                <a:solidFill>
                  <a:schemeClr val="tx1"/>
                </a:solidFill>
                <a:latin typeface="+mn-lt"/>
              </a:defRPr>
            </a:lvl8pPr>
            <a:lvl9pPr marL="3886200" indent="-228600" algn="l" rtl="0" fontAlgn="base">
              <a:spcBef>
                <a:spcPct val="20000"/>
              </a:spcBef>
              <a:spcAft>
                <a:spcPct val="0"/>
              </a:spcAft>
              <a:buFont typeface="Wingdings" pitchFamily="2" charset="2"/>
              <a:buChar char="§"/>
              <a:defRPr sz="2000">
                <a:solidFill>
                  <a:schemeClr val="tx1"/>
                </a:solidFill>
                <a:latin typeface="+mn-lt"/>
              </a:defRPr>
            </a:lvl9pPr>
          </a:lstStyle>
          <a:p>
            <a:pPr marL="0" indent="0">
              <a:spcBef>
                <a:spcPts val="1192"/>
              </a:spcBef>
              <a:buNone/>
              <a:defRPr/>
            </a:pPr>
            <a:r>
              <a:rPr lang="en-US" sz="2000" kern="0" dirty="0">
                <a:solidFill>
                  <a:srgbClr val="000000"/>
                </a:solidFill>
              </a:rPr>
              <a:t>44,000 to 98,000 patient deaths per year from medical errors</a:t>
            </a:r>
          </a:p>
          <a:p>
            <a:pPr marL="0" indent="0" algn="r">
              <a:buNone/>
              <a:defRPr/>
            </a:pPr>
            <a:r>
              <a:rPr lang="en-US" sz="1400" i="1" kern="0" dirty="0">
                <a:solidFill>
                  <a:srgbClr val="000000"/>
                </a:solidFill>
              </a:rPr>
              <a:t>To Err is Human</a:t>
            </a:r>
            <a:r>
              <a:rPr lang="en-US" sz="1400" kern="0" dirty="0">
                <a:solidFill>
                  <a:srgbClr val="000000"/>
                </a:solidFill>
              </a:rPr>
              <a:t>, Institute of Medicine (1999)</a:t>
            </a:r>
          </a:p>
        </p:txBody>
      </p:sp>
      <p:sp>
        <p:nvSpPr>
          <p:cNvPr id="6" name="Rectangle 1"/>
          <p:cNvSpPr>
            <a:spLocks noChangeArrowheads="1"/>
          </p:cNvSpPr>
          <p:nvPr/>
        </p:nvSpPr>
        <p:spPr bwMode="auto">
          <a:xfrm>
            <a:off x="2358534" y="4971778"/>
            <a:ext cx="8128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93" tIns="43247" rIns="86493" bIns="43247">
            <a:spAutoFit/>
          </a:bodyPr>
          <a:lstStyle>
            <a:lvl1pPr>
              <a:spcBef>
                <a:spcPct val="20000"/>
              </a:spcBef>
              <a:buFont typeface="Wingdings" pitchFamily="2" charset="2"/>
              <a:buChar char="§"/>
              <a:defRPr sz="2800">
                <a:solidFill>
                  <a:schemeClr val="tx1"/>
                </a:solidFill>
                <a:latin typeface="Arial" charset="0"/>
              </a:defRPr>
            </a:lvl1pPr>
            <a:lvl2pPr marL="742950" indent="-285750">
              <a:spcBef>
                <a:spcPct val="20000"/>
              </a:spcBef>
              <a:buFont typeface="Arial" charset="0"/>
              <a:buChar char="-"/>
              <a:defRPr sz="2400">
                <a:solidFill>
                  <a:schemeClr val="tx1"/>
                </a:solidFill>
                <a:latin typeface="Arial" charset="0"/>
              </a:defRPr>
            </a:lvl2pPr>
            <a:lvl3pPr marL="1143000" indent="-228600">
              <a:spcBef>
                <a:spcPct val="20000"/>
              </a:spcBef>
              <a:buFont typeface="Wingdings" pitchFamily="2" charset="2"/>
              <a:buChar char="§"/>
              <a:defRPr sz="2400">
                <a:solidFill>
                  <a:schemeClr val="tx1"/>
                </a:solidFill>
                <a:latin typeface="Arial" charset="0"/>
              </a:defRPr>
            </a:lvl3pPr>
            <a:lvl4pPr marL="1600200" indent="-228600">
              <a:spcBef>
                <a:spcPct val="20000"/>
              </a:spcBef>
              <a:buFont typeface="Wingdings" pitchFamily="2" charset="2"/>
              <a:buChar char="§"/>
              <a:defRPr sz="2000">
                <a:solidFill>
                  <a:schemeClr val="tx1"/>
                </a:solidFill>
                <a:latin typeface="Arial" charset="0"/>
              </a:defRPr>
            </a:lvl4pPr>
            <a:lvl5pPr marL="2057400" indent="-228600">
              <a:spcBef>
                <a:spcPct val="20000"/>
              </a:spcBef>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Font typeface="Wingdings" pitchFamily="2" charset="2"/>
              <a:buChar char="§"/>
              <a:defRPr sz="2000">
                <a:solidFill>
                  <a:schemeClr val="tx1"/>
                </a:solidFill>
                <a:latin typeface="Arial" charset="0"/>
              </a:defRPr>
            </a:lvl9pPr>
          </a:lstStyle>
          <a:p>
            <a:pPr algn="r">
              <a:spcBef>
                <a:spcPct val="0"/>
              </a:spcBef>
              <a:buFontTx/>
              <a:buNone/>
            </a:pPr>
            <a:r>
              <a:rPr lang="en-US" altLang="en-US" sz="2000" dirty="0">
                <a:solidFill>
                  <a:srgbClr val="000000"/>
                </a:solidFill>
                <a:latin typeface="+mn-lt"/>
              </a:rPr>
              <a:t>Medical error—the third leading cause of death in the U.S.</a:t>
            </a:r>
          </a:p>
          <a:p>
            <a:pPr algn="r">
              <a:spcBef>
                <a:spcPct val="0"/>
              </a:spcBef>
              <a:buFontTx/>
              <a:buNone/>
            </a:pPr>
            <a:r>
              <a:rPr lang="en-US" altLang="en-US" sz="1400" dirty="0">
                <a:solidFill>
                  <a:srgbClr val="000000"/>
                </a:solidFill>
                <a:latin typeface="+mn-lt"/>
              </a:rPr>
              <a:t>251,000 preventable deaths per year</a:t>
            </a:r>
          </a:p>
          <a:p>
            <a:pPr algn="r">
              <a:spcBef>
                <a:spcPct val="0"/>
              </a:spcBef>
              <a:buFontTx/>
              <a:buNone/>
            </a:pPr>
            <a:r>
              <a:rPr lang="en-US" altLang="en-US" sz="1400" dirty="0">
                <a:solidFill>
                  <a:srgbClr val="000000"/>
                </a:solidFill>
                <a:latin typeface="+mn-lt"/>
              </a:rPr>
              <a:t>Makary, M., and M. Daniel (2016), Johns Hopkins University School of Medicine</a:t>
            </a:r>
          </a:p>
        </p:txBody>
      </p:sp>
      <p:sp>
        <p:nvSpPr>
          <p:cNvPr id="8" name="Title 7"/>
          <p:cNvSpPr>
            <a:spLocks noGrp="1"/>
          </p:cNvSpPr>
          <p:nvPr>
            <p:ph type="title"/>
          </p:nvPr>
        </p:nvSpPr>
        <p:spPr/>
        <p:txBody>
          <a:bodyPr/>
          <a:lstStyle/>
          <a:p>
            <a:r>
              <a:rPr lang="en-US" dirty="0"/>
              <a:t>Patient Harm</a:t>
            </a:r>
          </a:p>
        </p:txBody>
      </p:sp>
      <p:sp>
        <p:nvSpPr>
          <p:cNvPr id="9" name="Footer Placeholder 8"/>
          <p:cNvSpPr>
            <a:spLocks noGrp="1"/>
          </p:cNvSpPr>
          <p:nvPr>
            <p:ph type="ftr" sz="quarter" idx="11"/>
          </p:nvPr>
        </p:nvSpPr>
        <p:spPr/>
        <p:txBody>
          <a:bodyPr/>
          <a:lstStyle/>
          <a:p>
            <a:r>
              <a:rPr lang="en-US" dirty="0"/>
              <a:t>Copyright 2022 Foundation of the American College of Healthcare Executives.  Not for sale.</a:t>
            </a:r>
          </a:p>
        </p:txBody>
      </p:sp>
      <p:sp>
        <p:nvSpPr>
          <p:cNvPr id="3" name="Slide Number Placeholder 2">
            <a:extLst>
              <a:ext uri="{FF2B5EF4-FFF2-40B4-BE49-F238E27FC236}">
                <a16:creationId xmlns:a16="http://schemas.microsoft.com/office/drawing/2014/main" id="{77493F5E-DE8C-4383-BC4D-639EC84F1112}"/>
              </a:ext>
            </a:extLst>
          </p:cNvPr>
          <p:cNvSpPr>
            <a:spLocks noGrp="1"/>
          </p:cNvSpPr>
          <p:nvPr>
            <p:ph type="sldNum" sz="quarter" idx="12"/>
          </p:nvPr>
        </p:nvSpPr>
        <p:spPr/>
        <p:txBody>
          <a:bodyPr/>
          <a:lstStyle/>
          <a:p>
            <a:fld id="{0E4A23CA-8871-437B-AB32-34205635D4CE}" type="slidenum">
              <a:rPr lang="en-US" smtClean="0"/>
              <a:t>4</a:t>
            </a:fld>
            <a:endParaRPr lang="en-US" dirty="0"/>
          </a:p>
        </p:txBody>
      </p:sp>
    </p:spTree>
    <p:extLst>
      <p:ext uri="{BB962C8B-B14F-4D97-AF65-F5344CB8AC3E}">
        <p14:creationId xmlns:p14="http://schemas.microsoft.com/office/powerpoint/2010/main" val="1479066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B91588-21A3-4CFC-9737-4E72ED9EB4F4}"/>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3" name="Slide Number Placeholder 2">
            <a:extLst>
              <a:ext uri="{FF2B5EF4-FFF2-40B4-BE49-F238E27FC236}">
                <a16:creationId xmlns:a16="http://schemas.microsoft.com/office/drawing/2014/main" id="{8F71879B-AB6D-4F75-8252-8BB9ADE877F0}"/>
              </a:ext>
            </a:extLst>
          </p:cNvPr>
          <p:cNvSpPr>
            <a:spLocks noGrp="1"/>
          </p:cNvSpPr>
          <p:nvPr>
            <p:ph type="sldNum" sz="quarter" idx="12"/>
          </p:nvPr>
        </p:nvSpPr>
        <p:spPr/>
        <p:txBody>
          <a:bodyPr/>
          <a:lstStyle/>
          <a:p>
            <a:fld id="{0E4A23CA-8871-437B-AB32-34205635D4CE}" type="slidenum">
              <a:rPr lang="en-US" smtClean="0"/>
              <a:t>5</a:t>
            </a:fld>
            <a:endParaRPr lang="en-US" dirty="0"/>
          </a:p>
        </p:txBody>
      </p:sp>
      <p:sp>
        <p:nvSpPr>
          <p:cNvPr id="5" name="TextBox 4">
            <a:extLst>
              <a:ext uri="{FF2B5EF4-FFF2-40B4-BE49-F238E27FC236}">
                <a16:creationId xmlns:a16="http://schemas.microsoft.com/office/drawing/2014/main" id="{21768F57-F590-41DC-B8ED-7697F82F8929}"/>
              </a:ext>
            </a:extLst>
          </p:cNvPr>
          <p:cNvSpPr txBox="1"/>
          <p:nvPr/>
        </p:nvSpPr>
        <p:spPr>
          <a:xfrm>
            <a:off x="1065007" y="612844"/>
            <a:ext cx="10736132" cy="5632311"/>
          </a:xfrm>
          <a:prstGeom prst="rect">
            <a:avLst/>
          </a:prstGeom>
          <a:noFill/>
        </p:spPr>
        <p:txBody>
          <a:bodyPr wrap="square" rtlCol="0">
            <a:spAutoFit/>
          </a:bodyPr>
          <a:lstStyle/>
          <a:p>
            <a:r>
              <a:rPr lang="en-US" sz="2400" b="1" dirty="0"/>
              <a:t>Reliability as an Emergent Property</a:t>
            </a:r>
          </a:p>
          <a:p>
            <a:endParaRPr lang="en-US" dirty="0"/>
          </a:p>
          <a:p>
            <a:pPr marL="285750" indent="-285750">
              <a:buFont typeface="Arial" panose="020B0604020202020204" pitchFamily="34" charset="0"/>
              <a:buChar char="•"/>
            </a:pPr>
            <a:r>
              <a:rPr lang="en-US" sz="2000" dirty="0"/>
              <a:t>Safety is not a part of a complex system; rather, it arises out of the interactions of parts of the system.</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Reliability arises out of the numerous interactions of the parts.</a:t>
            </a:r>
          </a:p>
          <a:p>
            <a:pPr marL="742950" lvl="1" indent="-285750">
              <a:buFont typeface="Arial" panose="020B0604020202020204" pitchFamily="34" charset="0"/>
              <a:buChar char="•"/>
            </a:pPr>
            <a:r>
              <a:rPr lang="en-US" sz="2000" dirty="0"/>
              <a:t>Sharp End Model</a:t>
            </a:r>
          </a:p>
          <a:p>
            <a:pPr marL="742950" lvl="1"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 effects of people-only systems, automated systems, and hybrid systems can be summarized as follows: </a:t>
            </a:r>
          </a:p>
          <a:p>
            <a:pPr marL="800100" lvl="1" indent="-342900">
              <a:buFont typeface="+mj-lt"/>
              <a:buAutoNum type="arabicPeriod"/>
            </a:pPr>
            <a:r>
              <a:rPr lang="en-US" sz="2000" dirty="0"/>
              <a:t>People-only systems—low reliability and resilient </a:t>
            </a:r>
          </a:p>
          <a:p>
            <a:pPr marL="800100" lvl="1" indent="-342900">
              <a:buFont typeface="+mj-lt"/>
              <a:buAutoNum type="arabicPeriod"/>
            </a:pPr>
            <a:r>
              <a:rPr lang="en-US" sz="2000" dirty="0"/>
              <a:t>Automated systems—high reliability and brittle </a:t>
            </a:r>
          </a:p>
          <a:p>
            <a:pPr marL="800100" lvl="1" indent="-342900">
              <a:buFont typeface="+mj-lt"/>
              <a:buAutoNum type="arabicPeriod"/>
            </a:pPr>
            <a:r>
              <a:rPr lang="en-US" sz="2000" dirty="0"/>
              <a:t>Hybrid systems—high reliability and resilient </a:t>
            </a:r>
          </a:p>
          <a:p>
            <a:pPr marL="800100" lvl="1" indent="-342900">
              <a:buFont typeface="+mj-lt"/>
              <a:buAutoNum type="arabicPeriod"/>
            </a:pPr>
            <a:endParaRPr lang="en-US" sz="2000" dirty="0"/>
          </a:p>
          <a:p>
            <a:pPr marL="342900" indent="-342900">
              <a:buFont typeface="Arial" panose="020B0604020202020204" pitchFamily="34" charset="0"/>
              <a:buChar char="•"/>
            </a:pPr>
            <a:r>
              <a:rPr lang="en-US" sz="2000" dirty="0"/>
              <a:t>Resilience engineering—a body of knowledge within safety science and high reliability organizing—identifies sources of system resilience to be retained through thoughtful change management and detection and correction of drift in organizational performance.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63121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B91588-21A3-4CFC-9737-4E72ED9EB4F4}"/>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3" name="Slide Number Placeholder 2">
            <a:extLst>
              <a:ext uri="{FF2B5EF4-FFF2-40B4-BE49-F238E27FC236}">
                <a16:creationId xmlns:a16="http://schemas.microsoft.com/office/drawing/2014/main" id="{8F71879B-AB6D-4F75-8252-8BB9ADE877F0}"/>
              </a:ext>
            </a:extLst>
          </p:cNvPr>
          <p:cNvSpPr>
            <a:spLocks noGrp="1"/>
          </p:cNvSpPr>
          <p:nvPr>
            <p:ph type="sldNum" sz="quarter" idx="12"/>
          </p:nvPr>
        </p:nvSpPr>
        <p:spPr/>
        <p:txBody>
          <a:bodyPr/>
          <a:lstStyle/>
          <a:p>
            <a:fld id="{0E4A23CA-8871-437B-AB32-34205635D4CE}" type="slidenum">
              <a:rPr lang="en-US" smtClean="0"/>
              <a:t>6</a:t>
            </a:fld>
            <a:endParaRPr lang="en-US" dirty="0"/>
          </a:p>
        </p:txBody>
      </p:sp>
      <p:sp>
        <p:nvSpPr>
          <p:cNvPr id="5" name="TextBox 4">
            <a:extLst>
              <a:ext uri="{FF2B5EF4-FFF2-40B4-BE49-F238E27FC236}">
                <a16:creationId xmlns:a16="http://schemas.microsoft.com/office/drawing/2014/main" id="{21768F57-F590-41DC-B8ED-7697F82F8929}"/>
              </a:ext>
            </a:extLst>
          </p:cNvPr>
          <p:cNvSpPr txBox="1"/>
          <p:nvPr/>
        </p:nvSpPr>
        <p:spPr>
          <a:xfrm>
            <a:off x="1065007" y="612844"/>
            <a:ext cx="10736132" cy="5170646"/>
          </a:xfrm>
          <a:prstGeom prst="rect">
            <a:avLst/>
          </a:prstGeom>
          <a:noFill/>
        </p:spPr>
        <p:txBody>
          <a:bodyPr wrap="square" rtlCol="0">
            <a:spAutoFit/>
          </a:bodyPr>
          <a:lstStyle/>
          <a:p>
            <a:r>
              <a:rPr lang="en-US" sz="2400" b="1" dirty="0"/>
              <a:t>Descriptive Theories of High Reliability Organizations</a:t>
            </a:r>
          </a:p>
          <a:p>
            <a:endParaRPr lang="en-US" dirty="0"/>
          </a:p>
          <a:p>
            <a:pPr marL="285750" indent="-285750">
              <a:buFont typeface="Arial" panose="020B0604020202020204" pitchFamily="34" charset="0"/>
              <a:buChar char="•"/>
            </a:pPr>
            <a:r>
              <a:rPr lang="en-US" sz="2400" dirty="0"/>
              <a:t>Across these descriptive theories, the significant overlap in the themes:</a:t>
            </a:r>
          </a:p>
          <a:p>
            <a:pPr marL="285750" indent="-285750">
              <a:buFont typeface="Arial" panose="020B0604020202020204" pitchFamily="34" charset="0"/>
              <a:buChar char="•"/>
            </a:pPr>
            <a:endParaRPr lang="en-US" sz="2400" dirty="0"/>
          </a:p>
          <a:p>
            <a:pPr marL="800100" lvl="1" indent="-342900">
              <a:buFont typeface="Courier New" panose="02070309020205020404" pitchFamily="49" charset="0"/>
              <a:buChar char="o"/>
            </a:pPr>
            <a:r>
              <a:rPr lang="en-US" sz="2400" dirty="0"/>
              <a:t>of leadership</a:t>
            </a:r>
          </a:p>
          <a:p>
            <a:pPr marL="800100" lvl="1" indent="-342900">
              <a:buFont typeface="Courier New" panose="02070309020205020404" pitchFamily="49" charset="0"/>
              <a:buChar char="o"/>
            </a:pPr>
            <a:endParaRPr lang="en-US" sz="2400" dirty="0"/>
          </a:p>
          <a:p>
            <a:pPr marL="800100" lvl="1" indent="-342900">
              <a:buFont typeface="Courier New" panose="02070309020205020404" pitchFamily="49" charset="0"/>
              <a:buChar char="o"/>
            </a:pPr>
            <a:r>
              <a:rPr lang="en-US" sz="2400" dirty="0"/>
              <a:t>thinking as a team</a:t>
            </a:r>
          </a:p>
          <a:p>
            <a:pPr marL="800100" lvl="1" indent="-342900">
              <a:buFont typeface="Courier New" panose="02070309020205020404" pitchFamily="49" charset="0"/>
              <a:buChar char="o"/>
            </a:pPr>
            <a:endParaRPr lang="en-US" sz="2400" dirty="0"/>
          </a:p>
          <a:p>
            <a:pPr marL="800100" lvl="1" indent="-342900">
              <a:buFont typeface="Courier New" panose="02070309020205020404" pitchFamily="49" charset="0"/>
              <a:buChar char="o"/>
            </a:pPr>
            <a:r>
              <a:rPr lang="en-US" sz="2400" dirty="0"/>
              <a:t>learning</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The difficulty with a descriptive theory is that it merely tells what the organization should look like after the change has been made.</a:t>
            </a:r>
          </a:p>
          <a:p>
            <a:pPr marL="285750" indent="-285750">
              <a:buFont typeface="Arial" panose="020B0604020202020204" pitchFamily="34" charset="0"/>
              <a:buChar char="•"/>
            </a:pPr>
            <a:endParaRPr lang="en-US" sz="2400" dirty="0"/>
          </a:p>
          <a:p>
            <a:pPr marL="800100" lvl="1" indent="-342900">
              <a:buFont typeface="Courier New" panose="02070309020205020404" pitchFamily="49" charset="0"/>
              <a:buChar char="o"/>
            </a:pPr>
            <a:r>
              <a:rPr lang="en-US" sz="2400" dirty="0"/>
              <a:t>It does not reveal how to make the change in practice.</a:t>
            </a:r>
          </a:p>
        </p:txBody>
      </p:sp>
    </p:spTree>
    <p:extLst>
      <p:ext uri="{BB962C8B-B14F-4D97-AF65-F5344CB8AC3E}">
        <p14:creationId xmlns:p14="http://schemas.microsoft.com/office/powerpoint/2010/main" val="737554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B91588-21A3-4CFC-9737-4E72ED9EB4F4}"/>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3" name="Slide Number Placeholder 2">
            <a:extLst>
              <a:ext uri="{FF2B5EF4-FFF2-40B4-BE49-F238E27FC236}">
                <a16:creationId xmlns:a16="http://schemas.microsoft.com/office/drawing/2014/main" id="{8F71879B-AB6D-4F75-8252-8BB9ADE877F0}"/>
              </a:ext>
            </a:extLst>
          </p:cNvPr>
          <p:cNvSpPr>
            <a:spLocks noGrp="1"/>
          </p:cNvSpPr>
          <p:nvPr>
            <p:ph type="sldNum" sz="quarter" idx="12"/>
          </p:nvPr>
        </p:nvSpPr>
        <p:spPr/>
        <p:txBody>
          <a:bodyPr/>
          <a:lstStyle/>
          <a:p>
            <a:fld id="{0E4A23CA-8871-437B-AB32-34205635D4CE}" type="slidenum">
              <a:rPr lang="en-US" smtClean="0"/>
              <a:t>7</a:t>
            </a:fld>
            <a:endParaRPr lang="en-US" dirty="0"/>
          </a:p>
        </p:txBody>
      </p:sp>
      <p:sp>
        <p:nvSpPr>
          <p:cNvPr id="5" name="TextBox 4">
            <a:extLst>
              <a:ext uri="{FF2B5EF4-FFF2-40B4-BE49-F238E27FC236}">
                <a16:creationId xmlns:a16="http://schemas.microsoft.com/office/drawing/2014/main" id="{21768F57-F590-41DC-B8ED-7697F82F8929}"/>
              </a:ext>
            </a:extLst>
          </p:cNvPr>
          <p:cNvSpPr txBox="1"/>
          <p:nvPr/>
        </p:nvSpPr>
        <p:spPr>
          <a:xfrm>
            <a:off x="1065007" y="612844"/>
            <a:ext cx="10736132" cy="4893647"/>
          </a:xfrm>
          <a:prstGeom prst="rect">
            <a:avLst/>
          </a:prstGeom>
          <a:noFill/>
        </p:spPr>
        <p:txBody>
          <a:bodyPr wrap="square" rtlCol="0">
            <a:spAutoFit/>
          </a:bodyPr>
          <a:lstStyle/>
          <a:p>
            <a:r>
              <a:rPr lang="en-US" sz="2400" b="1" dirty="0"/>
              <a:t>Why Should We Care?</a:t>
            </a:r>
          </a:p>
          <a:p>
            <a:endParaRPr lang="en-US" sz="2400" dirty="0"/>
          </a:p>
          <a:p>
            <a:pPr marL="285750" indent="-285750">
              <a:buFont typeface="Arial" panose="020B0604020202020204" pitchFamily="34" charset="0"/>
              <a:buChar char="•"/>
            </a:pPr>
            <a:r>
              <a:rPr lang="en-US" sz="2400" dirty="0"/>
              <a:t>Healthcare leaders should care about safety and high reliability for three main reasons:</a:t>
            </a:r>
          </a:p>
          <a:p>
            <a:endParaRPr lang="en-US" sz="2400" dirty="0"/>
          </a:p>
          <a:p>
            <a:pPr marL="914400" lvl="1" indent="-457200">
              <a:buFont typeface="+mj-lt"/>
              <a:buAutoNum type="arabicPeriod"/>
            </a:pPr>
            <a:r>
              <a:rPr lang="en-US" sz="2400" dirty="0"/>
              <a:t>Zero preventable harm is not achievable without safety science and high reliability organizing. </a:t>
            </a:r>
          </a:p>
          <a:p>
            <a:pPr marL="914400" lvl="1" indent="-457200">
              <a:buFont typeface="+mj-lt"/>
              <a:buAutoNum type="arabicPeriod"/>
            </a:pPr>
            <a:endParaRPr lang="en-US" sz="2400" dirty="0"/>
          </a:p>
          <a:p>
            <a:pPr marL="914400" lvl="1" indent="-457200">
              <a:buFont typeface="+mj-lt"/>
              <a:buAutoNum type="arabicPeriod"/>
            </a:pPr>
            <a:r>
              <a:rPr lang="en-US" sz="2400" dirty="0"/>
              <a:t>High reliability serves as a common framework for safety, quality, and patient experience. </a:t>
            </a:r>
          </a:p>
          <a:p>
            <a:pPr marL="914400" lvl="1" indent="-457200">
              <a:buFont typeface="+mj-lt"/>
              <a:buAutoNum type="arabicPeriod"/>
            </a:pPr>
            <a:endParaRPr lang="en-US" sz="2400" dirty="0"/>
          </a:p>
          <a:p>
            <a:pPr marL="914400" lvl="1" indent="-457200">
              <a:buFont typeface="+mj-lt"/>
              <a:buAutoNum type="arabicPeriod"/>
            </a:pPr>
            <a:r>
              <a:rPr lang="en-US" sz="2400" dirty="0"/>
              <a:t>Culture of “safety first” and high reliability ends the suboptimization effect that has plagued modern healthcare.</a:t>
            </a:r>
            <a:endParaRPr lang="en-US" sz="3200" dirty="0"/>
          </a:p>
        </p:txBody>
      </p:sp>
    </p:spTree>
    <p:extLst>
      <p:ext uri="{BB962C8B-B14F-4D97-AF65-F5344CB8AC3E}">
        <p14:creationId xmlns:p14="http://schemas.microsoft.com/office/powerpoint/2010/main" val="313683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B91588-21A3-4CFC-9737-4E72ED9EB4F4}"/>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3" name="Slide Number Placeholder 2">
            <a:extLst>
              <a:ext uri="{FF2B5EF4-FFF2-40B4-BE49-F238E27FC236}">
                <a16:creationId xmlns:a16="http://schemas.microsoft.com/office/drawing/2014/main" id="{8F71879B-AB6D-4F75-8252-8BB9ADE877F0}"/>
              </a:ext>
            </a:extLst>
          </p:cNvPr>
          <p:cNvSpPr>
            <a:spLocks noGrp="1"/>
          </p:cNvSpPr>
          <p:nvPr>
            <p:ph type="sldNum" sz="quarter" idx="12"/>
          </p:nvPr>
        </p:nvSpPr>
        <p:spPr/>
        <p:txBody>
          <a:bodyPr/>
          <a:lstStyle/>
          <a:p>
            <a:fld id="{0E4A23CA-8871-437B-AB32-34205635D4CE}" type="slidenum">
              <a:rPr lang="en-US" smtClean="0"/>
              <a:t>8</a:t>
            </a:fld>
            <a:endParaRPr lang="en-US" dirty="0"/>
          </a:p>
        </p:txBody>
      </p:sp>
      <p:sp>
        <p:nvSpPr>
          <p:cNvPr id="5" name="TextBox 4">
            <a:extLst>
              <a:ext uri="{FF2B5EF4-FFF2-40B4-BE49-F238E27FC236}">
                <a16:creationId xmlns:a16="http://schemas.microsoft.com/office/drawing/2014/main" id="{21768F57-F590-41DC-B8ED-7697F82F8929}"/>
              </a:ext>
            </a:extLst>
          </p:cNvPr>
          <p:cNvSpPr txBox="1"/>
          <p:nvPr/>
        </p:nvSpPr>
        <p:spPr>
          <a:xfrm>
            <a:off x="1065007" y="612844"/>
            <a:ext cx="10736132" cy="3416320"/>
          </a:xfrm>
          <a:prstGeom prst="rect">
            <a:avLst/>
          </a:prstGeom>
          <a:noFill/>
        </p:spPr>
        <p:txBody>
          <a:bodyPr wrap="square" rtlCol="0">
            <a:spAutoFit/>
          </a:bodyPr>
          <a:lstStyle/>
          <a:p>
            <a:r>
              <a:rPr lang="en-US" sz="2400" b="1" dirty="0"/>
              <a:t>Creating Safety and High Reliability in Practice</a:t>
            </a:r>
          </a:p>
          <a:p>
            <a:endParaRPr lang="en-US" sz="2400" dirty="0"/>
          </a:p>
          <a:p>
            <a:pPr marL="285750" indent="-285750">
              <a:buFont typeface="Arial" panose="020B0604020202020204" pitchFamily="34" charset="0"/>
              <a:buChar char="•"/>
            </a:pPr>
            <a:r>
              <a:rPr lang="en-US" sz="2400" dirty="0"/>
              <a:t>Leader Tools</a:t>
            </a:r>
          </a:p>
          <a:p>
            <a:pPr marL="285750" indent="-285750">
              <a:buFont typeface="Arial" panose="020B0604020202020204" pitchFamily="34" charset="0"/>
              <a:buChar char="•"/>
            </a:pPr>
            <a:endParaRPr lang="en-US" sz="2400" dirty="0"/>
          </a:p>
          <a:p>
            <a:pPr marL="800100" lvl="1" indent="-342900">
              <a:buFont typeface="Courier New" panose="02070309020205020404" pitchFamily="49" charset="0"/>
              <a:buChar char="o"/>
            </a:pPr>
            <a:r>
              <a:rPr lang="en-US" sz="2400" dirty="0"/>
              <a:t>Start every meeting with a safety event</a:t>
            </a:r>
          </a:p>
          <a:p>
            <a:pPr marL="800100" lvl="1" indent="-342900">
              <a:buFont typeface="Courier New" panose="02070309020205020404" pitchFamily="49" charset="0"/>
              <a:buChar char="o"/>
            </a:pPr>
            <a:endParaRPr lang="en-US" sz="2400" dirty="0"/>
          </a:p>
          <a:p>
            <a:pPr marL="800100" lvl="1" indent="-342900">
              <a:buFont typeface="Courier New" panose="02070309020205020404" pitchFamily="49" charset="0"/>
              <a:buChar char="o"/>
            </a:pPr>
            <a:r>
              <a:rPr lang="en-US" sz="2400" dirty="0"/>
              <a:t>Human Performance Assessment (HPA)</a:t>
            </a:r>
          </a:p>
          <a:p>
            <a:pPr marL="800100" lvl="1" indent="-342900">
              <a:buFont typeface="Courier New" panose="02070309020205020404" pitchFamily="49" charset="0"/>
              <a:buChar char="o"/>
            </a:pPr>
            <a:endParaRPr lang="en-US" sz="2400" dirty="0"/>
          </a:p>
          <a:p>
            <a:pPr marL="800100" lvl="1" indent="-342900">
              <a:buFont typeface="Courier New" panose="02070309020205020404" pitchFamily="49" charset="0"/>
              <a:buChar char="o"/>
            </a:pPr>
            <a:r>
              <a:rPr lang="en-US" sz="2400" dirty="0"/>
              <a:t>Lead local learning systems</a:t>
            </a:r>
          </a:p>
        </p:txBody>
      </p:sp>
    </p:spTree>
    <p:extLst>
      <p:ext uri="{BB962C8B-B14F-4D97-AF65-F5344CB8AC3E}">
        <p14:creationId xmlns:p14="http://schemas.microsoft.com/office/powerpoint/2010/main" val="1966560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B91588-21A3-4CFC-9737-4E72ED9EB4F4}"/>
              </a:ext>
            </a:extLst>
          </p:cNvPr>
          <p:cNvSpPr>
            <a:spLocks noGrp="1"/>
          </p:cNvSpPr>
          <p:nvPr>
            <p:ph type="ftr" sz="quarter" idx="11"/>
          </p:nvPr>
        </p:nvSpPr>
        <p:spPr/>
        <p:txBody>
          <a:bodyPr/>
          <a:lstStyle/>
          <a:p>
            <a:r>
              <a:rPr lang="en-US" dirty="0"/>
              <a:t>Copyright 2022 Foundation of the American College of Healthcare Executives.  Not for sale.</a:t>
            </a:r>
          </a:p>
        </p:txBody>
      </p:sp>
      <p:sp>
        <p:nvSpPr>
          <p:cNvPr id="3" name="Slide Number Placeholder 2">
            <a:extLst>
              <a:ext uri="{FF2B5EF4-FFF2-40B4-BE49-F238E27FC236}">
                <a16:creationId xmlns:a16="http://schemas.microsoft.com/office/drawing/2014/main" id="{8F71879B-AB6D-4F75-8252-8BB9ADE877F0}"/>
              </a:ext>
            </a:extLst>
          </p:cNvPr>
          <p:cNvSpPr>
            <a:spLocks noGrp="1"/>
          </p:cNvSpPr>
          <p:nvPr>
            <p:ph type="sldNum" sz="quarter" idx="12"/>
          </p:nvPr>
        </p:nvSpPr>
        <p:spPr/>
        <p:txBody>
          <a:bodyPr/>
          <a:lstStyle/>
          <a:p>
            <a:fld id="{0E4A23CA-8871-437B-AB32-34205635D4CE}" type="slidenum">
              <a:rPr lang="en-US" smtClean="0"/>
              <a:t>9</a:t>
            </a:fld>
            <a:endParaRPr lang="en-US" dirty="0"/>
          </a:p>
        </p:txBody>
      </p:sp>
      <p:sp>
        <p:nvSpPr>
          <p:cNvPr id="5" name="TextBox 4">
            <a:extLst>
              <a:ext uri="{FF2B5EF4-FFF2-40B4-BE49-F238E27FC236}">
                <a16:creationId xmlns:a16="http://schemas.microsoft.com/office/drawing/2014/main" id="{21768F57-F590-41DC-B8ED-7697F82F8929}"/>
              </a:ext>
            </a:extLst>
          </p:cNvPr>
          <p:cNvSpPr txBox="1"/>
          <p:nvPr/>
        </p:nvSpPr>
        <p:spPr>
          <a:xfrm>
            <a:off x="1065007" y="612844"/>
            <a:ext cx="10736132" cy="4893647"/>
          </a:xfrm>
          <a:prstGeom prst="rect">
            <a:avLst/>
          </a:prstGeom>
          <a:noFill/>
        </p:spPr>
        <p:txBody>
          <a:bodyPr wrap="square" rtlCol="0">
            <a:spAutoFit/>
          </a:bodyPr>
          <a:lstStyle/>
          <a:p>
            <a:r>
              <a:rPr lang="en-US" sz="2400" b="1" dirty="0"/>
              <a:t>Creating Safety and High Reliability in Practice</a:t>
            </a:r>
          </a:p>
          <a:p>
            <a:endParaRPr lang="en-US" sz="2400" dirty="0"/>
          </a:p>
          <a:p>
            <a:pPr marL="285750" indent="-285750">
              <a:buFont typeface="Arial" panose="020B0604020202020204" pitchFamily="34" charset="0"/>
              <a:buChar char="•"/>
            </a:pPr>
            <a:r>
              <a:rPr lang="en-US" sz="2400" dirty="0"/>
              <a:t>Universal Skills</a:t>
            </a:r>
          </a:p>
          <a:p>
            <a:pPr marL="285750" indent="-285750">
              <a:buFont typeface="Arial" panose="020B0604020202020204" pitchFamily="34" charset="0"/>
              <a:buChar char="•"/>
            </a:pPr>
            <a:endParaRPr lang="en-US" sz="2400" dirty="0"/>
          </a:p>
          <a:p>
            <a:pPr marL="800100" lvl="1" indent="-342900">
              <a:buFont typeface="Courier New" panose="02070309020205020404" pitchFamily="49" charset="0"/>
              <a:buChar char="o"/>
            </a:pPr>
            <a:r>
              <a:rPr lang="en-US" sz="2400" dirty="0"/>
              <a:t>Attention on task</a:t>
            </a:r>
          </a:p>
          <a:p>
            <a:pPr marL="800100" lvl="1" indent="-342900">
              <a:buFont typeface="Courier New" panose="02070309020205020404" pitchFamily="49" charset="0"/>
              <a:buChar char="o"/>
            </a:pPr>
            <a:endParaRPr lang="en-US" sz="2400" dirty="0"/>
          </a:p>
          <a:p>
            <a:pPr marL="800100" lvl="1" indent="-342900">
              <a:buFont typeface="Courier New" panose="02070309020205020404" pitchFamily="49" charset="0"/>
              <a:buChar char="o"/>
            </a:pPr>
            <a:r>
              <a:rPr lang="en-US" sz="2400" dirty="0"/>
              <a:t>Communication</a:t>
            </a:r>
          </a:p>
          <a:p>
            <a:pPr marL="800100" lvl="1" indent="-342900">
              <a:buFont typeface="Courier New" panose="02070309020205020404" pitchFamily="49" charset="0"/>
              <a:buChar char="o"/>
            </a:pPr>
            <a:endParaRPr lang="en-US" sz="2400" dirty="0"/>
          </a:p>
          <a:p>
            <a:pPr marL="800100" lvl="1" indent="-342900">
              <a:buFont typeface="Courier New" panose="02070309020205020404" pitchFamily="49" charset="0"/>
              <a:buChar char="o"/>
            </a:pPr>
            <a:r>
              <a:rPr lang="en-US" sz="2400" dirty="0"/>
              <a:t>Thinking</a:t>
            </a:r>
          </a:p>
          <a:p>
            <a:pPr marL="800100" lvl="1" indent="-342900">
              <a:buFont typeface="Courier New" panose="02070309020205020404" pitchFamily="49" charset="0"/>
              <a:buChar char="o"/>
            </a:pPr>
            <a:endParaRPr lang="en-US" sz="2400" dirty="0"/>
          </a:p>
          <a:p>
            <a:pPr marL="800100" lvl="1" indent="-342900">
              <a:buFont typeface="Courier New" panose="02070309020205020404" pitchFamily="49" charset="0"/>
              <a:buChar char="o"/>
            </a:pPr>
            <a:r>
              <a:rPr lang="en-US" sz="2400" dirty="0"/>
              <a:t>Checklist and protocol use</a:t>
            </a:r>
          </a:p>
          <a:p>
            <a:pPr marL="800100" lvl="1" indent="-342900">
              <a:buFont typeface="Courier New" panose="02070309020205020404" pitchFamily="49" charset="0"/>
              <a:buChar char="o"/>
            </a:pPr>
            <a:endParaRPr lang="en-US" sz="2400" dirty="0"/>
          </a:p>
          <a:p>
            <a:pPr marL="800100" lvl="1" indent="-342900">
              <a:buFont typeface="Courier New" panose="02070309020205020404" pitchFamily="49" charset="0"/>
              <a:buChar char="o"/>
            </a:pPr>
            <a:r>
              <a:rPr lang="en-US" sz="2400" dirty="0"/>
              <a:t>Speak-up for safety</a:t>
            </a:r>
          </a:p>
        </p:txBody>
      </p:sp>
    </p:spTree>
    <p:extLst>
      <p:ext uri="{BB962C8B-B14F-4D97-AF65-F5344CB8AC3E}">
        <p14:creationId xmlns:p14="http://schemas.microsoft.com/office/powerpoint/2010/main" val="2190216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F5032181440D43B55E422A5C76F30C" ma:contentTypeVersion="23" ma:contentTypeDescription="Create a new document." ma:contentTypeScope="" ma:versionID="9d0b8187c1783a14fa289315ced2c83f">
  <xsd:schema xmlns:xsd="http://www.w3.org/2001/XMLSchema" xmlns:xs="http://www.w3.org/2001/XMLSchema" xmlns:p="http://schemas.microsoft.com/office/2006/metadata/properties" xmlns:ns2="09284045-d215-4eea-a6fb-d186447d56dd" xmlns:ns3="b8433483-1d4e-4fb3-9f99-54e542f370b8" targetNamespace="http://schemas.microsoft.com/office/2006/metadata/properties" ma:root="true" ma:fieldsID="7d71e2147094ed83d2c4739c7b6b4ba3" ns2:_="" ns3:_="">
    <xsd:import namespace="09284045-d215-4eea-a6fb-d186447d56dd"/>
    <xsd:import namespace="b8433483-1d4e-4fb3-9f99-54e542f370b8"/>
    <xsd:element name="properties">
      <xsd:complexType>
        <xsd:sequence>
          <xsd:element name="documentManagement">
            <xsd:complexType>
              <xsd:all>
                <xsd:element ref="ns2:MigrationWizId" minOccurs="0"/>
                <xsd:element ref="ns2:MigrationWizIdPermissions" minOccurs="0"/>
                <xsd:element ref="ns2:MigrationWizIdVersion" minOccurs="0"/>
                <xsd:element ref="ns2:MigrationWizIdPermissionLevels" minOccurs="0"/>
                <xsd:element ref="ns2:MigrationWizIdDocumentLibraryPermissions" minOccurs="0"/>
                <xsd:element ref="ns2:MigrationWizIdSecurityGroups" minOccurs="0"/>
                <xsd:element ref="ns2:lcf76f155ced4ddcb4097134ff3c332f0"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1" minOccurs="0"/>
                <xsd:element ref="ns2:lcf76f155ced4ddcb4097134ff3c332f2"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284045-d215-4eea-a6fb-d186447d56dd"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MigrationWizIdPermissionLevels" ma:index="11" nillable="true" ma:displayName="MigrationWizIdPermissionLevels" ma:internalName="MigrationWizIdPermissionLevels">
      <xsd:simpleType>
        <xsd:restriction base="dms:Text"/>
      </xsd:simpleType>
    </xsd:element>
    <xsd:element name="MigrationWizIdDocumentLibraryPermissions" ma:index="12" nillable="true" ma:displayName="MigrationWizIdDocumentLibraryPermissions" ma:internalName="MigrationWizIdDocumentLibraryPermissions">
      <xsd:simpleType>
        <xsd:restriction base="dms:Text"/>
      </xsd:simpleType>
    </xsd:element>
    <xsd:element name="MigrationWizIdSecurityGroups" ma:index="13" nillable="true" ma:displayName="MigrationWizIdSecurityGroups" ma:internalName="MigrationWizIdSecurityGroups">
      <xsd:simpleType>
        <xsd:restriction base="dms:Text"/>
      </xsd:simpleType>
    </xsd:element>
    <xsd:element name="lcf76f155ced4ddcb4097134ff3c332f0" ma:index="14" nillable="true" ma:displayName="Image Tags_0" ma:hidden="true" ma:internalName="lcf76f155ced4ddcb4097134ff3c332f0" ma:readOnly="false">
      <xsd:simpleType>
        <xsd:restriction base="dms:Note"/>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1" ma:index="23" nillable="true" ma:displayName="Image Tags_0" ma:hidden="true" ma:internalName="lcf76f155ced4ddcb4097134ff3c332f1" ma:readOnly="false">
      <xsd:simpleType>
        <xsd:restriction base="dms:Note"/>
      </xsd:simpleType>
    </xsd:element>
    <xsd:element name="lcf76f155ced4ddcb4097134ff3c332f2" ma:index="24" nillable="true" ma:displayName="Image Tags_0" ma:hidden="true" ma:internalName="lcf76f155ced4ddcb4097134ff3c332f2" ma:readOnly="false">
      <xsd:simpleType>
        <xsd:restriction base="dms:Note"/>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ac81174-90e6-44ae-846b-49af66d08618" ma:termSetId="09814cd3-568e-fe90-9814-8d621ff8fb84" ma:anchorId="fba54fb3-c3e1-fe81-a776-ca4b69148c4d" ma:open="true" ma:isKeyword="false">
      <xsd:complexType>
        <xsd:sequence>
          <xsd:element ref="pc:Terms" minOccurs="0" maxOccurs="1"/>
        </xsd:sequence>
      </xsd:complexType>
    </xsd:element>
    <xsd:element name="MediaServiceOCR" ma:index="2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8433483-1d4e-4fb3-9f99-54e542f370b8"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641c3dec-0607-4633-950a-0f5acd44eb26}" ma:internalName="TaxCatchAll" ma:showField="CatchAllData" ma:web="b8433483-1d4e-4fb3-9f99-54e542f370b8">
      <xsd:complexType>
        <xsd:complexContent>
          <xsd:extension base="dms:MultiChoiceLookup">
            <xsd:sequence>
              <xsd:element name="Value" type="dms:Lookup" maxOccurs="unbounded" minOccurs="0" nillable="true"/>
            </xsd:sequence>
          </xsd:extension>
        </xsd:complexContent>
      </xsd:complexType>
    </xsd:element>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9284045-d215-4eea-a6fb-d186447d56dd">
      <Terms xmlns="http://schemas.microsoft.com/office/infopath/2007/PartnerControls"/>
    </lcf76f155ced4ddcb4097134ff3c332f>
    <MigrationWizIdPermissionLevels xmlns="09284045-d215-4eea-a6fb-d186447d56dd" xsi:nil="true"/>
    <TaxCatchAll xmlns="b8433483-1d4e-4fb3-9f99-54e542f370b8" xsi:nil="true"/>
    <MigrationWizIdPermissions xmlns="09284045-d215-4eea-a6fb-d186447d56dd" xsi:nil="true"/>
    <MigrationWizIdVersion xmlns="09284045-d215-4eea-a6fb-d186447d56dd" xsi:nil="true"/>
    <MigrationWizIdDocumentLibraryPermissions xmlns="09284045-d215-4eea-a6fb-d186447d56dd" xsi:nil="true"/>
    <MigrationWizIdSecurityGroups xmlns="09284045-d215-4eea-a6fb-d186447d56dd" xsi:nil="true"/>
    <lcf76f155ced4ddcb4097134ff3c332f0 xmlns="09284045-d215-4eea-a6fb-d186447d56dd" xsi:nil="true"/>
    <lcf76f155ced4ddcb4097134ff3c332f1 xmlns="09284045-d215-4eea-a6fb-d186447d56dd" xsi:nil="true"/>
    <lcf76f155ced4ddcb4097134ff3c332f2 xmlns="09284045-d215-4eea-a6fb-d186447d56dd" xsi:nil="true"/>
    <MigrationWizId xmlns="09284045-d215-4eea-a6fb-d186447d56dd" xsi:nil="true"/>
  </documentManagement>
</p:properties>
</file>

<file path=customXml/itemProps1.xml><?xml version="1.0" encoding="utf-8"?>
<ds:datastoreItem xmlns:ds="http://schemas.openxmlformats.org/officeDocument/2006/customXml" ds:itemID="{7F57C4D7-DFF2-4519-959F-EB4B22579199}"/>
</file>

<file path=customXml/itemProps2.xml><?xml version="1.0" encoding="utf-8"?>
<ds:datastoreItem xmlns:ds="http://schemas.openxmlformats.org/officeDocument/2006/customXml" ds:itemID="{7A68F0D9-75E3-4922-B462-5E0BE14B84B2}"/>
</file>

<file path=customXml/itemProps3.xml><?xml version="1.0" encoding="utf-8"?>
<ds:datastoreItem xmlns:ds="http://schemas.openxmlformats.org/officeDocument/2006/customXml" ds:itemID="{EC724177-6EDD-4C7B-AC5B-4CF2F193B294}"/>
</file>

<file path=docProps/app.xml><?xml version="1.0" encoding="utf-8"?>
<Properties xmlns="http://schemas.openxmlformats.org/officeDocument/2006/extended-properties" xmlns:vt="http://schemas.openxmlformats.org/officeDocument/2006/docPropsVTypes">
  <Template>{1F3DECF6-4809-4945-AE66-B222215907DB}tf16401378</Template>
  <TotalTime>156</TotalTime>
  <Words>927</Words>
  <Application>Microsoft Office PowerPoint</Application>
  <PresentationFormat>Widescreen</PresentationFormat>
  <Paragraphs>129</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Courier New</vt:lpstr>
      <vt:lpstr>GalliardStd-Italic</vt:lpstr>
      <vt:lpstr>GalliardStd-Roman</vt:lpstr>
      <vt:lpstr>Wingdings</vt:lpstr>
      <vt:lpstr>Office Theme</vt:lpstr>
      <vt:lpstr>Chapter 5:   Safety Science and High Reliability Organizing</vt:lpstr>
      <vt:lpstr>Chapter Outline</vt:lpstr>
      <vt:lpstr>Categories of Patient Harm</vt:lpstr>
      <vt:lpstr>Patient Harm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J. Baumann, FACHE</dc:creator>
  <cp:lastModifiedBy>Nancy A. Vitucci</cp:lastModifiedBy>
  <cp:revision>40</cp:revision>
  <dcterms:created xsi:type="dcterms:W3CDTF">2021-10-04T19:14:27Z</dcterms:created>
  <dcterms:modified xsi:type="dcterms:W3CDTF">2022-10-12T21:04:35Z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0x010100DBF5032181440D43B55E422A5C76F30C</vt:lpwstr>
  </property>
</Properties>
</file>