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61" r:id="rId3"/>
    <p:sldId id="265" r:id="rId4"/>
    <p:sldId id="266" r:id="rId5"/>
    <p:sldId id="264" r:id="rId6"/>
    <p:sldId id="280" r:id="rId7"/>
    <p:sldId id="267" r:id="rId8"/>
    <p:sldId id="281" r:id="rId9"/>
    <p:sldId id="268" r:id="rId10"/>
    <p:sldId id="282" r:id="rId11"/>
    <p:sldId id="269" r:id="rId12"/>
    <p:sldId id="283" r:id="rId13"/>
    <p:sldId id="285" r:id="rId14"/>
    <p:sldId id="286"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5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E6352-0123-434E-BA70-04762C69BAB2}" type="datetimeFigureOut">
              <a:rPr lang="en-US" smtClean="0"/>
              <a:t>5/7/2019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AA8D6-4AD7-4D93-B970-11AB6C63B6CA}" type="slidenum">
              <a:rPr lang="en-US" smtClean="0"/>
              <a:t>‹#›</a:t>
            </a:fld>
            <a:endParaRPr lang="en-US"/>
          </a:p>
        </p:txBody>
      </p:sp>
    </p:spTree>
    <p:extLst>
      <p:ext uri="{BB962C8B-B14F-4D97-AF65-F5344CB8AC3E}">
        <p14:creationId xmlns:p14="http://schemas.microsoft.com/office/powerpoint/2010/main" val="175108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8B49A5-F655-4F22-8683-D99CB6AF382C}" type="datetime1">
              <a:rPr lang="en-US" smtClean="0"/>
              <a:t>5/7/2019</a:t>
            </a:fld>
            <a:endParaRPr lang="en-US" dirty="0"/>
          </a:p>
        </p:txBody>
      </p:sp>
      <p:sp>
        <p:nvSpPr>
          <p:cNvPr id="5" name="Footer Placeholder 4"/>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p>
            <a:fld id="{312C0CE5-558B-4B1B-B4FD-4F58EAFA71DA}" type="slidenum">
              <a:rPr lang="en-US" smtClean="0"/>
              <a:t>‹#›</a:t>
            </a:fld>
            <a:endParaRPr lang="en-US" dirty="0"/>
          </a:p>
        </p:txBody>
      </p:sp>
    </p:spTree>
    <p:extLst>
      <p:ext uri="{BB962C8B-B14F-4D97-AF65-F5344CB8AC3E}">
        <p14:creationId xmlns:p14="http://schemas.microsoft.com/office/powerpoint/2010/main" val="230262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3E3BC-F1E2-4E1D-9388-768A8E965578}" type="datetime1">
              <a:rPr lang="en-US" smtClean="0"/>
              <a:t>5/7/2019</a:t>
            </a:fld>
            <a:endParaRPr lang="en-US" dirty="0"/>
          </a:p>
        </p:txBody>
      </p:sp>
      <p:sp>
        <p:nvSpPr>
          <p:cNvPr id="5" name="Footer Placeholder 4"/>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p>
            <a:fld id="{312C0CE5-558B-4B1B-B4FD-4F58EAFA71DA}" type="slidenum">
              <a:rPr lang="en-US" smtClean="0"/>
              <a:t>‹#›</a:t>
            </a:fld>
            <a:endParaRPr lang="en-US" dirty="0"/>
          </a:p>
        </p:txBody>
      </p:sp>
    </p:spTree>
    <p:extLst>
      <p:ext uri="{BB962C8B-B14F-4D97-AF65-F5344CB8AC3E}">
        <p14:creationId xmlns:p14="http://schemas.microsoft.com/office/powerpoint/2010/main" val="1840719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C2FE1-81CF-4C04-8F80-F93580445FBA}" type="datetime1">
              <a:rPr lang="en-US" smtClean="0"/>
              <a:t>5/7/2019</a:t>
            </a:fld>
            <a:endParaRPr lang="en-US" dirty="0"/>
          </a:p>
        </p:txBody>
      </p:sp>
      <p:sp>
        <p:nvSpPr>
          <p:cNvPr id="5" name="Footer Placeholder 4"/>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p>
            <a:fld id="{312C0CE5-558B-4B1B-B4FD-4F58EAFA71DA}" type="slidenum">
              <a:rPr lang="en-US" smtClean="0"/>
              <a:t>‹#›</a:t>
            </a:fld>
            <a:endParaRPr lang="en-US" dirty="0"/>
          </a:p>
        </p:txBody>
      </p:sp>
    </p:spTree>
    <p:extLst>
      <p:ext uri="{BB962C8B-B14F-4D97-AF65-F5344CB8AC3E}">
        <p14:creationId xmlns:p14="http://schemas.microsoft.com/office/powerpoint/2010/main" val="48663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CD23F-A10B-4DB6-A021-40A708FE1FA8}" type="datetime1">
              <a:rPr lang="en-US" smtClean="0"/>
              <a:t>5/7/2019</a:t>
            </a:fld>
            <a:endParaRPr lang="en-US" dirty="0"/>
          </a:p>
        </p:txBody>
      </p:sp>
      <p:sp>
        <p:nvSpPr>
          <p:cNvPr id="5" name="Footer Placeholder 4"/>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p>
            <a:fld id="{312C0CE5-558B-4B1B-B4FD-4F58EAFA71DA}" type="slidenum">
              <a:rPr lang="en-US" smtClean="0"/>
              <a:t>‹#›</a:t>
            </a:fld>
            <a:endParaRPr lang="en-US" dirty="0"/>
          </a:p>
        </p:txBody>
      </p:sp>
    </p:spTree>
    <p:extLst>
      <p:ext uri="{BB962C8B-B14F-4D97-AF65-F5344CB8AC3E}">
        <p14:creationId xmlns:p14="http://schemas.microsoft.com/office/powerpoint/2010/main" val="176381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B01EDA-CAEB-4E4E-B4D2-948F30395BFB}" type="datetime1">
              <a:rPr lang="en-US" smtClean="0"/>
              <a:t>5/7/2019</a:t>
            </a:fld>
            <a:endParaRPr lang="en-US" dirty="0"/>
          </a:p>
        </p:txBody>
      </p:sp>
      <p:sp>
        <p:nvSpPr>
          <p:cNvPr id="5" name="Footer Placeholder 4"/>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
        <p:nvSpPr>
          <p:cNvPr id="6" name="Slide Number Placeholder 5"/>
          <p:cNvSpPr>
            <a:spLocks noGrp="1"/>
          </p:cNvSpPr>
          <p:nvPr>
            <p:ph type="sldNum" sz="quarter" idx="12"/>
          </p:nvPr>
        </p:nvSpPr>
        <p:spPr/>
        <p:txBody>
          <a:bodyPr/>
          <a:lstStyle/>
          <a:p>
            <a:fld id="{312C0CE5-558B-4B1B-B4FD-4F58EAFA71DA}" type="slidenum">
              <a:rPr lang="en-US" smtClean="0"/>
              <a:t>‹#›</a:t>
            </a:fld>
            <a:endParaRPr lang="en-US" dirty="0"/>
          </a:p>
        </p:txBody>
      </p:sp>
    </p:spTree>
    <p:extLst>
      <p:ext uri="{BB962C8B-B14F-4D97-AF65-F5344CB8AC3E}">
        <p14:creationId xmlns:p14="http://schemas.microsoft.com/office/powerpoint/2010/main" val="188744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E6798-FA45-49AF-978E-1886FE92CE49}" type="datetime1">
              <a:rPr lang="en-US" smtClean="0"/>
              <a:t>5/7/2019</a:t>
            </a:fld>
            <a:endParaRPr lang="en-US" dirty="0"/>
          </a:p>
        </p:txBody>
      </p:sp>
      <p:sp>
        <p:nvSpPr>
          <p:cNvPr id="6" name="Footer Placeholder 5"/>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
        <p:nvSpPr>
          <p:cNvPr id="7" name="Slide Number Placeholder 6"/>
          <p:cNvSpPr>
            <a:spLocks noGrp="1"/>
          </p:cNvSpPr>
          <p:nvPr>
            <p:ph type="sldNum" sz="quarter" idx="12"/>
          </p:nvPr>
        </p:nvSpPr>
        <p:spPr/>
        <p:txBody>
          <a:bodyPr/>
          <a:lstStyle/>
          <a:p>
            <a:fld id="{312C0CE5-558B-4B1B-B4FD-4F58EAFA71DA}" type="slidenum">
              <a:rPr lang="en-US" smtClean="0"/>
              <a:t>‹#›</a:t>
            </a:fld>
            <a:endParaRPr lang="en-US" dirty="0"/>
          </a:p>
        </p:txBody>
      </p:sp>
    </p:spTree>
    <p:extLst>
      <p:ext uri="{BB962C8B-B14F-4D97-AF65-F5344CB8AC3E}">
        <p14:creationId xmlns:p14="http://schemas.microsoft.com/office/powerpoint/2010/main" val="343550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4BC4-9B7C-4E28-ABEC-6DAD46F84A30}" type="datetime1">
              <a:rPr lang="en-US" smtClean="0"/>
              <a:t>5/7/2019</a:t>
            </a:fld>
            <a:endParaRPr lang="en-US" dirty="0"/>
          </a:p>
        </p:txBody>
      </p:sp>
      <p:sp>
        <p:nvSpPr>
          <p:cNvPr id="8" name="Footer Placeholder 7"/>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
        <p:nvSpPr>
          <p:cNvPr id="9" name="Slide Number Placeholder 8"/>
          <p:cNvSpPr>
            <a:spLocks noGrp="1"/>
          </p:cNvSpPr>
          <p:nvPr>
            <p:ph type="sldNum" sz="quarter" idx="12"/>
          </p:nvPr>
        </p:nvSpPr>
        <p:spPr/>
        <p:txBody>
          <a:bodyPr/>
          <a:lstStyle/>
          <a:p>
            <a:fld id="{312C0CE5-558B-4B1B-B4FD-4F58EAFA71DA}" type="slidenum">
              <a:rPr lang="en-US" smtClean="0"/>
              <a:t>‹#›</a:t>
            </a:fld>
            <a:endParaRPr lang="en-US" dirty="0"/>
          </a:p>
        </p:txBody>
      </p:sp>
    </p:spTree>
    <p:extLst>
      <p:ext uri="{BB962C8B-B14F-4D97-AF65-F5344CB8AC3E}">
        <p14:creationId xmlns:p14="http://schemas.microsoft.com/office/powerpoint/2010/main" val="60756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91A76-A13D-4ECA-83A8-F64EA8DDE73D}" type="datetime1">
              <a:rPr lang="en-US" smtClean="0"/>
              <a:t>5/7/2019</a:t>
            </a:fld>
            <a:endParaRPr lang="en-US"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
        <p:nvSpPr>
          <p:cNvPr id="5" name="Slide Number Placeholder 4"/>
          <p:cNvSpPr>
            <a:spLocks noGrp="1"/>
          </p:cNvSpPr>
          <p:nvPr>
            <p:ph type="sldNum" sz="quarter" idx="12"/>
          </p:nvPr>
        </p:nvSpPr>
        <p:spPr/>
        <p:txBody>
          <a:bodyPr/>
          <a:lstStyle/>
          <a:p>
            <a:fld id="{312C0CE5-558B-4B1B-B4FD-4F58EAFA71DA}" type="slidenum">
              <a:rPr lang="en-US" smtClean="0"/>
              <a:t>‹#›</a:t>
            </a:fld>
            <a:endParaRPr lang="en-US" dirty="0"/>
          </a:p>
        </p:txBody>
      </p:sp>
    </p:spTree>
    <p:extLst>
      <p:ext uri="{BB962C8B-B14F-4D97-AF65-F5344CB8AC3E}">
        <p14:creationId xmlns:p14="http://schemas.microsoft.com/office/powerpoint/2010/main" val="290775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57A32-7B09-49F7-B973-0D74F2D86D39}" type="datetime1">
              <a:rPr lang="en-US" smtClean="0"/>
              <a:t>5/7/2019</a:t>
            </a:fld>
            <a:endParaRPr lang="en-US" dirty="0"/>
          </a:p>
        </p:txBody>
      </p:sp>
      <p:sp>
        <p:nvSpPr>
          <p:cNvPr id="3" name="Footer Placeholder 2"/>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
        <p:nvSpPr>
          <p:cNvPr id="4" name="Slide Number Placeholder 3"/>
          <p:cNvSpPr>
            <a:spLocks noGrp="1"/>
          </p:cNvSpPr>
          <p:nvPr>
            <p:ph type="sldNum" sz="quarter" idx="12"/>
          </p:nvPr>
        </p:nvSpPr>
        <p:spPr/>
        <p:txBody>
          <a:bodyPr/>
          <a:lstStyle/>
          <a:p>
            <a:fld id="{312C0CE5-558B-4B1B-B4FD-4F58EAFA71DA}" type="slidenum">
              <a:rPr lang="en-US" smtClean="0"/>
              <a:t>‹#›</a:t>
            </a:fld>
            <a:endParaRPr lang="en-US" dirty="0"/>
          </a:p>
        </p:txBody>
      </p:sp>
    </p:spTree>
    <p:extLst>
      <p:ext uri="{BB962C8B-B14F-4D97-AF65-F5344CB8AC3E}">
        <p14:creationId xmlns:p14="http://schemas.microsoft.com/office/powerpoint/2010/main" val="1722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804F3F2-45F7-41B9-82B6-47734E80700C}" type="datetime1">
              <a:rPr lang="en-US" smtClean="0"/>
              <a:t>5/7/2019</a:t>
            </a:fld>
            <a:endParaRPr lang="en-US" dirty="0"/>
          </a:p>
        </p:txBody>
      </p:sp>
      <p:sp>
        <p:nvSpPr>
          <p:cNvPr id="6" name="Footer Placeholder 5"/>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
        <p:nvSpPr>
          <p:cNvPr id="7" name="Slide Number Placeholder 6"/>
          <p:cNvSpPr>
            <a:spLocks noGrp="1"/>
          </p:cNvSpPr>
          <p:nvPr>
            <p:ph type="sldNum" sz="quarter" idx="12"/>
          </p:nvPr>
        </p:nvSpPr>
        <p:spPr/>
        <p:txBody>
          <a:bodyPr/>
          <a:lstStyle/>
          <a:p>
            <a:fld id="{312C0CE5-558B-4B1B-B4FD-4F58EAFA71DA}" type="slidenum">
              <a:rPr lang="en-US" smtClean="0"/>
              <a:t>‹#›</a:t>
            </a:fld>
            <a:endParaRPr lang="en-US" dirty="0"/>
          </a:p>
        </p:txBody>
      </p:sp>
    </p:spTree>
    <p:extLst>
      <p:ext uri="{BB962C8B-B14F-4D97-AF65-F5344CB8AC3E}">
        <p14:creationId xmlns:p14="http://schemas.microsoft.com/office/powerpoint/2010/main" val="1962938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05BF01C-0F28-4743-9418-099721C47CAC}" type="datetime1">
              <a:rPr lang="en-US" smtClean="0"/>
              <a:t>5/7/2019</a:t>
            </a:fld>
            <a:endParaRPr lang="en-US" dirty="0"/>
          </a:p>
        </p:txBody>
      </p:sp>
      <p:sp>
        <p:nvSpPr>
          <p:cNvPr id="6" name="Footer Placeholder 5"/>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
        <p:nvSpPr>
          <p:cNvPr id="7" name="Slide Number Placeholder 6"/>
          <p:cNvSpPr>
            <a:spLocks noGrp="1"/>
          </p:cNvSpPr>
          <p:nvPr>
            <p:ph type="sldNum" sz="quarter" idx="12"/>
          </p:nvPr>
        </p:nvSpPr>
        <p:spPr/>
        <p:txBody>
          <a:bodyPr/>
          <a:lstStyle/>
          <a:p>
            <a:fld id="{312C0CE5-558B-4B1B-B4FD-4F58EAFA71DA}" type="slidenum">
              <a:rPr lang="en-US" smtClean="0"/>
              <a:t>‹#›</a:t>
            </a:fld>
            <a:endParaRPr lang="en-US" dirty="0"/>
          </a:p>
        </p:txBody>
      </p:sp>
    </p:spTree>
    <p:extLst>
      <p:ext uri="{BB962C8B-B14F-4D97-AF65-F5344CB8AC3E}">
        <p14:creationId xmlns:p14="http://schemas.microsoft.com/office/powerpoint/2010/main" val="163043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0" y="6311900"/>
            <a:ext cx="9144000" cy="546100"/>
          </a:xfrm>
          <a:prstGeom prst="rect">
            <a:avLst/>
          </a:prstGeom>
        </p:spPr>
      </p:pic>
      <p:sp>
        <p:nvSpPr>
          <p:cNvPr id="2" name="Title Placeholder 1"/>
          <p:cNvSpPr>
            <a:spLocks noGrp="1"/>
          </p:cNvSpPr>
          <p:nvPr>
            <p:ph type="title"/>
          </p:nvPr>
        </p:nvSpPr>
        <p:spPr>
          <a:xfrm>
            <a:off x="628650" y="795564"/>
            <a:ext cx="7886700" cy="8951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751212-D1DD-4FA2-9F85-AE609C33B675}" type="datetime1">
              <a:rPr lang="en-US" smtClean="0"/>
              <a:t>5/7/2019</a:t>
            </a:fld>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2C0CE5-558B-4B1B-B4FD-4F58EAFA71DA}" type="slidenum">
              <a:rPr lang="en-US" smtClean="0"/>
              <a:t>‹#›</a:t>
            </a:fld>
            <a:endParaRPr lang="en-US" dirty="0"/>
          </a:p>
        </p:txBody>
      </p:sp>
      <p:pic>
        <p:nvPicPr>
          <p:cNvPr id="8" name="Picture 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17806"/>
            <a:ext cx="9144000" cy="712750"/>
          </a:xfrm>
          <a:prstGeom prst="rect">
            <a:avLst/>
          </a:prstGeom>
        </p:spPr>
      </p:pic>
      <p:sp>
        <p:nvSpPr>
          <p:cNvPr id="10" name="Footer Placeholder 4"/>
          <p:cNvSpPr txBox="1">
            <a:spLocks/>
          </p:cNvSpPr>
          <p:nvPr/>
        </p:nvSpPr>
        <p:spPr>
          <a:xfrm>
            <a:off x="3028950" y="131641"/>
            <a:ext cx="3086100" cy="365125"/>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smtClean="0"/>
              <a:t>Health Administration Press</a:t>
            </a:r>
            <a:endParaRPr lang="en-US" sz="1050" dirty="0"/>
          </a:p>
        </p:txBody>
      </p:sp>
      <p:sp>
        <p:nvSpPr>
          <p:cNvPr id="5" name="Footer Placeholder 4"/>
          <p:cNvSpPr>
            <a:spLocks noGrp="1"/>
          </p:cNvSpPr>
          <p:nvPr>
            <p:ph type="ftr" sz="quarter" idx="3"/>
          </p:nvPr>
        </p:nvSpPr>
        <p:spPr>
          <a:xfrm>
            <a:off x="3028950" y="6392927"/>
            <a:ext cx="3086100" cy="365125"/>
          </a:xfrm>
          <a:prstGeom prst="rect">
            <a:avLst/>
          </a:prstGeom>
        </p:spPr>
        <p:txBody>
          <a:bodyPr vert="horz" lIns="91440" tIns="45720" rIns="91440" bIns="45720" rtlCol="0" anchor="ctr"/>
          <a:lstStyle>
            <a:lvl1pPr algn="ctr">
              <a:defRPr sz="900" b="1">
                <a:solidFill>
                  <a:schemeClr val="bg1"/>
                </a:solidFill>
                <a:latin typeface="Times New Roman" panose="02020603050405020304" pitchFamily="18" charset="0"/>
                <a:cs typeface="Times New Roman" panose="02020603050405020304" pitchFamily="18" charset="0"/>
              </a:defRPr>
            </a:lvl1p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340409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1999"/>
            <a:ext cx="7543800" cy="1524001"/>
          </a:xfrm>
        </p:spPr>
        <p:txBody>
          <a:bodyPr>
            <a:normAutofit/>
          </a:bodyPr>
          <a:lstStyle/>
          <a:p>
            <a:pPr algn="l"/>
            <a:r>
              <a:rPr lang="en-US" sz="3200" b="1" dirty="0" smtClean="0"/>
              <a:t>Chapter 19: </a:t>
            </a:r>
            <a:r>
              <a:rPr lang="en-US" sz="3200" dirty="0"/>
              <a:t/>
            </a:r>
            <a:br>
              <a:rPr lang="en-US" sz="3200" dirty="0"/>
            </a:br>
            <a:r>
              <a:rPr lang="en-US" sz="3200" b="1" dirty="0" smtClean="0"/>
              <a:t>Population </a:t>
            </a:r>
            <a:r>
              <a:rPr lang="en-US" sz="3200" b="1" dirty="0" smtClean="0"/>
              <a:t>Health </a:t>
            </a:r>
            <a:r>
              <a:rPr lang="en-US" sz="3200" b="1" dirty="0" smtClean="0"/>
              <a:t>Safety </a:t>
            </a:r>
            <a:r>
              <a:rPr lang="en-US" sz="3200" b="1" dirty="0" smtClean="0"/>
              <a:t>and Quality</a:t>
            </a:r>
            <a:br>
              <a:rPr lang="en-US" sz="3200" b="1" dirty="0" smtClean="0"/>
            </a:br>
            <a:r>
              <a:rPr lang="en-US" sz="3200" i="1" dirty="0" smtClean="0"/>
              <a:t>Chapter Outline</a:t>
            </a:r>
            <a:endParaRPr lang="en-US" sz="3200" i="1" dirty="0"/>
          </a:p>
        </p:txBody>
      </p:sp>
      <p:sp>
        <p:nvSpPr>
          <p:cNvPr id="3" name="Subtitle 2"/>
          <p:cNvSpPr>
            <a:spLocks noGrp="1"/>
          </p:cNvSpPr>
          <p:nvPr>
            <p:ph type="subTitle" idx="1"/>
          </p:nvPr>
        </p:nvSpPr>
        <p:spPr>
          <a:xfrm>
            <a:off x="685800" y="2514600"/>
            <a:ext cx="6461760" cy="3429000"/>
          </a:xfrm>
        </p:spPr>
        <p:txBody>
          <a:bodyPr/>
          <a:lstStyle/>
          <a:p>
            <a:pPr marL="342900" indent="-342900" algn="l">
              <a:buFont typeface="Arial" panose="020B0604020202020204" pitchFamily="34" charset="0"/>
              <a:buChar char="•"/>
            </a:pPr>
            <a:r>
              <a:rPr lang="en-US" dirty="0" smtClean="0"/>
              <a:t>Overview: </a:t>
            </a:r>
            <a:r>
              <a:rPr lang="en-US" dirty="0" smtClean="0"/>
              <a:t>Where We Stand Today</a:t>
            </a:r>
          </a:p>
          <a:p>
            <a:pPr marL="342900" indent="-342900" algn="l">
              <a:buFont typeface="Arial" panose="020B0604020202020204" pitchFamily="34" charset="0"/>
              <a:buChar char="•"/>
            </a:pPr>
            <a:r>
              <a:rPr lang="en-US" dirty="0" smtClean="0"/>
              <a:t>Safety and Quality in Various Populations</a:t>
            </a:r>
          </a:p>
          <a:p>
            <a:pPr marL="342900" indent="-342900" algn="l">
              <a:buFont typeface="Arial" panose="020B0604020202020204" pitchFamily="34" charset="0"/>
              <a:buChar char="•"/>
            </a:pPr>
            <a:r>
              <a:rPr lang="en-US" dirty="0" smtClean="0"/>
              <a:t>What Should Safety and Quality Look Like in a Community</a:t>
            </a:r>
          </a:p>
          <a:p>
            <a:pPr marL="342900" indent="-342900" algn="l">
              <a:buFont typeface="Arial" panose="020B0604020202020204" pitchFamily="34" charset="0"/>
              <a:buChar char="•"/>
            </a:pPr>
            <a:r>
              <a:rPr lang="en-US" dirty="0" smtClean="0"/>
              <a:t>Who Should Be Responsible for Population Health Safety and Quality</a:t>
            </a:r>
          </a:p>
          <a:p>
            <a:pPr marL="342900" indent="-342900" algn="l">
              <a:buFont typeface="Arial" panose="020B0604020202020204" pitchFamily="34" charset="0"/>
              <a:buChar char="•"/>
            </a:pPr>
            <a:r>
              <a:rPr lang="en-US" dirty="0" smtClean="0"/>
              <a:t>The Role of Measurement in Driving Population Health Safety and Quality</a:t>
            </a:r>
          </a:p>
          <a:p>
            <a:pPr marL="342900" indent="-342900" algn="l">
              <a:buFont typeface="Arial" panose="020B0604020202020204" pitchFamily="34" charset="0"/>
              <a:buChar char="•"/>
            </a:pPr>
            <a:r>
              <a:rPr lang="en-US" dirty="0" smtClean="0"/>
              <a:t>Going Forward</a:t>
            </a:r>
          </a:p>
          <a:p>
            <a:pPr marL="342900" indent="-342900" algn="l">
              <a:buFont typeface="Arial" panose="020B0604020202020204" pitchFamily="34" charset="0"/>
              <a:buChar char="•"/>
            </a:pPr>
            <a:r>
              <a:rPr lang="en-US" dirty="0" smtClean="0"/>
              <a:t>Conclusion</a:t>
            </a:r>
            <a:endParaRPr lang="en-US"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186086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7620000" cy="868362"/>
          </a:xfrm>
        </p:spPr>
        <p:txBody>
          <a:bodyPr>
            <a:normAutofit fontScale="90000"/>
          </a:bodyPr>
          <a:lstStyle/>
          <a:p>
            <a:r>
              <a:rPr lang="en-US" sz="3200" dirty="0" smtClean="0"/>
              <a:t>Who Should Be Responsible for Population Health Safety and </a:t>
            </a:r>
            <a:r>
              <a:rPr lang="en-US" sz="3200" dirty="0" smtClean="0"/>
              <a:t>Quality?</a:t>
            </a:r>
            <a:endParaRPr lang="en-US" sz="3200" dirty="0"/>
          </a:p>
        </p:txBody>
      </p:sp>
      <p:sp>
        <p:nvSpPr>
          <p:cNvPr id="3" name="Content Placeholder 2"/>
          <p:cNvSpPr>
            <a:spLocks noGrp="1"/>
          </p:cNvSpPr>
          <p:nvPr>
            <p:ph idx="1"/>
          </p:nvPr>
        </p:nvSpPr>
        <p:spPr>
          <a:xfrm>
            <a:off x="457200" y="1905000"/>
            <a:ext cx="8229600" cy="4495800"/>
          </a:xfrm>
        </p:spPr>
        <p:txBody>
          <a:bodyPr>
            <a:normAutofit lnSpcReduction="10000"/>
          </a:bodyPr>
          <a:lstStyle/>
          <a:p>
            <a:pPr marL="114300" indent="0">
              <a:buNone/>
            </a:pPr>
            <a:r>
              <a:rPr lang="en-US" sz="2000" dirty="0" smtClean="0"/>
              <a:t>Public health agencies provide a distinct yet complementary set of services to ensure population health safety and quality.  </a:t>
            </a:r>
          </a:p>
          <a:p>
            <a:pPr marL="114300" indent="0">
              <a:buNone/>
            </a:pPr>
            <a:endParaRPr lang="en-US" sz="2000" dirty="0" smtClean="0"/>
          </a:p>
          <a:p>
            <a:pPr marL="114300" indent="0">
              <a:buNone/>
            </a:pPr>
            <a:r>
              <a:rPr lang="en-US" sz="2000" dirty="0" smtClean="0"/>
              <a:t>Historically limited to initiatives such as promoting health or community education, public health agencies can help clinicians address many of the </a:t>
            </a:r>
            <a:r>
              <a:rPr lang="en-US" sz="2000" dirty="0" smtClean="0"/>
              <a:t>socioeconomic </a:t>
            </a:r>
            <a:r>
              <a:rPr lang="en-US" sz="2000" dirty="0" smtClean="0"/>
              <a:t>determinants present in a </a:t>
            </a:r>
            <a:r>
              <a:rPr lang="en-US" sz="2000" dirty="0" smtClean="0"/>
              <a:t>community.</a:t>
            </a:r>
            <a:endParaRPr lang="en-US" sz="2000" dirty="0" smtClean="0"/>
          </a:p>
          <a:p>
            <a:pPr marL="114300" indent="0">
              <a:buNone/>
            </a:pPr>
            <a:endParaRPr lang="en-US" sz="2000" dirty="0"/>
          </a:p>
          <a:p>
            <a:pPr marL="114300" indent="0">
              <a:buNone/>
            </a:pPr>
            <a:r>
              <a:rPr lang="en-US" sz="2000" dirty="0" smtClean="0"/>
              <a:t>Public health agencies are often the entities closest to our most vulnerable and underserved populations, making them ideal partners for traditional healthcare providers who lack this relationship.</a:t>
            </a:r>
          </a:p>
          <a:p>
            <a:pPr marL="114300" indent="0">
              <a:buNone/>
            </a:pPr>
            <a:endParaRPr lang="en-US" sz="2000" dirty="0"/>
          </a:p>
          <a:p>
            <a:pPr marL="114300" indent="0">
              <a:buNone/>
            </a:pPr>
            <a:r>
              <a:rPr lang="en-US" sz="2000" dirty="0" smtClean="0"/>
              <a:t>Since the early 2000s, there has been a growing awareness in the public health community to adopt what has been referred to as a “Health in All Policies” collaborative approach to </a:t>
            </a:r>
            <a:r>
              <a:rPr lang="en-US" sz="2000" dirty="0" smtClean="0"/>
              <a:t>decision making</a:t>
            </a:r>
            <a:r>
              <a:rPr lang="en-US" sz="2000" dirty="0" smtClean="0"/>
              <a:t>.   </a:t>
            </a:r>
          </a:p>
          <a:p>
            <a:pPr marL="114300" indent="0">
              <a:buNone/>
            </a:pPr>
            <a:endParaRPr lang="en-US" sz="2000" dirty="0" smtClean="0"/>
          </a:p>
          <a:p>
            <a:pPr marL="114300" indent="0">
              <a:buNone/>
            </a:pPr>
            <a:endParaRPr lang="en-US" sz="2000" dirty="0"/>
          </a:p>
          <a:p>
            <a:pPr marL="868680" lvl="1" indent="-457200">
              <a:buFont typeface="+mj-lt"/>
              <a:buAutoNum type="alphaLcParenR"/>
            </a:pPr>
            <a:endParaRPr lang="en-US" sz="1800" dirty="0" smtClean="0"/>
          </a:p>
          <a:p>
            <a:pPr marL="114300" indent="0">
              <a:buNone/>
            </a:pP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374846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8038"/>
            <a:ext cx="7543800" cy="868362"/>
          </a:xfrm>
        </p:spPr>
        <p:txBody>
          <a:bodyPr>
            <a:normAutofit fontScale="90000"/>
          </a:bodyPr>
          <a:lstStyle/>
          <a:p>
            <a:r>
              <a:rPr lang="en-US" sz="3200" dirty="0" smtClean="0"/>
              <a:t>The Role of Measurement in Driving Population Health Safety and Quality  </a:t>
            </a:r>
            <a:endParaRPr lang="en-US" sz="3200" dirty="0"/>
          </a:p>
        </p:txBody>
      </p:sp>
      <p:sp>
        <p:nvSpPr>
          <p:cNvPr id="3" name="Content Placeholder 2"/>
          <p:cNvSpPr>
            <a:spLocks noGrp="1"/>
          </p:cNvSpPr>
          <p:nvPr>
            <p:ph idx="1"/>
          </p:nvPr>
        </p:nvSpPr>
        <p:spPr>
          <a:xfrm>
            <a:off x="457200" y="1828800"/>
            <a:ext cx="7772400" cy="4495800"/>
          </a:xfrm>
        </p:spPr>
        <p:txBody>
          <a:bodyPr>
            <a:normAutofit/>
          </a:bodyPr>
          <a:lstStyle/>
          <a:p>
            <a:pPr marL="114300" indent="0">
              <a:buNone/>
            </a:pPr>
            <a:r>
              <a:rPr lang="en-US" dirty="0" smtClean="0"/>
              <a:t>While much work has been done in the area of safety and quality in the acute and ambulatory environments, much less effort has been made to measure and analyze these elements for population health. </a:t>
            </a:r>
          </a:p>
          <a:p>
            <a:pPr marL="114300" indent="0">
              <a:buNone/>
            </a:pPr>
            <a:endParaRPr lang="en-US" dirty="0"/>
          </a:p>
          <a:p>
            <a:pPr marL="114300" indent="0">
              <a:buNone/>
            </a:pPr>
            <a:r>
              <a:rPr lang="en-US" dirty="0" smtClean="0"/>
              <a:t>The challenges common in </a:t>
            </a:r>
            <a:r>
              <a:rPr lang="en-US" dirty="0" smtClean="0"/>
              <a:t>measurement—nonstandard </a:t>
            </a:r>
            <a:r>
              <a:rPr lang="en-US" dirty="0" smtClean="0"/>
              <a:t>definitions, missing or incorrect </a:t>
            </a:r>
            <a:r>
              <a:rPr lang="en-US" dirty="0" smtClean="0"/>
              <a:t>data—are </a:t>
            </a:r>
            <a:r>
              <a:rPr lang="en-US" dirty="0" smtClean="0"/>
              <a:t>only magnified when it comes to measuring structure, </a:t>
            </a:r>
            <a:r>
              <a:rPr lang="en-US" dirty="0" smtClean="0"/>
              <a:t>process, </a:t>
            </a:r>
            <a:r>
              <a:rPr lang="en-US" dirty="0" smtClean="0"/>
              <a:t>and outcomes in population health.</a:t>
            </a:r>
          </a:p>
          <a:p>
            <a:pPr marL="114300" indent="0">
              <a:buNone/>
            </a:pPr>
            <a:endParaRPr lang="en-US" dirty="0"/>
          </a:p>
          <a:p>
            <a:pPr marL="114300" indent="0">
              <a:buNone/>
            </a:pPr>
            <a:r>
              <a:rPr lang="en-US" dirty="0" smtClean="0"/>
              <a:t>This is most apparent when we look at measures that are relevant to the individual patient and relate to their well-being or quality of life.  Current work in the area of patient-reported outcomes (PROs) is helping close this gap. </a:t>
            </a:r>
          </a:p>
          <a:p>
            <a:endParaRPr lang="en-US" sz="2000" dirty="0" smtClean="0"/>
          </a:p>
          <a:p>
            <a:pPr marL="114300" indent="0">
              <a:buNone/>
            </a:pPr>
            <a:endParaRPr lang="en-US" sz="2000" dirty="0" smtClean="0"/>
          </a:p>
          <a:p>
            <a:pPr marL="114300" indent="0">
              <a:buNone/>
            </a:pPr>
            <a:endParaRPr lang="en-US" sz="2000" dirty="0"/>
          </a:p>
          <a:p>
            <a:pPr marL="868680" lvl="1" indent="-457200">
              <a:buFont typeface="+mj-lt"/>
              <a:buAutoNum type="alphaLcParenR"/>
            </a:pPr>
            <a:endParaRPr lang="en-US" sz="1800" dirty="0" smtClean="0"/>
          </a:p>
          <a:p>
            <a:pPr marL="114300" indent="0">
              <a:buNone/>
            </a:pP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525475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8038"/>
            <a:ext cx="7467600" cy="868362"/>
          </a:xfrm>
        </p:spPr>
        <p:txBody>
          <a:bodyPr>
            <a:normAutofit fontScale="90000"/>
          </a:bodyPr>
          <a:lstStyle/>
          <a:p>
            <a:r>
              <a:rPr lang="en-US" sz="3200" dirty="0" smtClean="0"/>
              <a:t>The Role of Measurement in Driving Population Health Safety and Quality  </a:t>
            </a:r>
            <a:endParaRPr lang="en-US" sz="3200" dirty="0"/>
          </a:p>
        </p:txBody>
      </p:sp>
      <p:sp>
        <p:nvSpPr>
          <p:cNvPr id="3" name="Content Placeholder 2"/>
          <p:cNvSpPr>
            <a:spLocks noGrp="1"/>
          </p:cNvSpPr>
          <p:nvPr>
            <p:ph idx="1"/>
          </p:nvPr>
        </p:nvSpPr>
        <p:spPr>
          <a:xfrm>
            <a:off x="457200" y="1981200"/>
            <a:ext cx="7620000" cy="4267200"/>
          </a:xfrm>
        </p:spPr>
        <p:txBody>
          <a:bodyPr>
            <a:normAutofit/>
          </a:bodyPr>
          <a:lstStyle/>
          <a:p>
            <a:pPr marL="114300" indent="0">
              <a:buNone/>
            </a:pPr>
            <a:r>
              <a:rPr lang="en-US" dirty="0" smtClean="0"/>
              <a:t>What is needed to advance measurement in population health is the establishment of a clear and purposeful quality measurement strategy that lays out specific “core measures” and their </a:t>
            </a:r>
            <a:r>
              <a:rPr lang="en-US" dirty="0" smtClean="0"/>
              <a:t>definitions, </a:t>
            </a:r>
            <a:r>
              <a:rPr lang="en-US" dirty="0" smtClean="0"/>
              <a:t>along with a methodology for collection, </a:t>
            </a:r>
            <a:r>
              <a:rPr lang="en-US" dirty="0" smtClean="0"/>
              <a:t>reporting, </a:t>
            </a:r>
            <a:r>
              <a:rPr lang="en-US" dirty="0" smtClean="0"/>
              <a:t>and evaluation.   </a:t>
            </a:r>
          </a:p>
          <a:p>
            <a:pPr marL="114300" indent="0">
              <a:buNone/>
            </a:pPr>
            <a:endParaRPr lang="en-US" dirty="0"/>
          </a:p>
          <a:p>
            <a:pPr marL="114300" indent="0">
              <a:buNone/>
            </a:pPr>
            <a:r>
              <a:rPr lang="en-US" dirty="0" smtClean="0"/>
              <a:t>The focus needs to be on patient-centered measures that are </a:t>
            </a:r>
            <a:r>
              <a:rPr lang="en-US" dirty="0" smtClean="0"/>
              <a:t>outcome orientated </a:t>
            </a:r>
            <a:r>
              <a:rPr lang="en-US" dirty="0" smtClean="0"/>
              <a:t>and that look at safety, quality, </a:t>
            </a:r>
            <a:r>
              <a:rPr lang="en-US" dirty="0" smtClean="0"/>
              <a:t>access, </a:t>
            </a:r>
            <a:r>
              <a:rPr lang="en-US" dirty="0" smtClean="0"/>
              <a:t>and equity at both an individual and system level. </a:t>
            </a:r>
            <a:r>
              <a:rPr lang="en-US" dirty="0" smtClean="0"/>
              <a:t>The </a:t>
            </a:r>
            <a:r>
              <a:rPr lang="en-US" dirty="0" smtClean="0"/>
              <a:t>goal should be fewer, more meaningful measures that are readily collectable.</a:t>
            </a:r>
          </a:p>
          <a:p>
            <a:pPr marL="114300" indent="0">
              <a:buNone/>
            </a:pPr>
            <a:endParaRPr lang="en-US" dirty="0"/>
          </a:p>
          <a:p>
            <a:pPr marL="114300" indent="0">
              <a:buNone/>
            </a:pPr>
            <a:r>
              <a:rPr lang="en-US" dirty="0" smtClean="0"/>
              <a:t>Measure harmonization must be a high priority to eliminate metrics with just slightly different definitions.   </a:t>
            </a:r>
          </a:p>
          <a:p>
            <a:pPr marL="114300" indent="0">
              <a:buNone/>
            </a:pPr>
            <a:endParaRPr lang="en-US" dirty="0"/>
          </a:p>
          <a:p>
            <a:endParaRPr lang="en-US" sz="2000" dirty="0" smtClean="0"/>
          </a:p>
          <a:p>
            <a:pPr marL="114300" indent="0">
              <a:buNone/>
            </a:pPr>
            <a:endParaRPr lang="en-US" sz="2000" dirty="0" smtClean="0"/>
          </a:p>
          <a:p>
            <a:pPr marL="114300" indent="0">
              <a:buNone/>
            </a:pPr>
            <a:endParaRPr lang="en-US" sz="2000" dirty="0"/>
          </a:p>
          <a:p>
            <a:pPr marL="868680" lvl="1" indent="-457200">
              <a:buFont typeface="+mj-lt"/>
              <a:buAutoNum type="alphaLcParenR"/>
            </a:pPr>
            <a:endParaRPr lang="en-US" sz="1800" dirty="0" smtClean="0"/>
          </a:p>
          <a:p>
            <a:pPr marL="114300" indent="0">
              <a:buNone/>
            </a:pP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160321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467600" cy="762000"/>
          </a:xfrm>
        </p:spPr>
        <p:txBody>
          <a:bodyPr>
            <a:normAutofit/>
          </a:bodyPr>
          <a:lstStyle/>
          <a:p>
            <a:r>
              <a:rPr lang="en-US" sz="3200" dirty="0" smtClean="0"/>
              <a:t>Going Forward  </a:t>
            </a:r>
            <a:endParaRPr lang="en-US" sz="3200" dirty="0"/>
          </a:p>
        </p:txBody>
      </p:sp>
      <p:sp>
        <p:nvSpPr>
          <p:cNvPr id="3" name="Content Placeholder 2"/>
          <p:cNvSpPr>
            <a:spLocks noGrp="1"/>
          </p:cNvSpPr>
          <p:nvPr>
            <p:ph idx="1"/>
          </p:nvPr>
        </p:nvSpPr>
        <p:spPr>
          <a:xfrm>
            <a:off x="457200" y="1676400"/>
            <a:ext cx="8001000" cy="4267200"/>
          </a:xfrm>
        </p:spPr>
        <p:txBody>
          <a:bodyPr>
            <a:normAutofit/>
          </a:bodyPr>
          <a:lstStyle/>
          <a:p>
            <a:pPr marL="114300" indent="0">
              <a:buNone/>
            </a:pPr>
            <a:r>
              <a:rPr lang="en-US" sz="2000" dirty="0" smtClean="0"/>
              <a:t>This chapter has posed as many questions as it has provided answers concerning </a:t>
            </a:r>
            <a:r>
              <a:rPr lang="en-US" sz="2000" dirty="0" smtClean="0"/>
              <a:t>population </a:t>
            </a:r>
            <a:r>
              <a:rPr lang="en-US" sz="2000" dirty="0" smtClean="0"/>
              <a:t>health safety and quality. </a:t>
            </a:r>
            <a:r>
              <a:rPr lang="en-US" sz="2000" dirty="0" smtClean="0"/>
              <a:t>We </a:t>
            </a:r>
            <a:r>
              <a:rPr lang="en-US" sz="2000" dirty="0" smtClean="0"/>
              <a:t>are left looking for a comprehensive view of what is needed to improve the health and well-being of populations and a straightforward way to measure it.</a:t>
            </a:r>
          </a:p>
          <a:p>
            <a:pPr marL="114300" indent="0">
              <a:buNone/>
            </a:pPr>
            <a:endParaRPr lang="en-US" sz="2000" dirty="0"/>
          </a:p>
          <a:p>
            <a:pPr marL="114300" indent="0">
              <a:buNone/>
            </a:pPr>
            <a:r>
              <a:rPr lang="en-US" sz="2000" dirty="0" smtClean="0"/>
              <a:t>To that end, a great place to start our journey forward is with a reading of the Institute of Medicine’s </a:t>
            </a:r>
            <a:r>
              <a:rPr lang="en-US" sz="2000" i="1" dirty="0" smtClean="0"/>
              <a:t>Crossing the Quality Chasm: A New Health System for the 21</a:t>
            </a:r>
            <a:r>
              <a:rPr lang="en-US" sz="2000" i="1" baseline="30000" dirty="0" smtClean="0"/>
              <a:t>st</a:t>
            </a:r>
            <a:r>
              <a:rPr lang="en-US" sz="2000" i="1" dirty="0" smtClean="0"/>
              <a:t> Century </a:t>
            </a:r>
            <a:r>
              <a:rPr lang="en-US" sz="2000" dirty="0" smtClean="0"/>
              <a:t>(2001).  </a:t>
            </a:r>
          </a:p>
          <a:p>
            <a:pPr marL="114300" indent="0">
              <a:buNone/>
            </a:pPr>
            <a:endParaRPr lang="en-US" sz="2000" dirty="0"/>
          </a:p>
          <a:p>
            <a:pPr marL="114300" indent="0">
              <a:buNone/>
            </a:pPr>
            <a:r>
              <a:rPr lang="en-US" sz="2000" dirty="0" smtClean="0"/>
              <a:t>That report lays </a:t>
            </a:r>
            <a:r>
              <a:rPr lang="en-US" sz="2000" dirty="0" smtClean="0"/>
              <a:t>out a very clear vision for optimal healthcare </a:t>
            </a:r>
            <a:r>
              <a:rPr lang="en-US" sz="2000" dirty="0" smtClean="0"/>
              <a:t>regardless </a:t>
            </a:r>
            <a:r>
              <a:rPr lang="en-US" sz="2000" dirty="0" smtClean="0"/>
              <a:t>of where one looks along the care continuum. </a:t>
            </a:r>
          </a:p>
          <a:p>
            <a:pPr marL="114300" indent="0">
              <a:buNone/>
            </a:pPr>
            <a:endParaRPr lang="en-US" sz="2000" dirty="0"/>
          </a:p>
          <a:p>
            <a:pPr marL="114300" indent="0">
              <a:buNone/>
            </a:pPr>
            <a:endParaRPr lang="en-US" sz="2000" dirty="0" smtClean="0"/>
          </a:p>
          <a:p>
            <a:pPr marL="114300" indent="0">
              <a:buNone/>
            </a:pPr>
            <a:endParaRPr lang="en-US" sz="2000" dirty="0"/>
          </a:p>
          <a:p>
            <a:pPr marL="868680" lvl="1" indent="-457200">
              <a:buFont typeface="+mj-lt"/>
              <a:buAutoNum type="alphaLcParenR"/>
            </a:pPr>
            <a:endParaRPr lang="en-US" sz="1800" dirty="0" smtClean="0"/>
          </a:p>
          <a:p>
            <a:pPr marL="114300" indent="0">
              <a:buNone/>
            </a:pP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160321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620000" cy="609600"/>
          </a:xfrm>
        </p:spPr>
        <p:txBody>
          <a:bodyPr/>
          <a:lstStyle/>
          <a:p>
            <a:r>
              <a:rPr lang="en-US" sz="3200" dirty="0" smtClean="0"/>
              <a:t>Going Forward  </a:t>
            </a:r>
            <a:endParaRPr lang="en-US" sz="3200" dirty="0"/>
          </a:p>
        </p:txBody>
      </p:sp>
      <p:sp>
        <p:nvSpPr>
          <p:cNvPr id="3" name="Content Placeholder 2"/>
          <p:cNvSpPr>
            <a:spLocks noGrp="1"/>
          </p:cNvSpPr>
          <p:nvPr>
            <p:ph idx="1"/>
          </p:nvPr>
        </p:nvSpPr>
        <p:spPr>
          <a:xfrm>
            <a:off x="381000" y="1447800"/>
            <a:ext cx="8153400" cy="4876800"/>
          </a:xfrm>
        </p:spPr>
        <p:txBody>
          <a:bodyPr>
            <a:normAutofit/>
          </a:bodyPr>
          <a:lstStyle/>
          <a:p>
            <a:pPr marL="114300" indent="0">
              <a:buNone/>
            </a:pPr>
            <a:r>
              <a:rPr lang="en-US" sz="2000" dirty="0" smtClean="0"/>
              <a:t>The premise </a:t>
            </a:r>
            <a:r>
              <a:rPr lang="en-US" sz="2000" dirty="0" smtClean="0"/>
              <a:t>for what constitutes a robust healthcare ecosystem  includes six major themes </a:t>
            </a:r>
            <a:r>
              <a:rPr lang="en-US" sz="2000" dirty="0" smtClean="0"/>
              <a:t>that </a:t>
            </a:r>
            <a:r>
              <a:rPr lang="en-US" sz="2000" dirty="0" smtClean="0"/>
              <a:t>reflect the healthcare needs of any population:</a:t>
            </a:r>
          </a:p>
          <a:p>
            <a:pPr marL="571500" indent="-457200">
              <a:buFont typeface="+mj-lt"/>
              <a:buAutoNum type="arabicPeriod"/>
            </a:pPr>
            <a:r>
              <a:rPr lang="en-US" sz="2000" dirty="0" smtClean="0"/>
              <a:t>Safe—avoid </a:t>
            </a:r>
            <a:r>
              <a:rPr lang="en-US" sz="2000" dirty="0" smtClean="0"/>
              <a:t>harming patients</a:t>
            </a:r>
          </a:p>
          <a:p>
            <a:pPr marL="571500" indent="-457200">
              <a:buFont typeface="+mj-lt"/>
              <a:buAutoNum type="arabicPeriod"/>
            </a:pPr>
            <a:r>
              <a:rPr lang="en-US" sz="2000" dirty="0" smtClean="0"/>
              <a:t>Timely—give </a:t>
            </a:r>
            <a:r>
              <a:rPr lang="en-US" sz="2000" dirty="0" smtClean="0"/>
              <a:t>care when it is needed, avoid delays</a:t>
            </a:r>
          </a:p>
          <a:p>
            <a:pPr marL="571500" indent="-457200">
              <a:buFont typeface="+mj-lt"/>
              <a:buAutoNum type="arabicPeriod"/>
            </a:pPr>
            <a:r>
              <a:rPr lang="en-US" sz="2000" dirty="0" smtClean="0"/>
              <a:t>Effective—provide </a:t>
            </a:r>
            <a:r>
              <a:rPr lang="en-US" sz="2000" dirty="0" smtClean="0"/>
              <a:t>evidence-based services</a:t>
            </a:r>
          </a:p>
          <a:p>
            <a:pPr marL="571500" indent="-457200">
              <a:buFont typeface="+mj-lt"/>
              <a:buAutoNum type="arabicPeriod"/>
            </a:pPr>
            <a:r>
              <a:rPr lang="en-US" sz="2000" dirty="0" smtClean="0"/>
              <a:t>Efficient—resources </a:t>
            </a:r>
            <a:r>
              <a:rPr lang="en-US" sz="2000" dirty="0" smtClean="0"/>
              <a:t>are finite, use them wisely</a:t>
            </a:r>
          </a:p>
          <a:p>
            <a:pPr marL="571500" indent="-457200">
              <a:buFont typeface="+mj-lt"/>
              <a:buAutoNum type="arabicPeriod"/>
            </a:pPr>
            <a:r>
              <a:rPr lang="en-US" sz="2000" dirty="0" smtClean="0"/>
              <a:t>Equitable—care </a:t>
            </a:r>
            <a:r>
              <a:rPr lang="en-US" sz="2000" dirty="0" smtClean="0"/>
              <a:t>should not vary as a result of one’s gender, ethnicity or socioeconomic status</a:t>
            </a:r>
          </a:p>
          <a:p>
            <a:pPr marL="571500" indent="-457200">
              <a:buFont typeface="+mj-lt"/>
              <a:buAutoNum type="arabicPeriod"/>
            </a:pPr>
            <a:r>
              <a:rPr lang="en-US" sz="2000" dirty="0" smtClean="0"/>
              <a:t>Patient-centered—place </a:t>
            </a:r>
            <a:r>
              <a:rPr lang="en-US" sz="2000" dirty="0" smtClean="0"/>
              <a:t>the patient and the family at the center of everything we do  </a:t>
            </a:r>
          </a:p>
          <a:p>
            <a:pPr marL="571500" indent="-457200">
              <a:buAutoNum type="arabicPeriod"/>
            </a:pPr>
            <a:endParaRPr lang="en-US" sz="2000" dirty="0"/>
          </a:p>
          <a:p>
            <a:pPr marL="114300" indent="0">
              <a:buNone/>
            </a:pPr>
            <a:r>
              <a:rPr lang="en-US" sz="2000" dirty="0"/>
              <a:t>A</a:t>
            </a:r>
            <a:r>
              <a:rPr lang="en-US" sz="2000" dirty="0" smtClean="0"/>
              <a:t>s we search for more clarity and understanding around the concept and practice of population health safety and quality, these six themes should form our guiding principles. </a:t>
            </a:r>
          </a:p>
          <a:p>
            <a:pPr marL="114300" indent="0">
              <a:buNone/>
            </a:pPr>
            <a:endParaRPr lang="en-US" sz="2000" dirty="0" smtClean="0"/>
          </a:p>
          <a:p>
            <a:pPr marL="114300" indent="0">
              <a:buNone/>
            </a:pPr>
            <a:endParaRPr lang="en-US" sz="2000" dirty="0"/>
          </a:p>
          <a:p>
            <a:pPr marL="868680" lvl="1" indent="-457200">
              <a:buFont typeface="+mj-lt"/>
              <a:buAutoNum type="alphaLcParenR"/>
            </a:pPr>
            <a:endParaRPr lang="en-US" sz="1800" dirty="0" smtClean="0"/>
          </a:p>
          <a:p>
            <a:pPr marL="114300" indent="0">
              <a:buNone/>
            </a:pP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419055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543800" cy="609600"/>
          </a:xfrm>
        </p:spPr>
        <p:txBody>
          <a:bodyPr/>
          <a:lstStyle/>
          <a:p>
            <a:r>
              <a:rPr lang="en-US" sz="3200" dirty="0" smtClean="0"/>
              <a:t>Conclusion </a:t>
            </a:r>
            <a:endParaRPr lang="en-US" sz="3200" dirty="0"/>
          </a:p>
        </p:txBody>
      </p:sp>
      <p:sp>
        <p:nvSpPr>
          <p:cNvPr id="3" name="Content Placeholder 2"/>
          <p:cNvSpPr>
            <a:spLocks noGrp="1"/>
          </p:cNvSpPr>
          <p:nvPr>
            <p:ph idx="1"/>
          </p:nvPr>
        </p:nvSpPr>
        <p:spPr>
          <a:xfrm>
            <a:off x="457200" y="1524000"/>
            <a:ext cx="7620000" cy="4953000"/>
          </a:xfrm>
        </p:spPr>
        <p:txBody>
          <a:bodyPr>
            <a:normAutofit/>
          </a:bodyPr>
          <a:lstStyle/>
          <a:p>
            <a:pPr marL="114300" indent="0">
              <a:buNone/>
            </a:pPr>
            <a:r>
              <a:rPr lang="en-US" sz="2000" dirty="0" smtClean="0"/>
              <a:t>As this chapter has pointed out, the concept of population health safety and </a:t>
            </a:r>
            <a:r>
              <a:rPr lang="en-US" sz="2000" dirty="0" smtClean="0"/>
              <a:t>quality… </a:t>
            </a:r>
            <a:endParaRPr lang="en-US" sz="2000" dirty="0" smtClean="0"/>
          </a:p>
          <a:p>
            <a:pPr marL="571500" indent="-457200">
              <a:buFont typeface="+mj-lt"/>
              <a:buAutoNum type="arabicPeriod"/>
            </a:pPr>
            <a:r>
              <a:rPr lang="en-US" sz="2000" dirty="0" smtClean="0"/>
              <a:t>Is s</a:t>
            </a:r>
            <a:r>
              <a:rPr lang="en-US" sz="2000" dirty="0" smtClean="0"/>
              <a:t>till </a:t>
            </a:r>
            <a:r>
              <a:rPr lang="en-US" sz="2000" dirty="0" smtClean="0"/>
              <a:t>in its infancy</a:t>
            </a:r>
          </a:p>
          <a:p>
            <a:pPr marL="571500" indent="-457200">
              <a:buFont typeface="+mj-lt"/>
              <a:buAutoNum type="arabicPeriod"/>
            </a:pPr>
            <a:r>
              <a:rPr lang="en-US" sz="2000" dirty="0" smtClean="0"/>
              <a:t>Is f</a:t>
            </a:r>
            <a:r>
              <a:rPr lang="en-US" sz="2000" dirty="0" smtClean="0"/>
              <a:t>ar </a:t>
            </a:r>
            <a:r>
              <a:rPr lang="en-US" sz="2000" dirty="0" smtClean="0"/>
              <a:t>from a consensus </a:t>
            </a:r>
          </a:p>
          <a:p>
            <a:pPr marL="571500" indent="-457200">
              <a:buFont typeface="+mj-lt"/>
              <a:buAutoNum type="arabicPeriod"/>
            </a:pPr>
            <a:r>
              <a:rPr lang="en-US" sz="2000" dirty="0" smtClean="0"/>
              <a:t>Is d</a:t>
            </a:r>
            <a:r>
              <a:rPr lang="en-US" sz="2000" dirty="0" smtClean="0"/>
              <a:t>ifficult </a:t>
            </a:r>
            <a:r>
              <a:rPr lang="en-US" sz="2000" dirty="0" smtClean="0"/>
              <a:t>to measure or assess</a:t>
            </a:r>
          </a:p>
          <a:p>
            <a:pPr marL="571500" indent="-457200">
              <a:buFont typeface="+mj-lt"/>
              <a:buAutoNum type="arabicPeriod"/>
            </a:pPr>
            <a:r>
              <a:rPr lang="en-US" sz="2000" dirty="0" smtClean="0"/>
              <a:t>Has</a:t>
            </a:r>
            <a:r>
              <a:rPr lang="en-US" sz="2000" dirty="0" smtClean="0"/>
              <a:t> </a:t>
            </a:r>
            <a:r>
              <a:rPr lang="en-US" sz="2000" dirty="0" smtClean="0"/>
              <a:t>challenges </a:t>
            </a:r>
            <a:r>
              <a:rPr lang="en-US" sz="2000" dirty="0" smtClean="0"/>
              <a:t>that are multidimensional </a:t>
            </a:r>
            <a:r>
              <a:rPr lang="en-US" sz="2000" dirty="0" smtClean="0"/>
              <a:t>and cross many disciplines and stakeholder groups</a:t>
            </a:r>
          </a:p>
          <a:p>
            <a:pPr marL="571500" indent="-457200">
              <a:buFont typeface="+mj-lt"/>
              <a:buAutoNum type="arabicPeriod"/>
            </a:pPr>
            <a:r>
              <a:rPr lang="en-US" sz="2000" dirty="0" smtClean="0"/>
              <a:t>Will require changes to existing policies and payment models </a:t>
            </a:r>
          </a:p>
          <a:p>
            <a:pPr marL="571500" indent="-457200">
              <a:buFont typeface="+mj-lt"/>
              <a:buAutoNum type="arabicPeriod"/>
            </a:pPr>
            <a:r>
              <a:rPr lang="en-US" sz="2000" dirty="0" smtClean="0"/>
              <a:t>Will represent the next frontier in the safety/quality journey</a:t>
            </a:r>
          </a:p>
          <a:p>
            <a:pPr marL="571500" indent="-457200">
              <a:buAutoNum type="arabicPeriod"/>
            </a:pPr>
            <a:endParaRPr lang="en-US" sz="2000" dirty="0"/>
          </a:p>
          <a:p>
            <a:pPr marL="114300" indent="0">
              <a:buNone/>
            </a:pPr>
            <a:r>
              <a:rPr lang="en-US" sz="2000" dirty="0" smtClean="0"/>
              <a:t>Despite all these headwinds, addressing population health safety and quality is not only a necessary mandate but one that we as healthcare professionals owe patients, families, and their caregivers.</a:t>
            </a:r>
            <a:endParaRPr lang="en-US" sz="2000" dirty="0"/>
          </a:p>
          <a:p>
            <a:pPr marL="868680" lvl="1" indent="-457200">
              <a:buFont typeface="+mj-lt"/>
              <a:buAutoNum type="alphaLcParenR"/>
            </a:pPr>
            <a:endParaRPr lang="en-US" sz="1800" dirty="0" smtClean="0"/>
          </a:p>
          <a:p>
            <a:pPr marL="114300" indent="0">
              <a:buNone/>
            </a:pP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160321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543800" cy="762000"/>
          </a:xfrm>
        </p:spPr>
        <p:txBody>
          <a:bodyPr/>
          <a:lstStyle/>
          <a:p>
            <a:r>
              <a:rPr lang="en-US" sz="3200" dirty="0" smtClean="0"/>
              <a:t>Overview: Where We Stand Today  </a:t>
            </a:r>
            <a:endParaRPr lang="en-US" sz="3200" dirty="0"/>
          </a:p>
        </p:txBody>
      </p:sp>
      <p:sp>
        <p:nvSpPr>
          <p:cNvPr id="3" name="Content Placeholder 2"/>
          <p:cNvSpPr>
            <a:spLocks noGrp="1"/>
          </p:cNvSpPr>
          <p:nvPr>
            <p:ph idx="1"/>
          </p:nvPr>
        </p:nvSpPr>
        <p:spPr>
          <a:xfrm>
            <a:off x="457200" y="1752600"/>
            <a:ext cx="8382000" cy="4419600"/>
          </a:xfrm>
        </p:spPr>
        <p:txBody>
          <a:bodyPr>
            <a:normAutofit/>
          </a:bodyPr>
          <a:lstStyle/>
          <a:p>
            <a:pPr marL="114300" indent="0">
              <a:buNone/>
            </a:pPr>
            <a:r>
              <a:rPr lang="en-US" sz="2000" dirty="0" smtClean="0"/>
              <a:t>Definition of </a:t>
            </a:r>
            <a:r>
              <a:rPr lang="en-US" sz="2000" i="1" dirty="0" smtClean="0"/>
              <a:t>population </a:t>
            </a:r>
            <a:r>
              <a:rPr lang="en-US" sz="2000" i="1" dirty="0" smtClean="0"/>
              <a:t>health</a:t>
            </a:r>
            <a:r>
              <a:rPr lang="en-US" sz="2000" dirty="0" smtClean="0"/>
              <a:t>—the </a:t>
            </a:r>
            <a:r>
              <a:rPr lang="en-US" sz="2000" dirty="0" smtClean="0"/>
              <a:t>health outcomes of a group of individuals and their distribution within a population, the determinants that give rise to those </a:t>
            </a:r>
            <a:r>
              <a:rPr lang="en-US" sz="2000" dirty="0" smtClean="0"/>
              <a:t>outcomes, </a:t>
            </a:r>
            <a:r>
              <a:rPr lang="en-US" sz="2000" dirty="0" smtClean="0"/>
              <a:t>and the policies and interventions that impact the </a:t>
            </a:r>
            <a:r>
              <a:rPr lang="en-US" sz="2000" dirty="0" smtClean="0"/>
              <a:t>determinants.</a:t>
            </a:r>
            <a:endParaRPr lang="en-US" sz="2000" dirty="0" smtClean="0"/>
          </a:p>
          <a:p>
            <a:pPr marL="114300" indent="0">
              <a:buNone/>
            </a:pPr>
            <a:r>
              <a:rPr lang="en-US" sz="2000" dirty="0" smtClean="0"/>
              <a:t>Absent from the definition are the terms safety and quality; where do these elements fit within a definition of population health?</a:t>
            </a:r>
          </a:p>
          <a:p>
            <a:pPr marL="114300" indent="0">
              <a:buNone/>
            </a:pPr>
            <a:r>
              <a:rPr lang="en-US" sz="2000" dirty="0" smtClean="0"/>
              <a:t>A look at the evolution of the concept of population health is critical to its understanding, as until recently the concept was foreign to hospital administrators, </a:t>
            </a:r>
            <a:r>
              <a:rPr lang="en-US" sz="2000" dirty="0" smtClean="0"/>
              <a:t>physicians, </a:t>
            </a:r>
            <a:r>
              <a:rPr lang="en-US" sz="2000" dirty="0" smtClean="0"/>
              <a:t>and payer organizations. </a:t>
            </a:r>
          </a:p>
          <a:p>
            <a:pPr marL="114300" indent="0">
              <a:buNone/>
            </a:pPr>
            <a:r>
              <a:rPr lang="en-US" sz="2000" dirty="0" smtClean="0"/>
              <a:t>As our healthcare payment models changed, from fee-for-service to more risk-based ecosystems, so too did our understanding of and appreciation for population health.  </a:t>
            </a:r>
          </a:p>
          <a:p>
            <a:endParaRPr lang="en-US" sz="2000" i="1"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175453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7620000" cy="868362"/>
          </a:xfrm>
        </p:spPr>
        <p:txBody>
          <a:bodyPr/>
          <a:lstStyle/>
          <a:p>
            <a:r>
              <a:rPr lang="en-US" sz="3200" dirty="0" smtClean="0"/>
              <a:t>Overview: </a:t>
            </a:r>
            <a:r>
              <a:rPr lang="en-US" sz="3200" dirty="0"/>
              <a:t>Where We Stand Today   </a:t>
            </a:r>
          </a:p>
        </p:txBody>
      </p:sp>
      <p:sp>
        <p:nvSpPr>
          <p:cNvPr id="3" name="Content Placeholder 2"/>
          <p:cNvSpPr>
            <a:spLocks noGrp="1"/>
          </p:cNvSpPr>
          <p:nvPr>
            <p:ph idx="1"/>
          </p:nvPr>
        </p:nvSpPr>
        <p:spPr>
          <a:xfrm>
            <a:off x="457200" y="1524000"/>
            <a:ext cx="8305800" cy="4724400"/>
          </a:xfrm>
        </p:spPr>
        <p:txBody>
          <a:bodyPr>
            <a:normAutofit/>
          </a:bodyPr>
          <a:lstStyle/>
          <a:p>
            <a:pPr marL="114300" indent="0">
              <a:buNone/>
            </a:pPr>
            <a:r>
              <a:rPr lang="en-US" sz="2000" dirty="0" smtClean="0"/>
              <a:t>With time, there has been a growing appreciation that population health is intimately tied to social, physical, and economic determinants of </a:t>
            </a:r>
            <a:r>
              <a:rPr lang="en-US" sz="2000" dirty="0" smtClean="0"/>
              <a:t>health, </a:t>
            </a:r>
            <a:r>
              <a:rPr lang="en-US" sz="2000" dirty="0" smtClean="0"/>
              <a:t>and these play a great role in the utilization of healthcare services (ED visits, hospital admissions, etc.).</a:t>
            </a:r>
          </a:p>
          <a:p>
            <a:pPr marL="114300" indent="0">
              <a:buNone/>
            </a:pPr>
            <a:r>
              <a:rPr lang="en-US" sz="2000" dirty="0" smtClean="0"/>
              <a:t>An </a:t>
            </a:r>
            <a:r>
              <a:rPr lang="en-US" sz="2000" dirty="0" smtClean="0"/>
              <a:t>early study by McGinnis showed that medical care only contributed about 10% to </a:t>
            </a:r>
            <a:r>
              <a:rPr lang="en-US" sz="2000" dirty="0" smtClean="0"/>
              <a:t>one’s </a:t>
            </a:r>
            <a:r>
              <a:rPr lang="en-US" sz="2000" dirty="0" smtClean="0"/>
              <a:t>health, the rest being driven by determinants outside of traditional medical care.</a:t>
            </a:r>
          </a:p>
          <a:p>
            <a:pPr marL="114300" indent="0">
              <a:buNone/>
            </a:pPr>
            <a:r>
              <a:rPr lang="en-US" sz="2000" dirty="0" smtClean="0"/>
              <a:t>In </a:t>
            </a:r>
            <a:r>
              <a:rPr lang="en-US" sz="2000" dirty="0" smtClean="0"/>
              <a:t>order to fully understand population </a:t>
            </a:r>
            <a:r>
              <a:rPr lang="en-US" sz="2000" dirty="0" smtClean="0"/>
              <a:t>health, </a:t>
            </a:r>
            <a:r>
              <a:rPr lang="en-US" sz="2000" dirty="0" smtClean="0"/>
              <a:t>we must appreciate that an ecosystem is made up of many different types of populations representing different collections of individuals; these would include:</a:t>
            </a:r>
          </a:p>
          <a:p>
            <a:r>
              <a:rPr lang="en-US" sz="2000" dirty="0" smtClean="0"/>
              <a:t>Employees of a business </a:t>
            </a:r>
          </a:p>
          <a:p>
            <a:r>
              <a:rPr lang="en-US" sz="2000" dirty="0" smtClean="0"/>
              <a:t>Insured lives in a health plan</a:t>
            </a:r>
          </a:p>
          <a:p>
            <a:r>
              <a:rPr lang="en-US" sz="2000" dirty="0" smtClean="0"/>
              <a:t>Individuals living in a given geographical </a:t>
            </a:r>
            <a:r>
              <a:rPr lang="en-US" sz="2000" dirty="0" smtClean="0"/>
              <a:t>location—a </a:t>
            </a:r>
            <a:r>
              <a:rPr lang="en-US" sz="2000" dirty="0" smtClean="0"/>
              <a:t>community </a:t>
            </a:r>
          </a:p>
          <a:p>
            <a:pPr marL="114300" indent="0">
              <a:buNone/>
            </a:pPr>
            <a:r>
              <a:rPr lang="en-US" sz="2000" dirty="0" smtClean="0"/>
              <a:t> </a:t>
            </a: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166043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128"/>
            <a:ext cx="7620000" cy="541272"/>
          </a:xfrm>
        </p:spPr>
        <p:txBody>
          <a:bodyPr/>
          <a:lstStyle/>
          <a:p>
            <a:r>
              <a:rPr lang="en-US" sz="3200" dirty="0" smtClean="0"/>
              <a:t>Overview: </a:t>
            </a:r>
            <a:r>
              <a:rPr lang="en-US" sz="3200" dirty="0"/>
              <a:t>Where We Stand Today   </a:t>
            </a:r>
          </a:p>
        </p:txBody>
      </p:sp>
      <p:sp>
        <p:nvSpPr>
          <p:cNvPr id="3" name="Content Placeholder 2"/>
          <p:cNvSpPr>
            <a:spLocks noGrp="1"/>
          </p:cNvSpPr>
          <p:nvPr>
            <p:ph idx="1"/>
          </p:nvPr>
        </p:nvSpPr>
        <p:spPr>
          <a:xfrm>
            <a:off x="457200" y="1371600"/>
            <a:ext cx="8153400" cy="4876800"/>
          </a:xfrm>
        </p:spPr>
        <p:txBody>
          <a:bodyPr>
            <a:normAutofit/>
          </a:bodyPr>
          <a:lstStyle/>
          <a:p>
            <a:pPr marL="114300" indent="0">
              <a:buNone/>
            </a:pPr>
            <a:r>
              <a:rPr lang="en-US" sz="2000" dirty="0" smtClean="0"/>
              <a:t>As conversations about population health became more “</a:t>
            </a:r>
            <a:r>
              <a:rPr lang="en-US" sz="2000" dirty="0" smtClean="0"/>
              <a:t>mainstream,” </a:t>
            </a:r>
            <a:r>
              <a:rPr lang="en-US" sz="2000" dirty="0" smtClean="0"/>
              <a:t>the healthcare industry was witnessing a parallel evolution in how we thought about patient safety and quality.</a:t>
            </a:r>
            <a:endParaRPr lang="en-US" sz="2000" dirty="0"/>
          </a:p>
          <a:p>
            <a:pPr marL="114300" indent="0">
              <a:buNone/>
            </a:pPr>
            <a:r>
              <a:rPr lang="en-US" sz="2000" dirty="0" smtClean="0"/>
              <a:t>The release of </a:t>
            </a:r>
            <a:r>
              <a:rPr lang="en-US" sz="2000" i="1" dirty="0" smtClean="0"/>
              <a:t>To </a:t>
            </a:r>
            <a:r>
              <a:rPr lang="en-US" sz="2000" i="1" dirty="0" smtClean="0"/>
              <a:t>Err Is </a:t>
            </a:r>
            <a:r>
              <a:rPr lang="en-US" sz="2000" i="1" dirty="0" smtClean="0"/>
              <a:t>Human</a:t>
            </a:r>
            <a:r>
              <a:rPr lang="en-US" sz="2000" dirty="0" smtClean="0"/>
              <a:t> </a:t>
            </a:r>
            <a:r>
              <a:rPr lang="en-US" sz="2000" dirty="0" smtClean="0"/>
              <a:t>by the Institute of Medicine (now </a:t>
            </a:r>
            <a:r>
              <a:rPr lang="en-US" sz="2000" dirty="0" smtClean="0"/>
              <a:t>the </a:t>
            </a:r>
            <a:r>
              <a:rPr lang="en-US" sz="2000" dirty="0" smtClean="0"/>
              <a:t>National Academy of Medicine) raised awareness of the cost of medical errors, </a:t>
            </a:r>
            <a:r>
              <a:rPr lang="en-US" sz="2000" dirty="0" smtClean="0"/>
              <a:t>misdiagnoses, </a:t>
            </a:r>
            <a:r>
              <a:rPr lang="en-US" sz="2000" dirty="0" smtClean="0"/>
              <a:t>and avoidable injuries and gave rise to the current patient safety movement.</a:t>
            </a:r>
            <a:endParaRPr lang="en-US" sz="2000" dirty="0"/>
          </a:p>
          <a:p>
            <a:pPr marL="114300" indent="0">
              <a:buNone/>
            </a:pPr>
            <a:r>
              <a:rPr lang="en-US" sz="2000" dirty="0" smtClean="0"/>
              <a:t>A major driver of the evolution of safety and quality has been </a:t>
            </a:r>
            <a:r>
              <a:rPr lang="en-US" sz="2000" dirty="0" smtClean="0"/>
              <a:t>CMS, </a:t>
            </a:r>
            <a:r>
              <a:rPr lang="en-US" sz="2000" dirty="0" smtClean="0"/>
              <a:t>with the following programs:</a:t>
            </a:r>
          </a:p>
          <a:p>
            <a:r>
              <a:rPr lang="en-US" sz="2000" dirty="0" smtClean="0"/>
              <a:t>Partnership for Patients/Hospital Engagement </a:t>
            </a:r>
            <a:r>
              <a:rPr lang="en-US" sz="2000" dirty="0" smtClean="0"/>
              <a:t>Networks—focus </a:t>
            </a:r>
            <a:r>
              <a:rPr lang="en-US" sz="2000" dirty="0" smtClean="0"/>
              <a:t>on safety and quality in acute care</a:t>
            </a:r>
          </a:p>
          <a:p>
            <a:r>
              <a:rPr lang="en-US" sz="2000" dirty="0" smtClean="0"/>
              <a:t>Transforming Clinical </a:t>
            </a:r>
            <a:r>
              <a:rPr lang="en-US" sz="2000" dirty="0" smtClean="0"/>
              <a:t>Practice—focus </a:t>
            </a:r>
            <a:r>
              <a:rPr lang="en-US" sz="2000" dirty="0" smtClean="0"/>
              <a:t>on safety and quality in ambulatory care</a:t>
            </a:r>
          </a:p>
          <a:p>
            <a:r>
              <a:rPr lang="en-US" sz="2000" dirty="0" smtClean="0"/>
              <a:t>Accountable Health </a:t>
            </a:r>
            <a:r>
              <a:rPr lang="en-US" sz="2000" dirty="0" smtClean="0"/>
              <a:t>Communities—focus </a:t>
            </a:r>
            <a:r>
              <a:rPr lang="en-US" sz="2000" dirty="0" smtClean="0"/>
              <a:t>on safety and quality in the community   </a:t>
            </a:r>
          </a:p>
          <a:p>
            <a:pPr marL="114300" indent="0">
              <a:buNone/>
            </a:pP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395394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20000" cy="868362"/>
          </a:xfrm>
        </p:spPr>
        <p:txBody>
          <a:bodyPr/>
          <a:lstStyle/>
          <a:p>
            <a:r>
              <a:rPr lang="en-US" sz="3200" dirty="0" smtClean="0"/>
              <a:t>Safety and Quality in Various Populations  </a:t>
            </a:r>
            <a:endParaRPr lang="en-US" sz="3200" dirty="0"/>
          </a:p>
        </p:txBody>
      </p:sp>
      <p:sp>
        <p:nvSpPr>
          <p:cNvPr id="3" name="Content Placeholder 2"/>
          <p:cNvSpPr>
            <a:spLocks noGrp="1"/>
          </p:cNvSpPr>
          <p:nvPr>
            <p:ph idx="1"/>
          </p:nvPr>
        </p:nvSpPr>
        <p:spPr>
          <a:xfrm>
            <a:off x="457200" y="1858962"/>
            <a:ext cx="7620000" cy="4237038"/>
          </a:xfrm>
        </p:spPr>
        <p:txBody>
          <a:bodyPr>
            <a:normAutofit/>
          </a:bodyPr>
          <a:lstStyle/>
          <a:p>
            <a:pPr marL="114300" indent="0">
              <a:buNone/>
            </a:pPr>
            <a:r>
              <a:rPr lang="en-US" sz="2000" dirty="0" smtClean="0"/>
              <a:t>Populations can be described in various ways:</a:t>
            </a:r>
          </a:p>
          <a:p>
            <a:pPr marL="114300" indent="0">
              <a:buNone/>
            </a:pPr>
            <a:endParaRPr lang="en-US" sz="2000" dirty="0" smtClean="0"/>
          </a:p>
          <a:p>
            <a:pPr marL="114300" indent="0">
              <a:buNone/>
            </a:pPr>
            <a:r>
              <a:rPr lang="en-US" sz="2000" u="sng" dirty="0" smtClean="0"/>
              <a:t>Employee </a:t>
            </a:r>
            <a:r>
              <a:rPr lang="en-US" sz="2000" u="sng" dirty="0" smtClean="0"/>
              <a:t>populations</a:t>
            </a:r>
            <a:r>
              <a:rPr lang="en-US" sz="2000" dirty="0" smtClean="0"/>
              <a:t> </a:t>
            </a:r>
            <a:r>
              <a:rPr lang="en-US" sz="2000" dirty="0"/>
              <a:t>run the gamut from large </a:t>
            </a:r>
            <a:r>
              <a:rPr lang="en-US" sz="2000" dirty="0" smtClean="0"/>
              <a:t>employers, such as Boeing </a:t>
            </a:r>
            <a:r>
              <a:rPr lang="en-US" sz="2000" dirty="0"/>
              <a:t>and </a:t>
            </a:r>
            <a:r>
              <a:rPr lang="en-US" sz="2000" dirty="0" smtClean="0"/>
              <a:t>Intel, </a:t>
            </a:r>
            <a:r>
              <a:rPr lang="en-US" sz="2000" dirty="0"/>
              <a:t>to smaller </a:t>
            </a:r>
            <a:r>
              <a:rPr lang="en-US" sz="2000" dirty="0" smtClean="0"/>
              <a:t>businesses; in </a:t>
            </a:r>
            <a:r>
              <a:rPr lang="en-US" sz="2000" dirty="0" smtClean="0"/>
              <a:t>each, </a:t>
            </a:r>
            <a:r>
              <a:rPr lang="en-US" sz="2000" dirty="0" smtClean="0"/>
              <a:t>safety and quality </a:t>
            </a:r>
            <a:r>
              <a:rPr lang="en-US" sz="2000" dirty="0" smtClean="0"/>
              <a:t>focus </a:t>
            </a:r>
            <a:r>
              <a:rPr lang="en-US" sz="2000" dirty="0" smtClean="0"/>
              <a:t>on keeping employees safe at work and healthy and out of the hospital.</a:t>
            </a:r>
          </a:p>
          <a:p>
            <a:pPr marL="114300" indent="0">
              <a:buNone/>
            </a:pPr>
            <a:r>
              <a:rPr lang="en-US" sz="2000" dirty="0" smtClean="0"/>
              <a:t>Tools include </a:t>
            </a:r>
            <a:r>
              <a:rPr lang="en-US" sz="2000" dirty="0" smtClean="0"/>
              <a:t>wellness and disease management programs, narrow networks, incentive programs tied to healthy lifestyles, and Centers of </a:t>
            </a:r>
            <a:r>
              <a:rPr lang="en-US" sz="2000" dirty="0" smtClean="0"/>
              <a:t>Excellence.</a:t>
            </a:r>
            <a:endParaRPr lang="en-US" sz="2000" dirty="0" smtClean="0"/>
          </a:p>
          <a:p>
            <a:pPr marL="114300" indent="0">
              <a:buNone/>
            </a:pPr>
            <a:endParaRPr lang="en-US" sz="2000" dirty="0"/>
          </a:p>
          <a:p>
            <a:pPr marL="114300" indent="0">
              <a:buNone/>
            </a:pP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231758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7620000" cy="868362"/>
          </a:xfrm>
        </p:spPr>
        <p:txBody>
          <a:bodyPr/>
          <a:lstStyle/>
          <a:p>
            <a:r>
              <a:rPr lang="en-US" sz="3200" dirty="0" smtClean="0"/>
              <a:t>Safety and Quality in Various Populations  </a:t>
            </a:r>
            <a:endParaRPr lang="en-US" sz="3200" dirty="0"/>
          </a:p>
        </p:txBody>
      </p:sp>
      <p:sp>
        <p:nvSpPr>
          <p:cNvPr id="3" name="Content Placeholder 2"/>
          <p:cNvSpPr>
            <a:spLocks noGrp="1"/>
          </p:cNvSpPr>
          <p:nvPr>
            <p:ph idx="1"/>
          </p:nvPr>
        </p:nvSpPr>
        <p:spPr>
          <a:xfrm>
            <a:off x="457200" y="1828800"/>
            <a:ext cx="7620000" cy="4114800"/>
          </a:xfrm>
        </p:spPr>
        <p:txBody>
          <a:bodyPr>
            <a:normAutofit/>
          </a:bodyPr>
          <a:lstStyle/>
          <a:p>
            <a:pPr marL="114300" indent="0">
              <a:buNone/>
            </a:pPr>
            <a:r>
              <a:rPr lang="en-US" sz="2000" u="sng" dirty="0" smtClean="0"/>
              <a:t>Health </a:t>
            </a:r>
            <a:r>
              <a:rPr lang="en-US" sz="2000" u="sng" dirty="0" smtClean="0"/>
              <a:t>plan populations</a:t>
            </a:r>
            <a:r>
              <a:rPr lang="en-US" sz="2000" dirty="0" smtClean="0"/>
              <a:t>—including those for commercial</a:t>
            </a:r>
            <a:r>
              <a:rPr lang="en-US" sz="2000" dirty="0" smtClean="0"/>
              <a:t>, Medicaid, and Medicare Advantage </a:t>
            </a:r>
            <a:r>
              <a:rPr lang="en-US" sz="2000" dirty="0" smtClean="0"/>
              <a:t>plans—have similar </a:t>
            </a:r>
            <a:r>
              <a:rPr lang="en-US" sz="2000" dirty="0" smtClean="0"/>
              <a:t>goals as </a:t>
            </a:r>
            <a:r>
              <a:rPr lang="en-US" sz="2000" dirty="0" smtClean="0"/>
              <a:t>employee populations; </a:t>
            </a:r>
            <a:r>
              <a:rPr lang="en-US" sz="2000" dirty="0" smtClean="0"/>
              <a:t>however, </a:t>
            </a:r>
            <a:r>
              <a:rPr lang="en-US" sz="2000" dirty="0" smtClean="0"/>
              <a:t>health plan populations </a:t>
            </a:r>
            <a:r>
              <a:rPr lang="en-US" sz="2000" dirty="0" smtClean="0"/>
              <a:t>tend to be much larger and more diverse. </a:t>
            </a:r>
            <a:r>
              <a:rPr lang="en-US" sz="2000" dirty="0" smtClean="0"/>
              <a:t>Medicaid plans </a:t>
            </a:r>
            <a:r>
              <a:rPr lang="en-US" sz="2000" dirty="0" smtClean="0"/>
              <a:t>often focus on vulnerable and underserved populations; they are much more heavily regulated.  Medicaid and Medicare </a:t>
            </a:r>
            <a:r>
              <a:rPr lang="en-US" sz="2000" dirty="0" smtClean="0"/>
              <a:t>plans </a:t>
            </a:r>
            <a:r>
              <a:rPr lang="en-US" sz="2000" dirty="0" smtClean="0"/>
              <a:t>also focus heavily on health disparities.</a:t>
            </a:r>
          </a:p>
          <a:p>
            <a:pPr marL="114300" indent="0">
              <a:buNone/>
            </a:pPr>
            <a:r>
              <a:rPr lang="en-US" sz="2000" dirty="0" smtClean="0"/>
              <a:t>Tools include preventive </a:t>
            </a:r>
            <a:r>
              <a:rPr lang="en-US" sz="2000" dirty="0" smtClean="0"/>
              <a:t>care, health education, case </a:t>
            </a:r>
            <a:r>
              <a:rPr lang="en-US" sz="2000" dirty="0" smtClean="0"/>
              <a:t>management, </a:t>
            </a:r>
            <a:r>
              <a:rPr lang="en-US" sz="2000" dirty="0" smtClean="0"/>
              <a:t>and sophisticated technologies to analyze and develop predictive </a:t>
            </a:r>
            <a:r>
              <a:rPr lang="en-US" sz="2000" dirty="0" smtClean="0"/>
              <a:t>models.</a:t>
            </a: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207432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763000" cy="685800"/>
          </a:xfrm>
        </p:spPr>
        <p:txBody>
          <a:bodyPr>
            <a:normAutofit fontScale="90000"/>
          </a:bodyPr>
          <a:lstStyle/>
          <a:p>
            <a:r>
              <a:rPr lang="en-US" sz="3200" dirty="0" smtClean="0"/>
              <a:t>What Should Safety and Quality Look Like in a Community  </a:t>
            </a:r>
            <a:endParaRPr lang="en-US" sz="3200" dirty="0"/>
          </a:p>
        </p:txBody>
      </p:sp>
      <p:sp>
        <p:nvSpPr>
          <p:cNvPr id="3" name="Content Placeholder 2"/>
          <p:cNvSpPr>
            <a:spLocks noGrp="1"/>
          </p:cNvSpPr>
          <p:nvPr>
            <p:ph idx="1"/>
          </p:nvPr>
        </p:nvSpPr>
        <p:spPr>
          <a:xfrm>
            <a:off x="457200" y="1447800"/>
            <a:ext cx="7620000" cy="4953000"/>
          </a:xfrm>
        </p:spPr>
        <p:txBody>
          <a:bodyPr>
            <a:normAutofit/>
          </a:bodyPr>
          <a:lstStyle/>
          <a:p>
            <a:pPr marL="114300" indent="0">
              <a:buNone/>
            </a:pPr>
            <a:r>
              <a:rPr lang="en-US" sz="2000" dirty="0" smtClean="0"/>
              <a:t>A third way to define a population is in terms of </a:t>
            </a:r>
            <a:r>
              <a:rPr lang="en-US" sz="2000" u="sng" dirty="0" smtClean="0"/>
              <a:t>a </a:t>
            </a:r>
            <a:r>
              <a:rPr lang="en-US" sz="2000" u="sng" dirty="0" smtClean="0"/>
              <a:t>community</a:t>
            </a:r>
            <a:r>
              <a:rPr lang="en-US" sz="2000" dirty="0" smtClean="0"/>
              <a:t>—a  </a:t>
            </a:r>
            <a:r>
              <a:rPr lang="en-US" sz="2000" dirty="0" smtClean="0"/>
              <a:t>group of individuals </a:t>
            </a:r>
            <a:r>
              <a:rPr lang="en-US" sz="2000" dirty="0" smtClean="0"/>
              <a:t>who </a:t>
            </a:r>
            <a:r>
              <a:rPr lang="en-US" sz="2000" dirty="0" smtClean="0"/>
              <a:t>reside in a given geographic area. </a:t>
            </a:r>
            <a:r>
              <a:rPr lang="en-US" sz="2000" dirty="0" smtClean="0"/>
              <a:t>We </a:t>
            </a:r>
            <a:r>
              <a:rPr lang="en-US" sz="2000" dirty="0" smtClean="0"/>
              <a:t>can think of defining communities along three dimensions:</a:t>
            </a:r>
          </a:p>
          <a:p>
            <a:pPr marL="571500" indent="-457200">
              <a:buFont typeface="+mj-lt"/>
              <a:buAutoNum type="arabicPeriod"/>
            </a:pPr>
            <a:r>
              <a:rPr lang="en-US" sz="2000" dirty="0" smtClean="0"/>
              <a:t>Health </a:t>
            </a:r>
            <a:r>
              <a:rPr lang="en-US" sz="2000" dirty="0" smtClean="0"/>
              <a:t>status</a:t>
            </a:r>
            <a:endParaRPr lang="en-US" sz="2000" dirty="0" smtClean="0"/>
          </a:p>
          <a:p>
            <a:pPr marL="868680" lvl="1" indent="-457200">
              <a:buFont typeface="+mj-lt"/>
              <a:buAutoNum type="alphaLcPeriod"/>
            </a:pPr>
            <a:r>
              <a:rPr lang="en-US" sz="1600" dirty="0" smtClean="0"/>
              <a:t>Typically measured against national standards such as Healthy People 2020</a:t>
            </a:r>
          </a:p>
          <a:p>
            <a:pPr marL="868680" lvl="1" indent="-457200">
              <a:buFont typeface="+mj-lt"/>
              <a:buAutoNum type="alphaLcPeriod"/>
            </a:pPr>
            <a:r>
              <a:rPr lang="en-US" sz="1600" dirty="0" smtClean="0"/>
              <a:t>Focus on Leading Health Indicators (LHIs) such as mental health, substance abuse, nutrition, physical </a:t>
            </a:r>
            <a:r>
              <a:rPr lang="en-US" sz="1600" dirty="0" smtClean="0"/>
              <a:t>activity, </a:t>
            </a:r>
            <a:r>
              <a:rPr lang="en-US" sz="1600" dirty="0" smtClean="0"/>
              <a:t>and obesity </a:t>
            </a:r>
          </a:p>
          <a:p>
            <a:pPr marL="571500" indent="-457200">
              <a:buAutoNum type="arabicPeriod"/>
            </a:pPr>
            <a:r>
              <a:rPr lang="en-US" sz="2000" dirty="0" smtClean="0"/>
              <a:t>Health </a:t>
            </a:r>
            <a:r>
              <a:rPr lang="en-US" sz="2000" dirty="0" smtClean="0"/>
              <a:t>equity</a:t>
            </a:r>
            <a:endParaRPr lang="en-US" sz="2000" dirty="0" smtClean="0"/>
          </a:p>
          <a:p>
            <a:pPr marL="868680" lvl="1" indent="-457200">
              <a:buFont typeface="+mj-lt"/>
              <a:buAutoNum type="alphaLcPeriod"/>
            </a:pPr>
            <a:r>
              <a:rPr lang="en-US" sz="1600" dirty="0" smtClean="0"/>
              <a:t>Persistent disparities of care raise concerns regarding the overall quality of healthcare provided to a community</a:t>
            </a:r>
          </a:p>
          <a:p>
            <a:pPr marL="868680" lvl="1" indent="-457200">
              <a:buFont typeface="+mj-lt"/>
              <a:buAutoNum type="alphaLcPeriod"/>
            </a:pPr>
            <a:r>
              <a:rPr lang="en-US" sz="1600" dirty="0" smtClean="0"/>
              <a:t>Many racial and ethnic groups receive fewer healthcare services and present with more advanced stages of their diseases</a:t>
            </a:r>
          </a:p>
          <a:p>
            <a:pPr marL="868680" lvl="1" indent="-457200">
              <a:buFont typeface="+mj-lt"/>
              <a:buAutoNum type="alphaLcPeriod"/>
            </a:pPr>
            <a:r>
              <a:rPr lang="en-US" sz="1600" dirty="0" smtClean="0"/>
              <a:t>Disparities are not exclusively a feature of low-income populations, nor does insurance coverage, </a:t>
            </a:r>
            <a:r>
              <a:rPr lang="en-US" sz="1600" dirty="0" smtClean="0"/>
              <a:t>socioeconomic status, </a:t>
            </a:r>
            <a:r>
              <a:rPr lang="en-US" sz="1600" dirty="0" smtClean="0"/>
              <a:t>or patient preference completely explain their presence</a:t>
            </a:r>
          </a:p>
          <a:p>
            <a:pPr marL="868680" lvl="1" indent="-457200">
              <a:buFont typeface="+mj-lt"/>
              <a:buAutoNum type="alphaLcPeriod"/>
            </a:pPr>
            <a:r>
              <a:rPr lang="en-US" sz="1600" dirty="0" smtClean="0"/>
              <a:t>Strategies for addressing health disparities include collecting and analyzing </a:t>
            </a:r>
            <a:r>
              <a:rPr lang="en-US" sz="1600" dirty="0" smtClean="0"/>
              <a:t>race</a:t>
            </a:r>
            <a:r>
              <a:rPr lang="en-US" sz="1600" dirty="0" smtClean="0"/>
              <a:t>, </a:t>
            </a:r>
            <a:r>
              <a:rPr lang="en-US" sz="1600" dirty="0" smtClean="0"/>
              <a:t>ethnicity, </a:t>
            </a:r>
            <a:r>
              <a:rPr lang="en-US" sz="1600" dirty="0" smtClean="0"/>
              <a:t>and </a:t>
            </a:r>
            <a:r>
              <a:rPr lang="en-US" sz="1600" dirty="0" smtClean="0"/>
              <a:t>language </a:t>
            </a:r>
            <a:r>
              <a:rPr lang="en-US" sz="1600" dirty="0" smtClean="0"/>
              <a:t>(REAL) data and establishing a “culturally competent” healthcare system</a:t>
            </a:r>
          </a:p>
          <a:p>
            <a:pPr marL="114300" indent="0">
              <a:buNone/>
            </a:pPr>
            <a:endParaRPr lang="en-US" sz="2000" dirty="0"/>
          </a:p>
          <a:p>
            <a:pPr marL="114300" indent="0">
              <a:buNone/>
            </a:pPr>
            <a:endParaRPr lang="en-US" sz="2000" dirty="0" smtClean="0"/>
          </a:p>
          <a:p>
            <a:pPr marL="114300" indent="0">
              <a:buNone/>
            </a:pPr>
            <a:endParaRPr lang="en-US" sz="2000" dirty="0" smtClean="0"/>
          </a:p>
          <a:p>
            <a:pPr marL="114300" indent="0">
              <a:buNone/>
            </a:pPr>
            <a:endParaRPr lang="en-US" sz="2000" dirty="0"/>
          </a:p>
          <a:p>
            <a:pPr marL="868680" lvl="1" indent="-457200">
              <a:buFont typeface="+mj-lt"/>
              <a:buAutoNum type="alphaLcParenR"/>
            </a:pPr>
            <a:endParaRPr lang="en-US" sz="1800" dirty="0" smtClean="0"/>
          </a:p>
          <a:p>
            <a:pPr marL="114300" indent="0">
              <a:buNone/>
            </a:pP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21664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9438"/>
            <a:ext cx="8686800" cy="868362"/>
          </a:xfrm>
        </p:spPr>
        <p:txBody>
          <a:bodyPr>
            <a:normAutofit fontScale="90000"/>
          </a:bodyPr>
          <a:lstStyle/>
          <a:p>
            <a:r>
              <a:rPr lang="en-US" sz="3200" dirty="0" smtClean="0"/>
              <a:t>What Should Safety and Quality Look Like in a Community  </a:t>
            </a:r>
            <a:endParaRPr lang="en-US" sz="3200" dirty="0"/>
          </a:p>
        </p:txBody>
      </p:sp>
      <p:sp>
        <p:nvSpPr>
          <p:cNvPr id="3" name="Content Placeholder 2"/>
          <p:cNvSpPr>
            <a:spLocks noGrp="1"/>
          </p:cNvSpPr>
          <p:nvPr>
            <p:ph idx="1"/>
          </p:nvPr>
        </p:nvSpPr>
        <p:spPr>
          <a:xfrm>
            <a:off x="457200" y="1447800"/>
            <a:ext cx="7620000" cy="4953000"/>
          </a:xfrm>
        </p:spPr>
        <p:txBody>
          <a:bodyPr>
            <a:normAutofit/>
          </a:bodyPr>
          <a:lstStyle/>
          <a:p>
            <a:pPr marL="114300" indent="0">
              <a:buNone/>
            </a:pPr>
            <a:r>
              <a:rPr lang="en-US" sz="2000" dirty="0" smtClean="0"/>
              <a:t>3. </a:t>
            </a:r>
            <a:r>
              <a:rPr lang="en-US" sz="2000" dirty="0" smtClean="0"/>
              <a:t>Social </a:t>
            </a:r>
            <a:r>
              <a:rPr lang="en-US" sz="2000" dirty="0" smtClean="0"/>
              <a:t>determinants</a:t>
            </a:r>
            <a:endParaRPr lang="en-US" sz="2000" dirty="0" smtClean="0"/>
          </a:p>
          <a:p>
            <a:pPr marL="868680" lvl="1" indent="-457200">
              <a:buFont typeface="+mj-lt"/>
              <a:buAutoNum type="alphaLcPeriod"/>
            </a:pPr>
            <a:r>
              <a:rPr lang="en-US" sz="1600" dirty="0" smtClean="0"/>
              <a:t>Growing recognition that a broad array of social, economic, and environmental factors shape an individual’s opportunities for health and welfare</a:t>
            </a:r>
          </a:p>
          <a:p>
            <a:pPr marL="868680" lvl="1" indent="-457200">
              <a:buFont typeface="+mj-lt"/>
              <a:buAutoNum type="alphaLcPeriod"/>
            </a:pPr>
            <a:r>
              <a:rPr lang="en-US" sz="1600" dirty="0" smtClean="0"/>
              <a:t>The role of “place” is fundamental to explaining the role of social and physical determinants on health</a:t>
            </a:r>
          </a:p>
          <a:p>
            <a:pPr marL="868680" lvl="1" indent="-457200">
              <a:buFont typeface="+mj-lt"/>
              <a:buAutoNum type="alphaLcPeriod"/>
            </a:pPr>
            <a:r>
              <a:rPr lang="en-US" sz="1600" dirty="0" smtClean="0"/>
              <a:t>Compared to most other countries, the United States spends less on social services and more on medical care</a:t>
            </a:r>
          </a:p>
          <a:p>
            <a:pPr marL="868680" lvl="1" indent="-457200">
              <a:buFont typeface="+mj-lt"/>
              <a:buAutoNum type="alphaLcPeriod"/>
            </a:pPr>
            <a:r>
              <a:rPr lang="en-US" sz="1600" dirty="0" smtClean="0"/>
              <a:t>Despite this, research shows that social factors account for over a third of all deaths in the United States annually</a:t>
            </a:r>
          </a:p>
          <a:p>
            <a:pPr marL="868680" lvl="1" indent="-457200">
              <a:buFont typeface="+mj-lt"/>
              <a:buAutoNum type="alphaLcPeriod"/>
            </a:pPr>
            <a:endParaRPr lang="en-US" sz="1600" dirty="0"/>
          </a:p>
          <a:p>
            <a:pPr marL="411480" lvl="1" indent="0">
              <a:buNone/>
            </a:pPr>
            <a:r>
              <a:rPr lang="en-US" sz="1600" dirty="0" smtClean="0"/>
              <a:t>Over the past several years, great strides have been made surrounding health policy and reimbursement models to bring attention to the need to put social services front and center in addressing the health of </a:t>
            </a:r>
            <a:r>
              <a:rPr lang="en-US" sz="1600" dirty="0" smtClean="0"/>
              <a:t>populations.</a:t>
            </a:r>
            <a:endParaRPr lang="en-US" sz="1600" dirty="0" smtClean="0"/>
          </a:p>
          <a:p>
            <a:pPr marL="411480" lvl="1" indent="0">
              <a:buNone/>
            </a:pPr>
            <a:endParaRPr lang="en-US" sz="1600" dirty="0"/>
          </a:p>
          <a:p>
            <a:pPr marL="411480" lvl="1" indent="0">
              <a:buNone/>
            </a:pPr>
            <a:r>
              <a:rPr lang="en-US" sz="1600" dirty="0" smtClean="0"/>
              <a:t>One challenge that still remains is the fact that healthcare provider organizations and community-based service organizations find it difficult, sometimes </a:t>
            </a:r>
            <a:r>
              <a:rPr lang="en-US" sz="1600" dirty="0" smtClean="0"/>
              <a:t>impossible, </a:t>
            </a:r>
            <a:r>
              <a:rPr lang="en-US" sz="1600" dirty="0" smtClean="0"/>
              <a:t>to work together.  Recent work in Dallas by Parkland Hospital has attempted to mitigate this problem by establishing an electronic network between CBOs and clinical providers.  </a:t>
            </a:r>
          </a:p>
          <a:p>
            <a:pPr marL="114300" indent="0">
              <a:buNone/>
            </a:pPr>
            <a:endParaRPr lang="en-US" sz="2000" dirty="0" smtClean="0"/>
          </a:p>
          <a:p>
            <a:pPr marL="114300" indent="0">
              <a:buNone/>
            </a:pPr>
            <a:endParaRPr lang="en-US" sz="2000" dirty="0" smtClean="0"/>
          </a:p>
          <a:p>
            <a:pPr marL="114300" indent="0">
              <a:buNone/>
            </a:pPr>
            <a:endParaRPr lang="en-US" sz="2000" dirty="0"/>
          </a:p>
          <a:p>
            <a:pPr marL="868680" lvl="1" indent="-457200">
              <a:buFont typeface="+mj-lt"/>
              <a:buAutoNum type="alphaLcParenR"/>
            </a:pPr>
            <a:endParaRPr lang="en-US" sz="1800" dirty="0" smtClean="0"/>
          </a:p>
          <a:p>
            <a:pPr marL="114300" indent="0">
              <a:buNone/>
            </a:pP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214317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868362"/>
          </a:xfrm>
        </p:spPr>
        <p:txBody>
          <a:bodyPr>
            <a:normAutofit fontScale="90000"/>
          </a:bodyPr>
          <a:lstStyle/>
          <a:p>
            <a:r>
              <a:rPr lang="en-US" sz="3200" dirty="0" smtClean="0"/>
              <a:t>Who Should Be Responsible for Population Health Safety and </a:t>
            </a:r>
            <a:r>
              <a:rPr lang="en-US" sz="3200" dirty="0" smtClean="0"/>
              <a:t>Quality? </a:t>
            </a:r>
            <a:endParaRPr lang="en-US" sz="3200" dirty="0"/>
          </a:p>
        </p:txBody>
      </p:sp>
      <p:sp>
        <p:nvSpPr>
          <p:cNvPr id="3" name="Content Placeholder 2"/>
          <p:cNvSpPr>
            <a:spLocks noGrp="1"/>
          </p:cNvSpPr>
          <p:nvPr>
            <p:ph idx="1"/>
          </p:nvPr>
        </p:nvSpPr>
        <p:spPr>
          <a:xfrm>
            <a:off x="457200" y="1905000"/>
            <a:ext cx="8305800" cy="4191000"/>
          </a:xfrm>
        </p:spPr>
        <p:txBody>
          <a:bodyPr>
            <a:normAutofit/>
          </a:bodyPr>
          <a:lstStyle/>
          <a:p>
            <a:pPr marL="114300" indent="0">
              <a:buNone/>
            </a:pPr>
            <a:r>
              <a:rPr lang="en-US" sz="2000" dirty="0" smtClean="0"/>
              <a:t>To ensure population health safety and </a:t>
            </a:r>
            <a:r>
              <a:rPr lang="en-US" sz="2000" dirty="0" smtClean="0"/>
              <a:t>quality, </a:t>
            </a:r>
            <a:r>
              <a:rPr lang="en-US" sz="2000" dirty="0" smtClean="0"/>
              <a:t>regardless of the population under consideration, it is incumbent upon traditional healthcare providers and public health agencies to work together, something that is mostly absent today.</a:t>
            </a:r>
          </a:p>
          <a:p>
            <a:pPr marL="114300" indent="0">
              <a:buNone/>
            </a:pPr>
            <a:endParaRPr lang="en-US" sz="2000" dirty="0"/>
          </a:p>
          <a:p>
            <a:pPr marL="114300" indent="0">
              <a:buNone/>
            </a:pPr>
            <a:r>
              <a:rPr lang="en-US" sz="2000" dirty="0" smtClean="0"/>
              <a:t>Traditional healthcare providers play a critical role not only through their technical expertise but also through the relationships they form with their patients.</a:t>
            </a:r>
          </a:p>
          <a:p>
            <a:pPr marL="114300" indent="0">
              <a:buNone/>
            </a:pPr>
            <a:endParaRPr lang="en-US" sz="2000" dirty="0"/>
          </a:p>
          <a:p>
            <a:pPr marL="114300" indent="0">
              <a:buNone/>
            </a:pPr>
            <a:r>
              <a:rPr lang="en-US" sz="2000" dirty="0" smtClean="0"/>
              <a:t>Traditional healthcare providers must also engage </a:t>
            </a:r>
            <a:r>
              <a:rPr lang="en-US" sz="2000" dirty="0" smtClean="0"/>
              <a:t>nontraditional </a:t>
            </a:r>
            <a:r>
              <a:rPr lang="en-US" sz="2000" dirty="0" smtClean="0"/>
              <a:t>providers, such as community health </a:t>
            </a:r>
            <a:r>
              <a:rPr lang="en-US" sz="2000" dirty="0" smtClean="0"/>
              <a:t>navigators, </a:t>
            </a:r>
            <a:r>
              <a:rPr lang="en-US" sz="2000" dirty="0" smtClean="0"/>
              <a:t>to help them understand the norms, </a:t>
            </a:r>
            <a:r>
              <a:rPr lang="en-US" sz="2000" dirty="0" smtClean="0"/>
              <a:t>culture, </a:t>
            </a:r>
            <a:r>
              <a:rPr lang="en-US" sz="2000" dirty="0" smtClean="0"/>
              <a:t>and challenges of the community.</a:t>
            </a:r>
          </a:p>
          <a:p>
            <a:endParaRPr lang="en-US" sz="2000" dirty="0" smtClean="0"/>
          </a:p>
          <a:p>
            <a:pPr marL="114300" indent="0">
              <a:buNone/>
            </a:pPr>
            <a:endParaRPr lang="en-US" sz="2000" dirty="0" smtClean="0"/>
          </a:p>
          <a:p>
            <a:pPr marL="114300" indent="0">
              <a:buNone/>
            </a:pPr>
            <a:endParaRPr lang="en-US" sz="2000" dirty="0"/>
          </a:p>
          <a:p>
            <a:pPr marL="868680" lvl="1" indent="-457200">
              <a:buFont typeface="+mj-lt"/>
              <a:buAutoNum type="alphaLcParenR"/>
            </a:pPr>
            <a:endParaRPr lang="en-US" sz="1800" dirty="0" smtClean="0"/>
          </a:p>
          <a:p>
            <a:pPr marL="114300" indent="0">
              <a:buNone/>
            </a:pPr>
            <a:endParaRPr lang="en-US" sz="2000" dirty="0"/>
          </a:p>
          <a:p>
            <a:endParaRPr lang="en-US" sz="2000" dirty="0" smtClean="0"/>
          </a:p>
          <a:p>
            <a:endParaRPr lang="en-US" sz="2000" dirty="0" smtClean="0"/>
          </a:p>
          <a:p>
            <a:pPr marL="114300" indent="0">
              <a:buNone/>
            </a:pPr>
            <a:endParaRPr lang="en-US" sz="2000" dirty="0"/>
          </a:p>
        </p:txBody>
      </p:sp>
      <p:sp>
        <p:nvSpPr>
          <p:cNvPr id="4" name="Footer Placeholder 3"/>
          <p:cNvSpPr>
            <a:spLocks noGrp="1"/>
          </p:cNvSpPr>
          <p:nvPr>
            <p:ph type="ftr" sz="quarter" idx="11"/>
          </p:nvPr>
        </p:nvSpPr>
        <p:spPr/>
        <p:txBody>
          <a:bodyPr/>
          <a:lstStyle/>
          <a:p>
            <a:r>
              <a:rPr lang="en-US" smtClean="0"/>
              <a:t>Copyright 2019 Foundation of the American College of Healthcare Executives. Not for sale.</a:t>
            </a:r>
            <a:endParaRPr lang="en-US" dirty="0"/>
          </a:p>
        </p:txBody>
      </p:sp>
    </p:spTree>
    <p:extLst>
      <p:ext uri="{BB962C8B-B14F-4D97-AF65-F5344CB8AC3E}">
        <p14:creationId xmlns:p14="http://schemas.microsoft.com/office/powerpoint/2010/main" val="2110414425"/>
      </p:ext>
    </p:extLst>
  </p:cSld>
  <p:clrMapOvr>
    <a:masterClrMapping/>
  </p:clrMapOvr>
</p:sld>
</file>

<file path=ppt/theme/theme1.xml><?xml version="1.0" encoding="utf-8"?>
<a:theme xmlns:a="http://schemas.openxmlformats.org/drawingml/2006/main" name="Nash PP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EFB52527E4014BB3DEA958197DA3EF" ma:contentTypeVersion="11" ma:contentTypeDescription="Create a new document." ma:contentTypeScope="" ma:versionID="2b3c345833d447e2c4c9befd1dff1788">
  <xsd:schema xmlns:xsd="http://www.w3.org/2001/XMLSchema" xmlns:xs="http://www.w3.org/2001/XMLSchema" xmlns:p="http://schemas.microsoft.com/office/2006/metadata/properties" xmlns:ns2="96d3cddc-6d50-4f63-a5da-f23a5cb645d0" xmlns:ns3="a25e9826-9eff-48fc-8b2e-0524b074f5f8" targetNamespace="http://schemas.microsoft.com/office/2006/metadata/properties" ma:root="true" ma:fieldsID="0679026d07450f8fc9c49147a228898a" ns2:_="" ns3:_="">
    <xsd:import namespace="96d3cddc-6d50-4f63-a5da-f23a5cb645d0"/>
    <xsd:import namespace="a25e9826-9eff-48fc-8b2e-0524b074f5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3cddc-6d50-4f63-a5da-f23a5cb645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5e9826-9eff-48fc-8b2e-0524b074f5f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E6EB26-8457-4DC5-A316-E87335308BD9}"/>
</file>

<file path=customXml/itemProps2.xml><?xml version="1.0" encoding="utf-8"?>
<ds:datastoreItem xmlns:ds="http://schemas.openxmlformats.org/officeDocument/2006/customXml" ds:itemID="{A92BD15F-EA27-41EB-A20F-488EEFD0DD1E}"/>
</file>

<file path=customXml/itemProps3.xml><?xml version="1.0" encoding="utf-8"?>
<ds:datastoreItem xmlns:ds="http://schemas.openxmlformats.org/officeDocument/2006/customXml" ds:itemID="{8830B972-C57A-4E5D-BE07-FEB006A48FE7}"/>
</file>

<file path=docProps/app.xml><?xml version="1.0" encoding="utf-8"?>
<Properties xmlns="http://schemas.openxmlformats.org/officeDocument/2006/extended-properties" xmlns:vt="http://schemas.openxmlformats.org/officeDocument/2006/docPropsVTypes">
  <Template>Nash PPT template</Template>
  <TotalTime>2017</TotalTime>
  <Words>1948</Words>
  <Application>Microsoft Office PowerPoint</Application>
  <PresentationFormat>On-screen Show (4:3)</PresentationFormat>
  <Paragraphs>181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Nash PPT template</vt:lpstr>
      <vt:lpstr>Chapter 19:  Population Health Safety and Quality Chapter Outline</vt:lpstr>
      <vt:lpstr>Overview: Where We Stand Today  </vt:lpstr>
      <vt:lpstr>Overview: Where We Stand Today   </vt:lpstr>
      <vt:lpstr>Overview: Where We Stand Today   </vt:lpstr>
      <vt:lpstr>Safety and Quality in Various Populations  </vt:lpstr>
      <vt:lpstr>Safety and Quality in Various Populations  </vt:lpstr>
      <vt:lpstr>What Should Safety and Quality Look Like in a Community  </vt:lpstr>
      <vt:lpstr>What Should Safety and Quality Look Like in a Community  </vt:lpstr>
      <vt:lpstr>Who Should Be Responsible for Population Health Safety and Quality? </vt:lpstr>
      <vt:lpstr>Who Should Be Responsible for Population Health Safety and Quality?</vt:lpstr>
      <vt:lpstr>The Role of Measurement in Driving Population Health Safety and Quality  </vt:lpstr>
      <vt:lpstr>The Role of Measurement in Driving Population Health Safety and Quality  </vt:lpstr>
      <vt:lpstr>Going Forward  </vt:lpstr>
      <vt:lpstr>Going Forward  </vt:lpstr>
      <vt:lpstr>Conclusion </vt:lpstr>
    </vt:vector>
  </TitlesOfParts>
  <Company>Parkland Health &amp; Hospital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Background and Basic Concepts Session 1</dc:title>
  <dc:creator>Keith Kosel</dc:creator>
  <cp:lastModifiedBy>Michael  G. Noren</cp:lastModifiedBy>
  <cp:revision>191</cp:revision>
  <dcterms:created xsi:type="dcterms:W3CDTF">2017-09-05T13:13:30Z</dcterms:created>
  <dcterms:modified xsi:type="dcterms:W3CDTF">2019-05-07T19:08:40Z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0x01010031EFB52527E4014BB3DEA958197DA3EF</vt:lpwstr>
  </property>
</Properties>
</file>