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7" r:id="rId2"/>
    <p:sldId id="258" r:id="rId3"/>
    <p:sldId id="259" r:id="rId4"/>
    <p:sldId id="262" r:id="rId5"/>
    <p:sldId id="264" r:id="rId6"/>
    <p:sldId id="271" r:id="rId7"/>
    <p:sldId id="272" r:id="rId8"/>
    <p:sldId id="273" r:id="rId9"/>
    <p:sldId id="274" r:id="rId10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E8CD"/>
    <a:srgbClr val="A3E4CC"/>
    <a:srgbClr val="ADE9C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570" y="114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792B3-996C-4B41-8F19-EFC688FC3E8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05BFA-AAC6-A549-90D4-A7DDE0B3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14920" y="4342892"/>
            <a:ext cx="5028160" cy="41145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8E99-B688-448E-A4B2-6D6127FA398C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AFC-B0DE-7C45-B7C8-1A16374B1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B6D9-C5BD-439B-BF86-B9500E0CFE86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AFC-B0DE-7C45-B7C8-1A16374B1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9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0D6B-B5C5-4CCC-94E0-B15748C73D9B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AFC-B0DE-7C45-B7C8-1A16374B1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6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BC8F-4E35-4D5B-820A-5AA6A8876C03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AFC-B0DE-7C45-B7C8-1A16374B1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4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92F2-A326-4C31-AF37-EFF811B31FB9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AFC-B0DE-7C45-B7C8-1A16374B1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0918-6E99-4CBB-8E5D-74E862A1154F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AFC-B0DE-7C45-B7C8-1A16374B1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9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2463-2DF6-42F5-A9B5-65739AD57738}" type="datetime1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AFC-B0DE-7C45-B7C8-1A16374B1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8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C635-91CA-44E3-8A80-1FDB8BF3E225}" type="datetime1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AFC-B0DE-7C45-B7C8-1A16374B1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942B-4EB6-4415-BDE4-ECC956BD9DDA}" type="datetime1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AFC-B0DE-7C45-B7C8-1A16374B1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8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115-3DF5-4921-928D-B9AEB7B92C71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AFC-B0DE-7C45-B7C8-1A16374B1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5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DEFC-18E2-4D72-BC40-48AA5341234A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AFC-B0DE-7C45-B7C8-1A16374B1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8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925"/>
            <a:ext cx="6858000" cy="4095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96673"/>
            <a:ext cx="5915025" cy="671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6BC2-5FDB-4030-BE0D-5EEED0B34F22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D3AFC-B0DE-7C45-B7C8-1A16374B100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55"/>
            <a:ext cx="6858000" cy="534563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2271713" y="98730"/>
            <a:ext cx="2314575" cy="273844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88" dirty="0" smtClean="0"/>
              <a:t>Health Administration Press</a:t>
            </a:r>
            <a:endParaRPr lang="en-US" sz="788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1189" y="4794695"/>
            <a:ext cx="23676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Copyright 2019 Foundation of the American College of Healthcare Executives. Not for sale.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6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32509" y="642938"/>
            <a:ext cx="6354042" cy="600075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 lvl="0" algn="l">
              <a:buSzPct val="25000"/>
            </a:pPr>
            <a:r>
              <a:rPr lang="en-US" sz="1800" dirty="0" smtClean="0">
                <a:latin typeface="Georgia"/>
                <a:ea typeface="Georgia"/>
                <a:cs typeface="Georgia"/>
                <a:sym typeface="Georgia"/>
              </a:rPr>
              <a:t>Chapter 16: Value-Based Insurance Design  </a:t>
            </a:r>
            <a:br>
              <a:rPr lang="en-US" sz="1800" dirty="0" smtClean="0"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 dirty="0" smtClean="0">
                <a:latin typeface="Georgia"/>
                <a:ea typeface="Georgia"/>
                <a:cs typeface="Georgia"/>
                <a:sym typeface="Georgia"/>
              </a:rPr>
              <a:t>Introduction</a:t>
            </a:r>
            <a:endParaRPr lang="en-US" sz="18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idx="1"/>
          </p:nvPr>
        </p:nvSpPr>
        <p:spPr>
          <a:xfrm>
            <a:off x="205645" y="1362028"/>
            <a:ext cx="6480905" cy="2803124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Innovations in the prevention and treatment of disease have led to impressive reductions in morbidity and </a:t>
            </a:r>
            <a:r>
              <a:rPr lang="en-US" sz="18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mortality.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Despite </a:t>
            </a:r>
            <a:r>
              <a:rPr lang="en-US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these </a:t>
            </a:r>
            <a:r>
              <a:rPr lang="en-US" sz="1800" dirty="0">
                <a:latin typeface="Georgia"/>
                <a:ea typeface="Georgia"/>
                <a:cs typeface="Georgia"/>
                <a:sym typeface="Georgia"/>
              </a:rPr>
              <a:t>advances…</a:t>
            </a:r>
          </a:p>
          <a:p>
            <a:pPr lvl="1" indent="-257175"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ct val="100000"/>
            </a:pPr>
            <a:r>
              <a:rPr lang="en-US" sz="1500" dirty="0">
                <a:latin typeface="Georgia"/>
                <a:ea typeface="Georgia"/>
                <a:cs typeface="Georgia"/>
                <a:sym typeface="Georgia"/>
              </a:rPr>
              <a:t>Controlling </a:t>
            </a:r>
            <a:r>
              <a:rPr lang="en-US" sz="1500" dirty="0" smtClean="0">
                <a:latin typeface="Georgia"/>
                <a:ea typeface="Georgia"/>
                <a:cs typeface="Georgia"/>
                <a:sym typeface="Georgia"/>
              </a:rPr>
              <a:t>healthcare </a:t>
            </a:r>
            <a:r>
              <a:rPr lang="en-US" sz="1500" dirty="0">
                <a:latin typeface="Georgia"/>
                <a:ea typeface="Georgia"/>
                <a:cs typeface="Georgia"/>
                <a:sym typeface="Georgia"/>
              </a:rPr>
              <a:t>spending growth is often the primary focus of reform </a:t>
            </a:r>
            <a:r>
              <a:rPr lang="en-US" sz="1500" dirty="0" smtClean="0">
                <a:latin typeface="Georgia"/>
                <a:ea typeface="Georgia"/>
                <a:cs typeface="Georgia"/>
                <a:sym typeface="Georgia"/>
              </a:rPr>
              <a:t>discussions.</a:t>
            </a:r>
            <a:endParaRPr lang="en-US" sz="1500" dirty="0">
              <a:latin typeface="Georgia"/>
              <a:ea typeface="Georgia"/>
              <a:cs typeface="Georgia"/>
              <a:sym typeface="Georgia"/>
            </a:endParaRPr>
          </a:p>
          <a:p>
            <a:pPr lvl="1" indent="-257175">
              <a:spcBef>
                <a:spcPts val="450"/>
              </a:spcBef>
              <a:spcAft>
                <a:spcPts val="450"/>
              </a:spcAft>
              <a:buSzPct val="100000"/>
            </a:pPr>
            <a:r>
              <a:rPr lang="en-US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Underutilization of high-value services persists across the entire spectrum of clinical </a:t>
            </a:r>
            <a:r>
              <a:rPr lang="en-US" sz="15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care.</a:t>
            </a:r>
            <a:endParaRPr lang="en-US"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 indent="-257175">
              <a:spcBef>
                <a:spcPts val="450"/>
              </a:spcBef>
              <a:spcAft>
                <a:spcPts val="450"/>
              </a:spcAft>
              <a:buSzPct val="100000"/>
            </a:pPr>
            <a:r>
              <a:rPr lang="en-US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Our ability to deliver high-quality </a:t>
            </a:r>
            <a:r>
              <a:rPr lang="en-US" sz="15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healthcare </a:t>
            </a:r>
            <a:r>
              <a:rPr lang="en-US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lags behind the rapid pace of scientific </a:t>
            </a:r>
            <a:r>
              <a:rPr lang="en-US" sz="15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innovation.</a:t>
            </a:r>
            <a:endParaRPr lang="en-US"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90"/>
              </a:spcBef>
              <a:buClr>
                <a:schemeClr val="dk1"/>
              </a:buClr>
              <a:buNone/>
            </a:pPr>
            <a:endParaRPr sz="45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450"/>
              </a:spcBef>
              <a:buClr>
                <a:schemeClr val="dk1"/>
              </a:buClr>
              <a:buSzPct val="100000"/>
              <a:buNone/>
            </a:pPr>
            <a:endParaRPr lang="en-US" sz="18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57213" lvl="1" indent="-119063">
              <a:spcBef>
                <a:spcPts val="300"/>
              </a:spcBef>
              <a:buClr>
                <a:schemeClr val="dk1"/>
              </a:buClr>
              <a:buNone/>
            </a:pPr>
            <a:endParaRPr sz="15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57213" lvl="1" indent="-214313">
              <a:spcBef>
                <a:spcPts val="300"/>
              </a:spcBef>
              <a:buClr>
                <a:schemeClr val="dk1"/>
              </a:buClr>
              <a:buNone/>
            </a:pPr>
            <a:endParaRPr sz="15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57213" lvl="1" indent="-119063">
              <a:spcBef>
                <a:spcPts val="300"/>
              </a:spcBef>
              <a:buClr>
                <a:schemeClr val="dk1"/>
              </a:buClr>
              <a:buNone/>
            </a:pPr>
            <a:endParaRPr sz="15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None/>
            </a:pPr>
            <a:endParaRPr sz="18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57213" lvl="1" indent="-119063">
              <a:spcBef>
                <a:spcPts val="300"/>
              </a:spcBef>
              <a:buClr>
                <a:schemeClr val="dk1"/>
              </a:buClr>
              <a:buNone/>
            </a:pPr>
            <a:endParaRPr sz="15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53753" y="4794695"/>
            <a:ext cx="2432536" cy="273844"/>
          </a:xfrm>
        </p:spPr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450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89" y="1662544"/>
            <a:ext cx="6486341" cy="293810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latin typeface="Georgia"/>
                <a:cs typeface="Georgia"/>
              </a:rPr>
              <a:t>Moving from a </a:t>
            </a:r>
            <a:r>
              <a:rPr lang="en-US" sz="1800" i="1" dirty="0">
                <a:latin typeface="Georgia"/>
                <a:cs typeface="Georgia"/>
              </a:rPr>
              <a:t>volume-driven </a:t>
            </a:r>
            <a:r>
              <a:rPr lang="en-US" sz="1800" dirty="0">
                <a:latin typeface="Georgia"/>
                <a:cs typeface="Georgia"/>
              </a:rPr>
              <a:t>to a </a:t>
            </a:r>
            <a:r>
              <a:rPr lang="en-US" sz="1800" i="1" dirty="0">
                <a:latin typeface="Georgia"/>
                <a:cs typeface="Georgia"/>
              </a:rPr>
              <a:t>value‐based</a:t>
            </a:r>
            <a:r>
              <a:rPr lang="en-US" sz="1800" dirty="0">
                <a:latin typeface="Georgia"/>
                <a:cs typeface="Georgia"/>
              </a:rPr>
              <a:t> system requires a change both in how we pay for care and how we engage consumers in seeking </a:t>
            </a:r>
            <a:r>
              <a:rPr lang="en-US" sz="1800" dirty="0" smtClean="0">
                <a:latin typeface="Georgia"/>
                <a:cs typeface="Georgia"/>
              </a:rPr>
              <a:t>care.</a:t>
            </a:r>
            <a:endParaRPr lang="en-US" sz="1800" dirty="0">
              <a:latin typeface="Georgia"/>
              <a:cs typeface="Georgia"/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latin typeface="Georgia"/>
                <a:cs typeface="Georgia"/>
              </a:rPr>
              <a:t>On the payment side, much of the deliberation focuses on alternative payment and pricing </a:t>
            </a:r>
            <a:r>
              <a:rPr lang="en-US" sz="1800" dirty="0" smtClean="0">
                <a:latin typeface="Georgia"/>
                <a:cs typeface="Georgia"/>
              </a:rPr>
              <a:t>models.</a:t>
            </a:r>
            <a:endParaRPr lang="en-US" sz="1800" dirty="0">
              <a:latin typeface="Georgia"/>
              <a:cs typeface="Georgia"/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latin typeface="Georgia"/>
                <a:cs typeface="Georgia"/>
              </a:rPr>
              <a:t>But consumer engagement is an equally essential lever for enhancing </a:t>
            </a:r>
            <a:r>
              <a:rPr lang="en-US" sz="1800" dirty="0" smtClean="0">
                <a:latin typeface="Georgia"/>
                <a:cs typeface="Georgia"/>
              </a:rPr>
              <a:t>efficiency. </a:t>
            </a:r>
            <a:endParaRPr lang="en-US" sz="1800" dirty="0">
              <a:latin typeface="Georgia"/>
              <a:cs typeface="Georgia"/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latin typeface="Georgia"/>
                <a:cs typeface="Georgia"/>
              </a:rPr>
              <a:t>Consumer cost-sharing is a common and important policy </a:t>
            </a:r>
            <a:r>
              <a:rPr lang="en-US" sz="1800" dirty="0" smtClean="0">
                <a:latin typeface="Georgia"/>
                <a:cs typeface="Georgia"/>
              </a:rPr>
              <a:t>lever.</a:t>
            </a:r>
            <a:endParaRPr lang="en-US" sz="1800" dirty="0">
              <a:latin typeface="Georgia"/>
              <a:cs typeface="Georg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708" y="642938"/>
            <a:ext cx="6734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eorgia"/>
                <a:cs typeface="Georgia"/>
              </a:rPr>
              <a:t>From </a:t>
            </a:r>
            <a:r>
              <a:rPr lang="en-US" b="1" dirty="0" smtClean="0">
                <a:latin typeface="Georgia"/>
                <a:cs typeface="Georgia"/>
              </a:rPr>
              <a:t>Volume </a:t>
            </a:r>
            <a:r>
              <a:rPr lang="en-US" b="1" dirty="0">
                <a:latin typeface="Georgia"/>
                <a:cs typeface="Georgia"/>
              </a:rPr>
              <a:t>to </a:t>
            </a:r>
            <a:r>
              <a:rPr lang="en-US" b="1" dirty="0" smtClean="0">
                <a:latin typeface="Georgia"/>
                <a:cs typeface="Georgia"/>
              </a:rPr>
              <a:t>Value: </a:t>
            </a:r>
            <a:r>
              <a:rPr lang="en-US" b="1" dirty="0" smtClean="0">
                <a:latin typeface="Georgia"/>
                <a:ea typeface="Georgia"/>
                <a:cs typeface="Georgia"/>
                <a:sym typeface="Georgia"/>
              </a:rPr>
              <a:t>Shifting </a:t>
            </a:r>
            <a:r>
              <a:rPr lang="en-US" b="1" dirty="0"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US" b="1" dirty="0" smtClean="0">
                <a:latin typeface="Georgia"/>
                <a:ea typeface="Georgia"/>
                <a:cs typeface="Georgia"/>
                <a:sym typeface="Georgia"/>
              </a:rPr>
              <a:t>Discussion </a:t>
            </a:r>
            <a:r>
              <a:rPr lang="en-US" b="1" dirty="0">
                <a:latin typeface="Georgia"/>
                <a:ea typeface="Georgia"/>
                <a:cs typeface="Georgia"/>
                <a:sym typeface="Georgia"/>
              </a:rPr>
              <a:t>from “How </a:t>
            </a:r>
            <a:r>
              <a:rPr lang="en-US" b="1" dirty="0" smtClean="0">
                <a:latin typeface="Georgia"/>
                <a:ea typeface="Georgia"/>
                <a:cs typeface="Georgia"/>
                <a:sym typeface="Georgia"/>
              </a:rPr>
              <a:t>Much</a:t>
            </a:r>
            <a:r>
              <a:rPr lang="en-US" b="1" dirty="0">
                <a:latin typeface="Georgia"/>
                <a:ea typeface="Georgia"/>
                <a:cs typeface="Georgia"/>
                <a:sym typeface="Georgia"/>
              </a:rPr>
              <a:t>” to “How </a:t>
            </a:r>
            <a:r>
              <a:rPr lang="en-US" b="1" dirty="0" smtClean="0">
                <a:latin typeface="Georgia"/>
                <a:ea typeface="Georgia"/>
                <a:cs typeface="Georgia"/>
                <a:sym typeface="Georgia"/>
              </a:rPr>
              <a:t>Well</a:t>
            </a:r>
            <a:r>
              <a:rPr lang="en-US" b="1" dirty="0">
                <a:latin typeface="Georgia"/>
                <a:ea typeface="Georgia"/>
                <a:cs typeface="Georgia"/>
                <a:sym typeface="Georgia"/>
              </a:rPr>
              <a:t>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71450" y="728663"/>
            <a:ext cx="6343650" cy="498805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>
                <a:latin typeface="Georgia"/>
                <a:ea typeface="ＭＳ Ｐゴシック" pitchFamily="-65" charset="-128"/>
                <a:cs typeface="Georgia"/>
              </a:rPr>
              <a:t/>
            </a:r>
            <a:br>
              <a:rPr lang="en-US" sz="1800" dirty="0">
                <a:latin typeface="Georgia"/>
                <a:ea typeface="ＭＳ Ｐゴシック" pitchFamily="-65" charset="-128"/>
                <a:cs typeface="Georgia"/>
              </a:rPr>
            </a:br>
            <a:r>
              <a:rPr lang="en-US" sz="1800" dirty="0">
                <a:latin typeface="Georgia"/>
                <a:ea typeface="ＭＳ Ｐゴシック" pitchFamily="-65" charset="-128"/>
                <a:cs typeface="Georgia"/>
              </a:rPr>
              <a:t>Impact of Cost-Sharing on </a:t>
            </a:r>
            <a:r>
              <a:rPr lang="en-US" sz="1800" dirty="0" smtClean="0">
                <a:latin typeface="Georgia"/>
                <a:ea typeface="ＭＳ Ｐゴシック" pitchFamily="-65" charset="-128"/>
                <a:cs typeface="Georgia"/>
              </a:rPr>
              <a:t>Healthcare </a:t>
            </a:r>
            <a:r>
              <a:rPr lang="en-US" sz="1800" dirty="0">
                <a:latin typeface="Georgia"/>
                <a:ea typeface="ＭＳ Ｐゴシック" pitchFamily="-65" charset="-128"/>
                <a:cs typeface="Georgia"/>
              </a:rPr>
              <a:t>Disparities</a:t>
            </a:r>
            <a:r>
              <a:rPr lang="en-US" sz="1800" dirty="0">
                <a:latin typeface="Georgia"/>
                <a:cs typeface="Georgia"/>
              </a:rPr>
              <a:t/>
            </a:r>
            <a:br>
              <a:rPr lang="en-US" sz="1800" dirty="0">
                <a:latin typeface="Georgia"/>
                <a:cs typeface="Georgia"/>
              </a:rPr>
            </a:br>
            <a:endParaRPr lang="en-US" sz="1800" dirty="0">
              <a:latin typeface="Georgia"/>
              <a:cs typeface="Georgia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171450" y="1481177"/>
            <a:ext cx="6343650" cy="15953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>
              <a:spcAft>
                <a:spcPts val="450"/>
              </a:spcAft>
            </a:pPr>
            <a:r>
              <a:rPr lang="en-US" sz="1800" dirty="0">
                <a:latin typeface="Calibri" panose="020F0502020204030204" pitchFamily="34" charset="0"/>
                <a:cs typeface="Georgia"/>
              </a:rPr>
              <a:t>Rising copayments worsen disparities and adversely affect health, particularly among economically vulnerable individuals and those with chronic </a:t>
            </a:r>
            <a:r>
              <a:rPr lang="en-US" sz="1800" dirty="0" smtClean="0">
                <a:latin typeface="Calibri" panose="020F0502020204030204" pitchFamily="34" charset="0"/>
                <a:cs typeface="Georgia"/>
              </a:rPr>
              <a:t>conditions.</a:t>
            </a:r>
            <a:endParaRPr lang="en-US" sz="1800" dirty="0">
              <a:latin typeface="Calibri" panose="020F0502020204030204" pitchFamily="34" charset="0"/>
              <a:cs typeface="Georgia"/>
            </a:endParaRPr>
          </a:p>
          <a:p>
            <a:r>
              <a:rPr lang="en-US" sz="1800" dirty="0">
                <a:latin typeface="Calibri" panose="020F0502020204030204" pitchFamily="34" charset="0"/>
                <a:cs typeface="Georgia"/>
              </a:rPr>
              <a:t>Clinically nuanced </a:t>
            </a:r>
            <a:r>
              <a:rPr lang="en-US" sz="1800" dirty="0" smtClean="0">
                <a:latin typeface="Calibri" panose="020F0502020204030204" pitchFamily="34" charset="0"/>
                <a:cs typeface="Georgia"/>
              </a:rPr>
              <a:t>cost sharing</a:t>
            </a:r>
            <a:r>
              <a:rPr lang="en-US" sz="1800" dirty="0">
                <a:latin typeface="Calibri" panose="020F0502020204030204" pitchFamily="34" charset="0"/>
                <a:cs typeface="Georgia"/>
              </a:rPr>
              <a:t>, however, can enhance access to essential </a:t>
            </a:r>
            <a:r>
              <a:rPr lang="en-US" sz="1800" dirty="0" smtClean="0">
                <a:latin typeface="Calibri" panose="020F0502020204030204" pitchFamily="34" charset="0"/>
                <a:cs typeface="Georgia"/>
              </a:rPr>
              <a:t>healthcare services.</a:t>
            </a:r>
            <a:endParaRPr lang="en-US" sz="1800" dirty="0">
              <a:latin typeface="Calibri" panose="020F0502020204030204" pitchFamily="34" charset="0"/>
              <a:cs typeface="Georgia"/>
            </a:endParaRPr>
          </a:p>
          <a:p>
            <a:pPr marL="469106" lvl="2" indent="0">
              <a:spcAft>
                <a:spcPts val="450"/>
              </a:spcAft>
              <a:buNone/>
            </a:pPr>
            <a:endParaRPr lang="en-US" dirty="0" smtClean="0"/>
          </a:p>
          <a:p>
            <a:pPr lvl="1">
              <a:spcAft>
                <a:spcPts val="450"/>
              </a:spcAft>
            </a:pPr>
            <a:endParaRPr lang="en-US" dirty="0" smtClean="0"/>
          </a:p>
          <a:p>
            <a:pPr lvl="1">
              <a:spcAft>
                <a:spcPts val="450"/>
              </a:spcAft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68536" y="4200535"/>
            <a:ext cx="3989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Chernew M. </a:t>
            </a:r>
            <a:r>
              <a:rPr lang="en-US" sz="900" dirty="0"/>
              <a:t>J Gen Intern Med 23(8):1131–6.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43583" y="771563"/>
            <a:ext cx="6619954" cy="471487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1725" dirty="0">
                <a:latin typeface="Georgia"/>
                <a:ea typeface="Georgia"/>
                <a:cs typeface="Georgia"/>
                <a:sym typeface="Georgia"/>
              </a:rPr>
              <a:t>Implementing Clinical Nuance: </a:t>
            </a:r>
            <a:r>
              <a:rPr lang="en-US" sz="1725" dirty="0" smtClean="0"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1725" dirty="0" smtClean="0">
                <a:latin typeface="Georgia"/>
                <a:ea typeface="Georgia"/>
                <a:cs typeface="Georgia"/>
                <a:sym typeface="Georgia"/>
              </a:rPr>
            </a:br>
            <a:r>
              <a:rPr lang="en-US" sz="1725" dirty="0" smtClean="0">
                <a:latin typeface="Georgia"/>
                <a:ea typeface="Georgia"/>
                <a:cs typeface="Georgia"/>
                <a:sym typeface="Georgia"/>
              </a:rPr>
              <a:t>Value-Based </a:t>
            </a:r>
            <a:r>
              <a:rPr lang="en-US" sz="1725" dirty="0">
                <a:latin typeface="Georgia"/>
                <a:ea typeface="Georgia"/>
                <a:cs typeface="Georgia"/>
                <a:sym typeface="Georgia"/>
              </a:rPr>
              <a:t>Insurance Design (V-BID)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idx="1"/>
          </p:nvPr>
        </p:nvSpPr>
        <p:spPr>
          <a:xfrm>
            <a:off x="228614" y="1457327"/>
            <a:ext cx="6438625" cy="2545854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Sets consumer </a:t>
            </a:r>
            <a:r>
              <a:rPr lang="en-US" sz="18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cost sharing </a:t>
            </a:r>
            <a:r>
              <a:rPr lang="en-US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level on the clinical </a:t>
            </a:r>
            <a:r>
              <a:rPr lang="en-US" sz="18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benefit—not </a:t>
            </a:r>
            <a:r>
              <a:rPr lang="en-US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acquisition </a:t>
            </a:r>
            <a:r>
              <a:rPr lang="en-US" sz="18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price—of </a:t>
            </a:r>
            <a:r>
              <a:rPr lang="en-US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service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Successfully implemented by hundreds of public and private payers</a:t>
            </a:r>
          </a:p>
          <a:p>
            <a:pPr marL="300038" lvl="1" indent="0">
              <a:spcBef>
                <a:spcPts val="450"/>
              </a:spcBef>
              <a:buSzPct val="100000"/>
              <a:buNone/>
            </a:pPr>
            <a:r>
              <a:rPr lang="en-US" sz="1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endParaRPr sz="21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18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450" y="1413164"/>
            <a:ext cx="5978525" cy="3158836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sz="1650" dirty="0">
                <a:latin typeface="Georgia"/>
                <a:cs typeface="Georgia"/>
              </a:rPr>
              <a:t>Preventive services covered without </a:t>
            </a:r>
            <a:r>
              <a:rPr lang="en-US" sz="1650" dirty="0" smtClean="0">
                <a:latin typeface="Georgia"/>
                <a:cs typeface="Georgia"/>
              </a:rPr>
              <a:t>cost sharing </a:t>
            </a:r>
            <a:r>
              <a:rPr lang="en-US" sz="1650" dirty="0">
                <a:latin typeface="Georgia"/>
                <a:cs typeface="Georgia"/>
              </a:rPr>
              <a:t>include:</a:t>
            </a:r>
          </a:p>
          <a:p>
            <a:pPr>
              <a:spcAft>
                <a:spcPts val="450"/>
              </a:spcAft>
            </a:pPr>
            <a:r>
              <a:rPr lang="en-US" sz="1650" dirty="0">
                <a:latin typeface="Georgia"/>
                <a:cs typeface="Georgia"/>
              </a:rPr>
              <a:t>Those receiving an A or B rating from the United States Preventive Services Taskforce (USPSTF)</a:t>
            </a:r>
          </a:p>
          <a:p>
            <a:pPr>
              <a:spcAft>
                <a:spcPts val="450"/>
              </a:spcAft>
            </a:pPr>
            <a:r>
              <a:rPr lang="en-US" sz="1650" dirty="0">
                <a:latin typeface="Georgia"/>
                <a:cs typeface="Georgia"/>
              </a:rPr>
              <a:t>Immunizations recommended by the Advisory Committee on Immunization Practices (ACIP)</a:t>
            </a:r>
          </a:p>
          <a:p>
            <a:pPr>
              <a:spcAft>
                <a:spcPts val="450"/>
              </a:spcAft>
            </a:pPr>
            <a:r>
              <a:rPr lang="en-US" sz="1650" dirty="0">
                <a:latin typeface="Georgia"/>
                <a:cs typeface="Georgia"/>
              </a:rPr>
              <a:t>Preventive care and screenings supported by the Health Resources and Services Administration (HRSA)</a:t>
            </a:r>
            <a:endParaRPr lang="en-US" sz="600" dirty="0">
              <a:latin typeface="Georgia"/>
              <a:cs typeface="Georgia"/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en-US" sz="1650" b="1" dirty="0">
                <a:latin typeface="Georgia"/>
                <a:cs typeface="Georgia"/>
              </a:rPr>
              <a:t>Over </a:t>
            </a:r>
            <a:r>
              <a:rPr lang="en-US" sz="1650" b="1" dirty="0">
                <a:solidFill>
                  <a:srgbClr val="FF0000"/>
                </a:solidFill>
                <a:latin typeface="Georgia"/>
                <a:cs typeface="Georgia"/>
              </a:rPr>
              <a:t>137 million </a:t>
            </a:r>
            <a:r>
              <a:rPr lang="en-US" sz="1650" b="1" dirty="0">
                <a:latin typeface="Georgia"/>
                <a:cs typeface="Georgia"/>
              </a:rPr>
              <a:t>Americans have received expanded coverage of preventive services; over </a:t>
            </a:r>
            <a:r>
              <a:rPr lang="en-US" sz="1650" b="1" dirty="0">
                <a:solidFill>
                  <a:srgbClr val="FF0000"/>
                </a:solidFill>
                <a:latin typeface="Georgia"/>
                <a:cs typeface="Georgia"/>
              </a:rPr>
              <a:t>76 million </a:t>
            </a:r>
            <a:r>
              <a:rPr lang="en-US" sz="1650" b="1" dirty="0">
                <a:latin typeface="Georgia"/>
                <a:cs typeface="Georgia"/>
              </a:rPr>
              <a:t>have accessed them without </a:t>
            </a:r>
            <a:r>
              <a:rPr lang="en-US" sz="1650" b="1" dirty="0" smtClean="0">
                <a:latin typeface="Georgia"/>
                <a:cs typeface="Georgia"/>
              </a:rPr>
              <a:t>cost-sharing.</a:t>
            </a:r>
            <a:endParaRPr lang="en-US" sz="1650" b="1" dirty="0">
              <a:solidFill>
                <a:schemeClr val="tx2"/>
              </a:solidFill>
              <a:latin typeface="Georgia"/>
              <a:ea typeface="ＭＳ Ｐゴシック" pitchFamily="-65" charset="-128"/>
              <a:cs typeface="Georgia"/>
            </a:endParaRPr>
          </a:p>
          <a:p>
            <a:pPr marL="0" indent="0">
              <a:spcAft>
                <a:spcPts val="450"/>
              </a:spcAft>
              <a:buNone/>
            </a:pPr>
            <a:endParaRPr lang="en-US" sz="1800" dirty="0">
              <a:solidFill>
                <a:schemeClr val="tx2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" y="707287"/>
            <a:ext cx="651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eorgia"/>
                <a:cs typeface="Georgia"/>
              </a:rPr>
              <a:t>V-BID in the ACA Sec 2713:  Selected Preventive Services Provided without Cost-Sharing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50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57327"/>
            <a:ext cx="6172200" cy="2545854"/>
          </a:xfrm>
        </p:spPr>
        <p:txBody>
          <a:bodyPr/>
          <a:lstStyle/>
          <a:p>
            <a:r>
              <a:rPr lang="en-US" sz="1800" dirty="0" smtClean="0">
                <a:latin typeface="Georgia"/>
                <a:ea typeface="ＭＳ Ｐゴシック" pitchFamily="-65" charset="-128"/>
                <a:cs typeface="Georgia"/>
              </a:rPr>
              <a:t>Medicaid—Healthy </a:t>
            </a:r>
            <a:r>
              <a:rPr lang="en-US" sz="1800" dirty="0">
                <a:latin typeface="Georgia"/>
                <a:ea typeface="ＭＳ Ｐゴシック" pitchFamily="-65" charset="-128"/>
                <a:cs typeface="Georgia"/>
              </a:rPr>
              <a:t>Michigan Plan</a:t>
            </a:r>
          </a:p>
          <a:p>
            <a:r>
              <a:rPr lang="en-US" sz="1800" dirty="0">
                <a:latin typeface="Georgia"/>
                <a:ea typeface="ＭＳ Ｐゴシック" pitchFamily="-65" charset="-128"/>
                <a:cs typeface="Georgia"/>
              </a:rPr>
              <a:t>State </a:t>
            </a:r>
            <a:r>
              <a:rPr lang="en-US" sz="1800" dirty="0" smtClean="0">
                <a:latin typeface="Georgia"/>
                <a:ea typeface="ＭＳ Ｐゴシック" pitchFamily="-65" charset="-128"/>
                <a:cs typeface="Georgia"/>
              </a:rPr>
              <a:t>exchanges—encourage </a:t>
            </a:r>
            <a:r>
              <a:rPr lang="en-US" sz="1800" dirty="0">
                <a:latin typeface="Georgia"/>
                <a:ea typeface="ＭＳ Ｐゴシック" pitchFamily="-65" charset="-128"/>
                <a:cs typeface="Georgia"/>
              </a:rPr>
              <a:t>V-BID (CA, MD)</a:t>
            </a:r>
          </a:p>
          <a:p>
            <a:r>
              <a:rPr lang="en-US" sz="1800" dirty="0">
                <a:latin typeface="Georgia"/>
                <a:ea typeface="ＭＳ Ｐゴシック" pitchFamily="-65" charset="-128"/>
                <a:cs typeface="Georgia"/>
              </a:rPr>
              <a:t>State </a:t>
            </a:r>
            <a:r>
              <a:rPr lang="en-US" sz="1800" dirty="0" smtClean="0">
                <a:latin typeface="Georgia"/>
                <a:ea typeface="ＭＳ Ｐゴシック" pitchFamily="-65" charset="-128"/>
                <a:cs typeface="Georgia"/>
              </a:rPr>
              <a:t>innovation models (NY</a:t>
            </a:r>
            <a:r>
              <a:rPr lang="en-US" sz="1800" dirty="0">
                <a:latin typeface="Georgia"/>
                <a:ea typeface="ＭＳ Ｐゴシック" pitchFamily="-65" charset="-128"/>
                <a:cs typeface="Georgia"/>
              </a:rPr>
              <a:t>, PA, CT, </a:t>
            </a:r>
            <a:r>
              <a:rPr lang="en-US" sz="1800" dirty="0" smtClean="0">
                <a:latin typeface="Georgia"/>
                <a:ea typeface="ＭＳ Ｐゴシック" pitchFamily="-65" charset="-128"/>
                <a:cs typeface="Georgia"/>
              </a:rPr>
              <a:t>VA)</a:t>
            </a:r>
            <a:endParaRPr lang="en-US" sz="1800" dirty="0">
              <a:latin typeface="Georgia"/>
              <a:ea typeface="ＭＳ Ｐゴシック" pitchFamily="-65" charset="-128"/>
              <a:cs typeface="Georgia"/>
            </a:endParaRPr>
          </a:p>
          <a:p>
            <a:r>
              <a:rPr lang="en-US" sz="1800" dirty="0">
                <a:latin typeface="Georgia"/>
                <a:cs typeface="Georgia"/>
              </a:rPr>
              <a:t>State </a:t>
            </a:r>
            <a:r>
              <a:rPr lang="en-US" sz="1800" dirty="0" smtClean="0">
                <a:latin typeface="Georgia"/>
                <a:cs typeface="Georgia"/>
              </a:rPr>
              <a:t>employee benefit plans</a:t>
            </a:r>
            <a:endParaRPr lang="en-US" sz="1800" dirty="0">
              <a:latin typeface="Georgia"/>
              <a:cs typeface="Georgia"/>
            </a:endParaRPr>
          </a:p>
          <a:p>
            <a:pPr marL="133350" indent="0">
              <a:buNone/>
            </a:pPr>
            <a:endParaRPr lang="en-US" sz="1800" b="1" dirty="0">
              <a:latin typeface="Georgia"/>
              <a:cs typeface="Georgi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350" y="680044"/>
            <a:ext cx="6724650" cy="48878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  <a:latin typeface="Georgia"/>
                <a:cs typeface="Georgia"/>
              </a:rPr>
              <a:t>Getting to Health Care Value: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Georgia"/>
                <a:cs typeface="Georgia"/>
              </a:rPr>
              <a:t>V-BID Role in State Health Care Reform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1"/>
          <p:cNvSpPr txBox="1">
            <a:spLocks noGrp="1"/>
          </p:cNvSpPr>
          <p:nvPr>
            <p:ph type="title"/>
          </p:nvPr>
        </p:nvSpPr>
        <p:spPr>
          <a:xfrm>
            <a:off x="242645" y="752487"/>
            <a:ext cx="6165711" cy="471487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 algn="l">
              <a:buSzPct val="25000"/>
            </a:pPr>
            <a:r>
              <a:rPr lang="en-US" sz="1800" dirty="0">
                <a:latin typeface="Georgia"/>
                <a:cs typeface="Georgia"/>
              </a:rPr>
              <a:t>Getting to </a:t>
            </a:r>
            <a:r>
              <a:rPr lang="en-US" sz="1800" dirty="0" smtClean="0">
                <a:latin typeface="Georgia"/>
                <a:cs typeface="Georgia"/>
              </a:rPr>
              <a:t>Healthcare </a:t>
            </a:r>
            <a:r>
              <a:rPr lang="en-US" sz="1800" dirty="0">
                <a:latin typeface="Georgia"/>
                <a:cs typeface="Georgia"/>
              </a:rPr>
              <a:t>Value:</a:t>
            </a:r>
            <a:br>
              <a:rPr lang="en-US" sz="1800" dirty="0">
                <a:latin typeface="Georgia"/>
                <a:cs typeface="Georgia"/>
              </a:rPr>
            </a:br>
            <a:r>
              <a:rPr lang="en-US" sz="1800" dirty="0">
                <a:latin typeface="Georgia"/>
                <a:cs typeface="Georgia"/>
              </a:rPr>
              <a:t>Focus on Unnecessary Care</a:t>
            </a:r>
            <a:endParaRPr lang="en-US" sz="18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46" y="1456186"/>
            <a:ext cx="6343650" cy="3214688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450"/>
              </a:spcAft>
              <a:buFont typeface="Arial"/>
              <a:buChar char="•"/>
            </a:pPr>
            <a:r>
              <a:rPr lang="en-US" sz="1800" dirty="0">
                <a:latin typeface="Georgia"/>
                <a:cs typeface="Georgia"/>
              </a:rPr>
              <a:t>It is </a:t>
            </a:r>
            <a:r>
              <a:rPr lang="en-US" sz="1800" dirty="0" smtClean="0">
                <a:latin typeface="Georgia"/>
                <a:cs typeface="Georgia"/>
              </a:rPr>
              <a:t>counterintuitive </a:t>
            </a:r>
            <a:r>
              <a:rPr lang="en-US" sz="1800" dirty="0">
                <a:latin typeface="Georgia"/>
                <a:cs typeface="Georgia"/>
              </a:rPr>
              <a:t>to impose high levels of </a:t>
            </a:r>
            <a:r>
              <a:rPr lang="en-US" sz="1800" dirty="0" smtClean="0">
                <a:latin typeface="Georgia"/>
                <a:cs typeface="Georgia"/>
              </a:rPr>
              <a:t>cost sharing </a:t>
            </a:r>
            <a:r>
              <a:rPr lang="en-US" sz="1800" dirty="0">
                <a:latin typeface="Georgia"/>
                <a:cs typeface="Georgia"/>
              </a:rPr>
              <a:t>on those services that are identified as health plan quality </a:t>
            </a:r>
            <a:r>
              <a:rPr lang="en-US" sz="1800" dirty="0" smtClean="0">
                <a:latin typeface="Georgia"/>
                <a:cs typeface="Georgia"/>
              </a:rPr>
              <a:t>measures.</a:t>
            </a:r>
            <a:endParaRPr lang="en-US" sz="1800" dirty="0">
              <a:latin typeface="Georgia"/>
              <a:cs typeface="Georgia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1800" dirty="0">
                <a:latin typeface="Georgia"/>
                <a:cs typeface="Georgia"/>
              </a:rPr>
              <a:t>Thus, instead of imposing blunt, price-driven cost-sharing increases on all services, consider high cost sharing on only those services that do not make people </a:t>
            </a:r>
            <a:r>
              <a:rPr lang="en-US" sz="1800" dirty="0" smtClean="0">
                <a:latin typeface="Georgia"/>
                <a:cs typeface="Georgia"/>
              </a:rPr>
              <a:t>healthier.</a:t>
            </a:r>
            <a:endParaRPr lang="en-US" sz="1800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/>
          </a:p>
          <a:p>
            <a:pPr marL="0" lvl="1" indent="0">
              <a:buNone/>
            </a:pPr>
            <a:endParaRPr lang="en-US" sz="1800" dirty="0"/>
          </a:p>
          <a:p>
            <a:pPr marL="0" lvl="1" indent="0">
              <a:buNone/>
            </a:pP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5" y="1413340"/>
            <a:ext cx="6602822" cy="337019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Georgia"/>
                <a:cs typeface="Georgia"/>
              </a:rPr>
              <a:t>Key stakeholders—including a large number of medical professional societies—agree that discouraging consumers from using specific low-value services must be part of the </a:t>
            </a:r>
            <a:r>
              <a:rPr lang="en-US" sz="1800" dirty="0" smtClean="0">
                <a:latin typeface="Georgia"/>
                <a:cs typeface="Georgia"/>
              </a:rPr>
              <a:t>strategy.</a:t>
            </a:r>
            <a:endParaRPr lang="en-US" sz="1800" dirty="0">
              <a:latin typeface="Georgia"/>
              <a:cs typeface="Georgia"/>
            </a:endParaRPr>
          </a:p>
          <a:p>
            <a:r>
              <a:rPr lang="en-US" sz="1800" dirty="0">
                <a:latin typeface="Georgia"/>
                <a:cs typeface="Georgia"/>
              </a:rPr>
              <a:t>Savings from waste elimination in </a:t>
            </a:r>
            <a:r>
              <a:rPr lang="en-US" sz="1800" dirty="0" smtClean="0">
                <a:latin typeface="Georgia"/>
                <a:cs typeface="Georgia"/>
              </a:rPr>
              <a:t>healthcare </a:t>
            </a:r>
            <a:r>
              <a:rPr lang="en-US" sz="1800" dirty="0">
                <a:latin typeface="Georgia"/>
                <a:cs typeface="Georgia"/>
              </a:rPr>
              <a:t>are immediate and </a:t>
            </a:r>
            <a:r>
              <a:rPr lang="en-US" sz="1800" dirty="0" smtClean="0">
                <a:latin typeface="Georgia"/>
                <a:cs typeface="Georgia"/>
              </a:rPr>
              <a:t>substantial.</a:t>
            </a:r>
            <a:endParaRPr lang="en-US" sz="1800" dirty="0">
              <a:latin typeface="Georgia"/>
              <a:cs typeface="Georgia"/>
            </a:endParaRPr>
          </a:p>
          <a:p>
            <a:r>
              <a:rPr lang="en-US" sz="1800" dirty="0">
                <a:latin typeface="Georgia"/>
                <a:cs typeface="Georgia"/>
              </a:rPr>
              <a:t>Identification, measurement, and removal of unnecessary care has </a:t>
            </a:r>
            <a:r>
              <a:rPr lang="en-US" sz="1800" dirty="0" smtClean="0">
                <a:latin typeface="Georgia"/>
                <a:cs typeface="Georgia"/>
              </a:rPr>
              <a:t>proved challenging.</a:t>
            </a:r>
            <a:endParaRPr lang="en-US" sz="1800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5178" y="822256"/>
            <a:ext cx="546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eorgia"/>
                <a:cs typeface="Georgia"/>
              </a:rPr>
              <a:t>Identifying and Removing Unnecessary Care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251406" y="839935"/>
            <a:ext cx="6743700" cy="261938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1800" dirty="0">
                <a:latin typeface="Georgia"/>
                <a:ea typeface="Georgia"/>
                <a:cs typeface="Georgia"/>
                <a:sym typeface="Georgia"/>
              </a:rPr>
              <a:t>Aligning Payer and Consumer Incentives:  </a:t>
            </a:r>
            <a:br>
              <a:rPr lang="en-US" sz="1800" dirty="0"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 dirty="0">
                <a:latin typeface="Georgia"/>
                <a:ea typeface="Georgia"/>
                <a:cs typeface="Georgia"/>
                <a:sym typeface="Georgia"/>
              </a:rPr>
              <a:t>As Easy as PB &amp; J</a:t>
            </a:r>
          </a:p>
        </p:txBody>
      </p:sp>
      <p:sp>
        <p:nvSpPr>
          <p:cNvPr id="422" name="Shape 422"/>
          <p:cNvSpPr/>
          <p:nvPr/>
        </p:nvSpPr>
        <p:spPr>
          <a:xfrm>
            <a:off x="2362201" y="4157674"/>
            <a:ext cx="138500" cy="22506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endParaRPr sz="1500" b="1">
              <a:solidFill>
                <a:srgbClr val="FAFD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442"/>
          <p:cNvSpPr txBox="1">
            <a:spLocks/>
          </p:cNvSpPr>
          <p:nvPr/>
        </p:nvSpPr>
        <p:spPr>
          <a:xfrm>
            <a:off x="559712" y="1295532"/>
            <a:ext cx="5747962" cy="248602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544"/>
              </a:spcBef>
              <a:buClr>
                <a:schemeClr val="dk1"/>
              </a:buClr>
              <a:buSzPct val="100000"/>
            </a:pPr>
            <a:endParaRPr lang="en-US" sz="18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544"/>
              </a:spcBef>
              <a:buClr>
                <a:srgbClr val="000000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alignment of clinically nuanced</a:t>
            </a: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80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provider-facing, and consumer </a:t>
            </a:r>
            <a:r>
              <a:rPr lang="en-US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engagement initiatives is a necessary and critical step to </a:t>
            </a:r>
            <a:r>
              <a:rPr lang="en-US" sz="1800" dirty="0">
                <a:latin typeface="Georgia"/>
                <a:ea typeface="Georgia"/>
                <a:cs typeface="Georgia"/>
                <a:sym typeface="Georgia"/>
              </a:rPr>
              <a:t>improve quality of care, enhance patient experience, and contain 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cost </a:t>
            </a:r>
            <a:r>
              <a:rPr lang="en-US" sz="1800" smtClean="0">
                <a:latin typeface="Georgia"/>
                <a:ea typeface="Georgia"/>
                <a:cs typeface="Georgia"/>
                <a:sym typeface="Georgia"/>
              </a:rPr>
              <a:t>growth.</a:t>
            </a:r>
            <a:endParaRPr lang="en-US" sz="1800" dirty="0"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544"/>
              </a:spcBef>
              <a:buClr>
                <a:srgbClr val="000000"/>
              </a:buClr>
              <a:buSzPct val="100000"/>
            </a:pPr>
            <a:endParaRPr lang="en-US" sz="1800" b="1" dirty="0"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544"/>
              </a:spcBef>
              <a:buClr>
                <a:srgbClr val="000000"/>
              </a:buClr>
              <a:buSzPct val="100000"/>
            </a:pPr>
            <a:endParaRPr lang="en-US" sz="1800" b="1" dirty="0">
              <a:latin typeface="Georgia"/>
              <a:ea typeface="Georgia"/>
              <a:cs typeface="Georgia"/>
              <a:sym typeface="Georgia"/>
            </a:endParaRPr>
          </a:p>
          <a:p>
            <a:pPr marL="257175" indent="-204788">
              <a:spcBef>
                <a:spcPts val="300"/>
              </a:spcBef>
              <a:spcAft>
                <a:spcPts val="94"/>
              </a:spcAft>
              <a:buClr>
                <a:schemeClr val="dk1"/>
              </a:buClr>
            </a:pPr>
            <a:endParaRPr lang="en-US" sz="825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" name="Shape 44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89" y="3139913"/>
            <a:ext cx="2246369" cy="9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99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sh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EFB52527E4014BB3DEA958197DA3EF" ma:contentTypeVersion="11" ma:contentTypeDescription="Create a new document." ma:contentTypeScope="" ma:versionID="2b3c345833d447e2c4c9befd1dff1788">
  <xsd:schema xmlns:xsd="http://www.w3.org/2001/XMLSchema" xmlns:xs="http://www.w3.org/2001/XMLSchema" xmlns:p="http://schemas.microsoft.com/office/2006/metadata/properties" xmlns:ns2="96d3cddc-6d50-4f63-a5da-f23a5cb645d0" xmlns:ns3="a25e9826-9eff-48fc-8b2e-0524b074f5f8" targetNamespace="http://schemas.microsoft.com/office/2006/metadata/properties" ma:root="true" ma:fieldsID="0679026d07450f8fc9c49147a228898a" ns2:_="" ns3:_="">
    <xsd:import namespace="96d3cddc-6d50-4f63-a5da-f23a5cb645d0"/>
    <xsd:import namespace="a25e9826-9eff-48fc-8b2e-0524b074f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3cddc-6d50-4f63-a5da-f23a5cb64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e9826-9eff-48fc-8b2e-0524b074f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66E6D7-8F06-44B6-86BD-1B83014C8DCB}"/>
</file>

<file path=customXml/itemProps2.xml><?xml version="1.0" encoding="utf-8"?>
<ds:datastoreItem xmlns:ds="http://schemas.openxmlformats.org/officeDocument/2006/customXml" ds:itemID="{81ADBB5A-8E10-40B1-99D9-D44F58815179}"/>
</file>

<file path=customXml/itemProps3.xml><?xml version="1.0" encoding="utf-8"?>
<ds:datastoreItem xmlns:ds="http://schemas.openxmlformats.org/officeDocument/2006/customXml" ds:itemID="{21DA41F5-0698-4193-9D6A-7780B552F4F1}"/>
</file>

<file path=docProps/app.xml><?xml version="1.0" encoding="utf-8"?>
<Properties xmlns="http://schemas.openxmlformats.org/officeDocument/2006/extended-properties" xmlns:vt="http://schemas.openxmlformats.org/officeDocument/2006/docPropsVTypes">
  <Template>Nash PPT template</Template>
  <TotalTime>281</TotalTime>
  <Words>635</Words>
  <Application>Microsoft Office PowerPoint</Application>
  <PresentationFormat>Custom</PresentationFormat>
  <Paragraphs>60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Georgia</vt:lpstr>
      <vt:lpstr>Times New Roman</vt:lpstr>
      <vt:lpstr>Nash PPT template</vt:lpstr>
      <vt:lpstr>Chapter 16: Value-Based Insurance Design   Introduction</vt:lpstr>
      <vt:lpstr>PowerPoint Presentation</vt:lpstr>
      <vt:lpstr> Impact of Cost-Sharing on Healthcare Disparities </vt:lpstr>
      <vt:lpstr>Implementing Clinical Nuance:  Value-Based Insurance Design (V-BID)</vt:lpstr>
      <vt:lpstr>PowerPoint Presentation</vt:lpstr>
      <vt:lpstr>PowerPoint Presentation</vt:lpstr>
      <vt:lpstr>Getting to Healthcare Value: Focus on Unnecessary Care</vt:lpstr>
      <vt:lpstr>PowerPoint Presentation</vt:lpstr>
      <vt:lpstr>Aligning Payer and Consumer Incentives:   As Easy as PB &amp; 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Maggie Shope</dc:creator>
  <cp:lastModifiedBy>Michael  G. Noren</cp:lastModifiedBy>
  <cp:revision>17</cp:revision>
  <dcterms:created xsi:type="dcterms:W3CDTF">2018-01-19T18:55:27Z</dcterms:created>
  <dcterms:modified xsi:type="dcterms:W3CDTF">2019-05-07T16:51:28Z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0x01010031EFB52527E4014BB3DEA958197DA3EF</vt:lpwstr>
  </property>
</Properties>
</file>