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3" r:id="rId2"/>
  </p:sldMasterIdLst>
  <p:notesMasterIdLst>
    <p:notesMasterId r:id="rId12"/>
  </p:notesMasterIdLst>
  <p:sldIdLst>
    <p:sldId id="274" r:id="rId3"/>
    <p:sldId id="256" r:id="rId4"/>
    <p:sldId id="257" r:id="rId5"/>
    <p:sldId id="275" r:id="rId6"/>
    <p:sldId id="276" r:id="rId7"/>
    <p:sldId id="281" r:id="rId8"/>
    <p:sldId id="277" r:id="rId9"/>
    <p:sldId id="278" r:id="rId10"/>
    <p:sldId id="28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045EDC-0632-413D-915D-DE6BB6F1D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84A36-B537-48B1-AA85-2E95597464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A266B8-4A73-40F0-A77C-5E667697E6B1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0F4596-013C-4FCA-8675-168360621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290664-B713-4367-9C0B-D24A933DF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380E9-742B-45E4-946B-BDE6316C4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C6FBF-25DF-4EE3-A7B0-BE3C125E9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C7F301-2285-4EFC-A223-6837DF75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6F8D4CF-28EA-43E0-8126-BA8BF8FF9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72D12A0-56D3-4619-AD4D-25EA0ABA65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47B7928-9E18-4C75-B2B2-826010980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46BC1D-B508-4C6B-A269-070B2273EE6E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2D1E-5E5C-49E1-A745-A4626260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8698-5AC4-40F6-A6CE-006849FD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2CF9-60C6-4370-8C31-4605A5B9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01DF-7C48-46AE-B416-B25D9E43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E7456-7C74-4000-9BD5-7DE515B6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4E566-B726-49AE-8DF9-ABACFA86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B2C3A-46C0-448E-9690-DDA63A87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768A-5B4F-4441-9D7D-25419AD1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3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201DF-7C48-46AE-B416-B25D9E436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9-6A0A-4B02-B46D-87ED17FA5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E2EE3-3235-441E-B7D3-61927409F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34E81-01EE-4092-90A4-604EB11CE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6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0A1C-36C9-4FBE-A0C8-9C43A2369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4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BAFBA-BA80-4CE9-98E6-6527729BF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5270-3A6E-4185-8612-955230F20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407EC-A6C9-4302-9619-36A1C40D27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D1D4-A7E2-4753-935E-247E60F4E4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371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8C47F-AD23-41F1-B105-C4216D63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C3E1D-5AF4-42B9-BEDF-9905050E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0" y="6407150"/>
            <a:ext cx="3365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F5778-1589-4EF7-A238-1970EDCD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5319-6A0A-4B02-B46D-87ED17FA5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0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768A-5B4F-4441-9D7D-25419AD11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CDFC-AC3B-4410-BE1A-CEEE65E0EA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D086F-5014-47B2-9B35-D4136916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B1A0-3368-42BA-BDEB-380940E3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A51E8-3D3C-4C5C-BC42-B50D149C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2EE3-3235-441E-B7D3-61927409F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30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8867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8867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BDC14D-74AE-4F6B-9AD2-20A49C69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10F01C-49D8-4E61-9AB8-1BBF96B7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4EDB9D-16D7-49E7-AFE5-A69F630E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4E81-01EE-4092-90A4-604EB11CE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9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7998"/>
            <a:ext cx="4040188" cy="33723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89200"/>
            <a:ext cx="4041775" cy="34911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57F039-0CFC-4666-AD70-F630E238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C01FF6-31D8-4231-A926-99A46942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1D1D7B-DBDA-474A-83E7-43328E1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0A1C-36C9-4FBE-A0C8-9C43A2369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771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1F3999-C805-4344-8E90-D7C66F51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858740-A1D0-44FB-955C-4C712CA0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46CFBF-9E6C-4A05-B05A-C7929CCC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AFBA-BA80-4CE9-98E6-6527729B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F3D654-999D-4326-8AEF-34A402CD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428FF6-709C-44B0-9C58-3665D3BB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FEA21-CBC2-4663-857D-1A033F41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5270-3A6E-4185-8612-955230F2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457A9D-85CB-4DCB-B60D-96580B6A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00B572-39BF-42AF-87F4-E588AE7B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FD8DFA-9CE3-4868-AE92-CEF38C06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07EC-A6C9-4302-9619-36A1C40D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63658A-8E4F-429E-B79D-B10A24E5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EE1700-9A21-447E-A60E-B1675739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9AE776-3F3B-40A1-8932-368763D5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D1D4-A7E2-4753-935E-247E60F4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8B8532-624B-45E1-BE01-0DFACA61F5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127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894DC9-03F0-4235-BE23-89E86B684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62138"/>
            <a:ext cx="82296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56798-F14C-44E5-BA52-6161F302B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72C9-B99D-4308-A3F4-F054ABFFA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0" y="6424613"/>
            <a:ext cx="336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4B719-A7F1-4438-A5C4-7547D7D9F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5E9CDFC-AC3B-4410-BE1A-CEEE65E0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2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0"/>
            <a:ext cx="9144000" cy="546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5564"/>
            <a:ext cx="7886700" cy="89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E9CDFC-AC3B-4410-BE1A-CEEE65E0EA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6"/>
            <a:ext cx="9144000" cy="71275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3028950" y="13164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Health Administration Press</a:t>
            </a:r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929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BE9F956-9428-47D3-BA7B-44CA1163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827088"/>
            <a:ext cx="8610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900" b="1" dirty="0"/>
              <a:t>Chapter 15: </a:t>
            </a:r>
            <a:r>
              <a:rPr lang="en-US" altLang="en-US" sz="2900" b="1" dirty="0" smtClean="0"/>
              <a:t/>
            </a:r>
            <a:br>
              <a:rPr lang="en-US" altLang="en-US" sz="2900" b="1" dirty="0" smtClean="0"/>
            </a:br>
            <a:r>
              <a:rPr lang="en-US" altLang="en-US" sz="2900" b="1" dirty="0" smtClean="0"/>
              <a:t>The </a:t>
            </a:r>
            <a:r>
              <a:rPr lang="en-US" altLang="en-US" sz="2900" b="1" dirty="0"/>
              <a:t>Role of the National Committee for Quality Assurance</a:t>
            </a:r>
            <a:r>
              <a:rPr lang="en-US" altLang="en-US" sz="2900" dirty="0"/>
              <a:t/>
            </a:r>
            <a:br>
              <a:rPr lang="en-US" altLang="en-US" sz="2900" dirty="0"/>
            </a:br>
            <a:r>
              <a:rPr lang="en-US" altLang="en-US" sz="2900" i="1" dirty="0"/>
              <a:t>Chapter Outline</a:t>
            </a:r>
            <a:endParaRPr lang="en-US" altLang="en-US" sz="2400" i="1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AFE4BAA-D0EC-48F5-B093-48D86CF66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893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Healthcare Quality: A Novel Concept</a:t>
            </a:r>
          </a:p>
          <a:p>
            <a:pPr eaLnBrk="1" hangingPunct="1"/>
            <a:r>
              <a:rPr lang="en-US" altLang="en-US" sz="2600" dirty="0"/>
              <a:t>National Committee for Quality Assurance</a:t>
            </a:r>
          </a:p>
          <a:p>
            <a:pPr eaLnBrk="1" hangingPunct="1"/>
            <a:r>
              <a:rPr lang="en-US" altLang="en-US" sz="2600" dirty="0"/>
              <a:t>Defining and Measuring Quality </a:t>
            </a:r>
          </a:p>
          <a:p>
            <a:pPr eaLnBrk="1" hangingPunct="1"/>
            <a:r>
              <a:rPr lang="en-US" altLang="en-US" sz="2600" dirty="0"/>
              <a:t>Health Plan Accreditation</a:t>
            </a:r>
          </a:p>
          <a:p>
            <a:pPr eaLnBrk="1" hangingPunct="1"/>
            <a:r>
              <a:rPr lang="en-US" altLang="en-US" sz="2600" dirty="0"/>
              <a:t>The Patient-Centered Medical Home</a:t>
            </a:r>
          </a:p>
          <a:p>
            <a:pPr eaLnBrk="1" hangingPunct="1"/>
            <a:r>
              <a:rPr lang="en-US" altLang="en-US" sz="2600" dirty="0"/>
              <a:t>Key Issues in Quality Measurement</a:t>
            </a:r>
          </a:p>
        </p:txBody>
      </p:sp>
      <p:sp>
        <p:nvSpPr>
          <p:cNvPr id="4100" name="Footer Placeholder 1">
            <a:extLst>
              <a:ext uri="{FF2B5EF4-FFF2-40B4-BE49-F238E27FC236}">
                <a16:creationId xmlns:a16="http://schemas.microsoft.com/office/drawing/2014/main" id="{3EC80CF1-7521-4F2A-B1BE-DB0718E9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4101" name="Slide Number Placeholder 2">
            <a:extLst>
              <a:ext uri="{FF2B5EF4-FFF2-40B4-BE49-F238E27FC236}">
                <a16:creationId xmlns:a16="http://schemas.microsoft.com/office/drawing/2014/main" id="{482DA2B0-EA02-4D35-A11C-79F68353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AA440E-8784-43FC-97D2-4576182ABC5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27DA5E6-9312-4CED-91A6-1D53802B4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25556"/>
            <a:ext cx="8077200" cy="874643"/>
          </a:xfrm>
        </p:spPr>
        <p:txBody>
          <a:bodyPr/>
          <a:lstStyle/>
          <a:p>
            <a:pPr eaLnBrk="1" hangingPunct="1"/>
            <a:r>
              <a:rPr lang="en-US" altLang="en-US" sz="2900" dirty="0"/>
              <a:t>Healthcare Quality 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B42A9207-1F0E-4043-9F02-0FE13F2A86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27326"/>
            <a:ext cx="8382000" cy="4114800"/>
          </a:xfrm>
        </p:spPr>
        <p:txBody>
          <a:bodyPr/>
          <a:lstStyle/>
          <a:p>
            <a:pPr marL="344488" indent="-344488" eaLnBrk="1" hangingPunct="1"/>
            <a:r>
              <a:rPr lang="en-US" altLang="en-US" sz="2600" dirty="0"/>
              <a:t>1980s: No established, standardized way to evaluate health care or health plans</a:t>
            </a:r>
          </a:p>
          <a:p>
            <a:pPr marL="344488" indent="-344488" eaLnBrk="1" hangingPunct="1"/>
            <a:r>
              <a:rPr lang="en-US" altLang="en-US" sz="2600" dirty="0"/>
              <a:t>Healthcare spending rose from 7% of GDP in 1970 to &gt;12% in 1990</a:t>
            </a:r>
          </a:p>
          <a:p>
            <a:pPr marL="344488" indent="-344488" eaLnBrk="1" hangingPunct="1"/>
            <a:r>
              <a:rPr lang="en-US" altLang="en-US" sz="2600" dirty="0"/>
              <a:t>NCQA established in 1990 as an independent, </a:t>
            </a:r>
            <a:r>
              <a:rPr lang="en-US" altLang="en-US" sz="2600" dirty="0" smtClean="0"/>
              <a:t>nonprofit </a:t>
            </a:r>
            <a:r>
              <a:rPr lang="en-US" altLang="en-US" sz="2600" dirty="0"/>
              <a:t>organization to assess healthcare quality</a:t>
            </a:r>
          </a:p>
          <a:p>
            <a:pPr marL="344488" indent="-344488" eaLnBrk="1" hangingPunct="1"/>
            <a:r>
              <a:rPr lang="en-US" altLang="en-US" sz="2500" dirty="0"/>
              <a:t>Institute of Medicine (1990) defined </a:t>
            </a:r>
            <a:r>
              <a:rPr lang="en-US" altLang="en-US" sz="2500" i="1" dirty="0"/>
              <a:t>quality</a:t>
            </a:r>
            <a:r>
              <a:rPr lang="en-US" altLang="en-US" sz="2500" dirty="0"/>
              <a:t> </a:t>
            </a:r>
            <a:r>
              <a:rPr lang="en-US" altLang="en-US" sz="2500" dirty="0" smtClean="0"/>
              <a:t>as </a:t>
            </a:r>
            <a:r>
              <a:rPr lang="en-US" altLang="en-US" sz="2500" dirty="0"/>
              <a:t/>
            </a:r>
            <a:br>
              <a:rPr lang="en-US" altLang="en-US" sz="2500" dirty="0"/>
            </a:br>
            <a:r>
              <a:rPr lang="en-US" altLang="en-US" sz="2500" dirty="0" smtClean="0"/>
              <a:t>“the </a:t>
            </a:r>
            <a:r>
              <a:rPr lang="en-US" altLang="en-US" sz="2500" dirty="0"/>
              <a:t>degree to which health services for individuals and populations increase the likelihood of desired outcomes and are consistent with current professional knowledge.”</a:t>
            </a:r>
          </a:p>
        </p:txBody>
      </p:sp>
      <p:sp>
        <p:nvSpPr>
          <p:cNvPr id="6148" name="Footer Placeholder 1">
            <a:extLst>
              <a:ext uri="{FF2B5EF4-FFF2-40B4-BE49-F238E27FC236}">
                <a16:creationId xmlns:a16="http://schemas.microsoft.com/office/drawing/2014/main" id="{3AB175F3-14ED-43A5-AFB4-4CA342AD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6149" name="Slide Number Placeholder 2">
            <a:extLst>
              <a:ext uri="{FF2B5EF4-FFF2-40B4-BE49-F238E27FC236}">
                <a16:creationId xmlns:a16="http://schemas.microsoft.com/office/drawing/2014/main" id="{60452980-17DE-40C3-A6AA-8CCDF4CD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19F331-DE62-458A-87AE-BDDC1F05FF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2AAF26-82E7-45C6-80DC-9D1B15DBC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46042"/>
            <a:ext cx="7772400" cy="954157"/>
          </a:xfrm>
        </p:spPr>
        <p:txBody>
          <a:bodyPr/>
          <a:lstStyle/>
          <a:p>
            <a:pPr eaLnBrk="1" hangingPunct="1"/>
            <a:r>
              <a:rPr lang="en-US" altLang="en-US" sz="2900" dirty="0" smtClean="0"/>
              <a:t>HEDIS</a:t>
            </a:r>
            <a:endParaRPr lang="en-US" altLang="en-US" sz="29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8909EE2-85E8-44FB-84FD-4BD659578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90870"/>
            <a:ext cx="8077200" cy="475753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1993: NCQA releases first public set of HEDIS (Healthcare Effectiveness Data and Information Set)</a:t>
            </a:r>
          </a:p>
          <a:p>
            <a:pPr eaLnBrk="1" hangingPunct="1"/>
            <a:r>
              <a:rPr lang="en-US" altLang="en-US" sz="2400" dirty="0"/>
              <a:t>1995: First HEDIS Audit Committee convened to establish collection &amp; reporting procedures</a:t>
            </a:r>
          </a:p>
          <a:p>
            <a:pPr eaLnBrk="1" hangingPunct="1"/>
            <a:r>
              <a:rPr lang="en-US" altLang="en-US" sz="2400" dirty="0"/>
              <a:t>2017: Nearly all 40 states that use managed care plans to deliver Medicaid require those plans to report audited HEDIS data</a:t>
            </a:r>
          </a:p>
          <a:p>
            <a:pPr eaLnBrk="1" hangingPunct="1"/>
            <a:r>
              <a:rPr lang="en-US" altLang="en-US" sz="2400" dirty="0"/>
              <a:t>HEDIS results are available to the public via NCQA’s Quality Compass database</a:t>
            </a:r>
          </a:p>
          <a:p>
            <a:pPr eaLnBrk="1" hangingPunct="1"/>
            <a:r>
              <a:rPr lang="en-US" altLang="en-US" sz="2400" dirty="0"/>
              <a:t>HEDIS 2018 has 97 measures assessing effectiveness, access, </a:t>
            </a:r>
            <a:r>
              <a:rPr lang="en-US" altLang="en-US" sz="2400" dirty="0" smtClean="0"/>
              <a:t>experience, </a:t>
            </a:r>
            <a:r>
              <a:rPr lang="en-US" altLang="en-US" sz="2400" dirty="0"/>
              <a:t>and utilization</a:t>
            </a:r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55F3F0EC-03B0-4E8B-AB77-10286FDF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7173" name="Slide Number Placeholder 2">
            <a:extLst>
              <a:ext uri="{FF2B5EF4-FFF2-40B4-BE49-F238E27FC236}">
                <a16:creationId xmlns:a16="http://schemas.microsoft.com/office/drawing/2014/main" id="{CBCC13F8-15B1-42E4-A5C8-2BCD49F9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E17464-3EDD-43D8-8955-8490EBF628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D79543D-6585-41BB-AA54-C0BC4BBD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dirty="0"/>
              <a:t>Health Plan Accreditation</a:t>
            </a:r>
          </a:p>
        </p:txBody>
      </p:sp>
      <p:sp>
        <p:nvSpPr>
          <p:cNvPr id="8195" name="Content Placeholder 4">
            <a:extLst>
              <a:ext uri="{FF2B5EF4-FFF2-40B4-BE49-F238E27FC236}">
                <a16:creationId xmlns:a16="http://schemas.microsoft.com/office/drawing/2014/main" id="{FB11AB74-7251-4846-B0F8-C0FD590D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Overall accreditation status based on:</a:t>
            </a:r>
          </a:p>
          <a:p>
            <a:pPr lvl="1" eaLnBrk="1" hangingPunct="1"/>
            <a:r>
              <a:rPr lang="en-US" altLang="en-US" sz="2200" dirty="0"/>
              <a:t>Clinical performance (HEDIS scores)</a:t>
            </a:r>
          </a:p>
          <a:p>
            <a:pPr lvl="1" eaLnBrk="1" hangingPunct="1"/>
            <a:r>
              <a:rPr lang="en-US" altLang="en-US" sz="2200" dirty="0"/>
              <a:t>Member satisfaction (via survey)</a:t>
            </a:r>
          </a:p>
          <a:p>
            <a:pPr lvl="1" eaLnBrk="1" hangingPunct="1"/>
            <a:r>
              <a:rPr lang="en-US" altLang="en-US" sz="2200" dirty="0"/>
              <a:t>Compliance with NCQA’s Standards &amp; Guidelines for the Accreditation of Health Plans</a:t>
            </a:r>
          </a:p>
          <a:p>
            <a:pPr eaLnBrk="1" hangingPunct="1"/>
            <a:r>
              <a:rPr lang="en-US" altLang="en-US" sz="2600" dirty="0"/>
              <a:t>Accreditation determined by product line: commercial, Marketplace, Medicare, and Medicaid</a:t>
            </a:r>
          </a:p>
          <a:p>
            <a:pPr eaLnBrk="1" hangingPunct="1"/>
            <a:r>
              <a:rPr lang="en-US" altLang="en-US" sz="2600" dirty="0"/>
              <a:t>Results reported to public on the NCQA Health Plan Report Card</a:t>
            </a:r>
          </a:p>
        </p:txBody>
      </p:sp>
      <p:sp>
        <p:nvSpPr>
          <p:cNvPr id="8196" name="Footer Placeholder 1">
            <a:extLst>
              <a:ext uri="{FF2B5EF4-FFF2-40B4-BE49-F238E27FC236}">
                <a16:creationId xmlns:a16="http://schemas.microsoft.com/office/drawing/2014/main" id="{4838C500-B2DE-460D-8283-0868D4F9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8197" name="Slide Number Placeholder 2">
            <a:extLst>
              <a:ext uri="{FF2B5EF4-FFF2-40B4-BE49-F238E27FC236}">
                <a16:creationId xmlns:a16="http://schemas.microsoft.com/office/drawing/2014/main" id="{7152933D-DD94-487A-AF57-7718584A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48AD1-BCFA-461B-8DD1-A423793EDB8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2AC316A-CB86-4801-AFFE-A617328C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900" dirty="0"/>
              <a:t>Patient-Centered Medical Home: Origin</a:t>
            </a:r>
          </a:p>
        </p:txBody>
      </p:sp>
      <p:sp>
        <p:nvSpPr>
          <p:cNvPr id="9219" name="Content Placeholder 4">
            <a:extLst>
              <a:ext uri="{FF2B5EF4-FFF2-40B4-BE49-F238E27FC236}">
                <a16:creationId xmlns:a16="http://schemas.microsoft.com/office/drawing/2014/main" id="{4183F8F3-20CE-4CA3-AA85-D190F10E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</p:txBody>
      </p:sp>
      <p:sp>
        <p:nvSpPr>
          <p:cNvPr id="9220" name="Footer Placeholder 1">
            <a:extLst>
              <a:ext uri="{FF2B5EF4-FFF2-40B4-BE49-F238E27FC236}">
                <a16:creationId xmlns:a16="http://schemas.microsoft.com/office/drawing/2014/main" id="{695E990B-69CE-4D80-AFAD-F034C70D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9221" name="Slide Number Placeholder 2">
            <a:extLst>
              <a:ext uri="{FF2B5EF4-FFF2-40B4-BE49-F238E27FC236}">
                <a16:creationId xmlns:a16="http://schemas.microsoft.com/office/drawing/2014/main" id="{D770C1CB-41B0-471A-B329-848F6A17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998CF-827D-4CC0-953D-B418315E7A4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D0934A-A71F-4EA8-8325-3C06855D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1252315"/>
            <a:ext cx="8535140" cy="4767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354873-9B2C-4618-B0A9-D354A590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2684" y="6409641"/>
            <a:ext cx="33655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2019 Foundation of the American College of Healthcare Executives. Not for sale.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5B3FC-6EFD-4462-B075-F80B0B7B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6034" y="6172386"/>
            <a:ext cx="2133600" cy="365125"/>
          </a:xfrm>
        </p:spPr>
        <p:txBody>
          <a:bodyPr/>
          <a:lstStyle/>
          <a:p>
            <a:pPr>
              <a:defRPr/>
            </a:pPr>
            <a:fld id="{41515270-3A6E-4185-8612-955230F201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6A375-4926-4BAA-8FFB-6EEB6EF34C53}"/>
              </a:ext>
            </a:extLst>
          </p:cNvPr>
          <p:cNvSpPr/>
          <p:nvPr/>
        </p:nvSpPr>
        <p:spPr>
          <a:xfrm>
            <a:off x="78008" y="1099462"/>
            <a:ext cx="6742148" cy="5020687"/>
          </a:xfrm>
          <a:prstGeom prst="rect">
            <a:avLst/>
          </a:prstGeom>
          <a:solidFill>
            <a:srgbClr val="FFFFFF">
              <a:alpha val="81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5A50DA-9958-4916-9F40-7ADA6FBF3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52808"/>
              </p:ext>
            </p:extLst>
          </p:nvPr>
        </p:nvGraphicFramePr>
        <p:xfrm>
          <a:off x="1220262" y="2189523"/>
          <a:ext cx="2344571" cy="4097660"/>
        </p:xfrm>
        <a:graphic>
          <a:graphicData uri="http://schemas.openxmlformats.org/drawingml/2006/table">
            <a:tbl>
              <a:tblPr firstRow="1" bandRow="1"/>
              <a:tblGrid>
                <a:gridCol w="234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67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Emphasizes relationship with/expectations</a:t>
                      </a:r>
                      <a:r>
                        <a:rPr lang="en-US" sz="18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of specialists</a:t>
                      </a: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Integrates</a:t>
                      </a:r>
                      <a:r>
                        <a:rPr lang="en-US" sz="18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behaviors affecting health, language, CLAS</a:t>
                      </a:r>
                      <a:endParaRPr lang="en-US" sz="18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Enhances evaluation of patient experience</a:t>
                      </a: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Underscores importance</a:t>
                      </a:r>
                      <a:r>
                        <a:rPr lang="en-US" sz="18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of system cost-savings</a:t>
                      </a:r>
                      <a:endParaRPr lang="en-US" sz="18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Enhances use of clinical performance measure results</a:t>
                      </a: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C280546-34F5-4DF3-9299-72C14055E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79255"/>
              </p:ext>
            </p:extLst>
          </p:nvPr>
        </p:nvGraphicFramePr>
        <p:xfrm>
          <a:off x="3567502" y="2141955"/>
          <a:ext cx="2244488" cy="3186596"/>
        </p:xfrm>
        <a:graphic>
          <a:graphicData uri="http://schemas.openxmlformats.org/drawingml/2006/table">
            <a:tbl>
              <a:tblPr firstRow="1" bandRow="1"/>
              <a:tblGrid>
                <a:gridCol w="224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9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Further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incorporates behavioral health 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Additional emphasis on team-based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care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Focuses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on care management of high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need populations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Higher bar, alignment of QI activities with “triple aim”</a:t>
                      </a: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8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6ECA6B1-A9D1-460B-B59D-CA77F6FAA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84339"/>
              </p:ext>
            </p:extLst>
          </p:nvPr>
        </p:nvGraphicFramePr>
        <p:xfrm>
          <a:off x="5811990" y="2141955"/>
          <a:ext cx="2324844" cy="3297172"/>
        </p:xfrm>
        <a:graphic>
          <a:graphicData uri="http://schemas.openxmlformats.org/drawingml/2006/table">
            <a:tbl>
              <a:tblPr firstRow="1" bandRow="1"/>
              <a:tblGrid>
                <a:gridCol w="2324844">
                  <a:extLst>
                    <a:ext uri="{9D8B030D-6E8A-4147-A177-3AD203B41FA5}">
                      <a16:colId xmlns:a16="http://schemas.microsoft.com/office/drawing/2014/main" val="2388589327"/>
                    </a:ext>
                  </a:extLst>
                </a:gridCol>
              </a:tblGrid>
              <a:tr h="704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Addition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of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Annual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reporting requirements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283327"/>
                  </a:ext>
                </a:extLst>
              </a:tr>
              <a:tr h="918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Further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integrates social determinants &amp; community connections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817437"/>
                  </a:ext>
                </a:extLst>
              </a:tr>
              <a:tr h="4895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Further integrates behavioral health</a:t>
                      </a: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029971"/>
                  </a:ext>
                </a:extLst>
              </a:tr>
              <a:tr h="704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Shift</a:t>
                      </a:r>
                      <a:r>
                        <a:rPr lang="en-US" sz="16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</a:rPr>
                        <a:t> from focus on structure to focus on outcomes</a:t>
                      </a:r>
                      <a:endParaRPr lang="en-US" sz="16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180758"/>
                  </a:ext>
                </a:extLst>
              </a:tr>
              <a:tr h="3522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8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9089" marR="49089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565A5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721113"/>
                  </a:ext>
                </a:extLst>
              </a:tr>
            </a:tbl>
          </a:graphicData>
        </a:graphic>
      </p:graphicFrame>
      <p:sp>
        <p:nvSpPr>
          <p:cNvPr id="15" name="Chevron 22">
            <a:extLst>
              <a:ext uri="{FF2B5EF4-FFF2-40B4-BE49-F238E27FC236}">
                <a16:creationId xmlns:a16="http://schemas.microsoft.com/office/drawing/2014/main" id="{3D479E5A-45BB-4B5B-A3A7-45FA06D6F332}"/>
              </a:ext>
            </a:extLst>
          </p:cNvPr>
          <p:cNvSpPr/>
          <p:nvPr/>
        </p:nvSpPr>
        <p:spPr>
          <a:xfrm>
            <a:off x="1617734" y="1162919"/>
            <a:ext cx="1549625" cy="469448"/>
          </a:xfrm>
          <a:prstGeom prst="chevron">
            <a:avLst>
              <a:gd name="adj" fmla="val 16667"/>
            </a:avLst>
          </a:prstGeom>
          <a:solidFill>
            <a:srgbClr val="4F758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</a:t>
            </a:r>
          </a:p>
        </p:txBody>
      </p:sp>
      <p:sp>
        <p:nvSpPr>
          <p:cNvPr id="16" name="Chevron 23">
            <a:extLst>
              <a:ext uri="{FF2B5EF4-FFF2-40B4-BE49-F238E27FC236}">
                <a16:creationId xmlns:a16="http://schemas.microsoft.com/office/drawing/2014/main" id="{C6518175-C7A6-4D90-80DA-7A972011422D}"/>
              </a:ext>
            </a:extLst>
          </p:cNvPr>
          <p:cNvSpPr/>
          <p:nvPr/>
        </p:nvSpPr>
        <p:spPr>
          <a:xfrm>
            <a:off x="3914933" y="1162919"/>
            <a:ext cx="1549625" cy="469448"/>
          </a:xfrm>
          <a:prstGeom prst="chevron">
            <a:avLst>
              <a:gd name="adj" fmla="val 16667"/>
            </a:avLst>
          </a:prstGeom>
          <a:solidFill>
            <a:srgbClr val="C8102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</a:t>
            </a:r>
          </a:p>
        </p:txBody>
      </p:sp>
      <p:sp>
        <p:nvSpPr>
          <p:cNvPr id="17" name="Chevron 24">
            <a:extLst>
              <a:ext uri="{FF2B5EF4-FFF2-40B4-BE49-F238E27FC236}">
                <a16:creationId xmlns:a16="http://schemas.microsoft.com/office/drawing/2014/main" id="{F65DA005-E32D-447B-B8DC-961D40B65308}"/>
              </a:ext>
            </a:extLst>
          </p:cNvPr>
          <p:cNvSpPr/>
          <p:nvPr/>
        </p:nvSpPr>
        <p:spPr>
          <a:xfrm>
            <a:off x="6057642" y="1161993"/>
            <a:ext cx="1549625" cy="469448"/>
          </a:xfrm>
          <a:prstGeom prst="chevron">
            <a:avLst>
              <a:gd name="adj" fmla="val 16667"/>
            </a:avLst>
          </a:prstGeom>
          <a:solidFill>
            <a:srgbClr val="4F758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33605A-5A1B-4F04-83BC-E7F8F6C58FA1}"/>
              </a:ext>
            </a:extLst>
          </p:cNvPr>
          <p:cNvCxnSpPr/>
          <p:nvPr/>
        </p:nvCxnSpPr>
        <p:spPr>
          <a:xfrm flipH="1">
            <a:off x="2342042" y="1644831"/>
            <a:ext cx="3112" cy="520909"/>
          </a:xfrm>
          <a:prstGeom prst="line">
            <a:avLst/>
          </a:prstGeom>
          <a:noFill/>
          <a:ln w="12700" cap="rnd" cmpd="sng" algn="ctr">
            <a:solidFill>
              <a:srgbClr val="CECFCB">
                <a:lumMod val="90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9B17BD-ED2D-4630-81BA-1653AAA83E2E}"/>
              </a:ext>
            </a:extLst>
          </p:cNvPr>
          <p:cNvCxnSpPr/>
          <p:nvPr/>
        </p:nvCxnSpPr>
        <p:spPr>
          <a:xfrm flipH="1">
            <a:off x="6760964" y="1667367"/>
            <a:ext cx="3112" cy="520909"/>
          </a:xfrm>
          <a:prstGeom prst="line">
            <a:avLst/>
          </a:prstGeom>
          <a:noFill/>
          <a:ln w="12700" cap="rnd" cmpd="sng" algn="ctr">
            <a:solidFill>
              <a:srgbClr val="CECFCB">
                <a:lumMod val="90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AF2183-11CE-4939-903E-80BBF6547213}"/>
              </a:ext>
            </a:extLst>
          </p:cNvPr>
          <p:cNvCxnSpPr/>
          <p:nvPr/>
        </p:nvCxnSpPr>
        <p:spPr>
          <a:xfrm flipH="1">
            <a:off x="4678651" y="1642034"/>
            <a:ext cx="3112" cy="520909"/>
          </a:xfrm>
          <a:prstGeom prst="line">
            <a:avLst/>
          </a:prstGeom>
          <a:noFill/>
          <a:ln w="12700" cap="rnd" cmpd="sng" algn="ctr">
            <a:solidFill>
              <a:srgbClr val="CECFCB">
                <a:lumMod val="90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21" name="Title 2">
            <a:extLst>
              <a:ext uri="{FF2B5EF4-FFF2-40B4-BE49-F238E27FC236}">
                <a16:creationId xmlns:a16="http://schemas.microsoft.com/office/drawing/2014/main" id="{0E2F8334-3337-4D3B-B5C3-099E43A3761A}"/>
              </a:ext>
            </a:extLst>
          </p:cNvPr>
          <p:cNvSpPr txBox="1">
            <a:spLocks/>
          </p:cNvSpPr>
          <p:nvPr/>
        </p:nvSpPr>
        <p:spPr>
          <a:xfrm>
            <a:off x="164305" y="724529"/>
            <a:ext cx="8815388" cy="374933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457200" rtl="0" eaLnBrk="1" latinLnBrk="0" hangingPunct="1">
              <a:lnSpc>
                <a:spcPts val="3160"/>
              </a:lnSpc>
              <a:spcBef>
                <a:spcPct val="0"/>
              </a:spcBef>
              <a:buNone/>
              <a:defRPr sz="2800" b="1" kern="1200" cap="none" spc="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Evolution of the NCQA PCMH Standards</a:t>
            </a:r>
            <a:br>
              <a:rPr lang="en-US" sz="29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en-US" sz="29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9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0491D6A-EB50-4681-92D0-3726B1D4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655983"/>
            <a:ext cx="8229600" cy="788642"/>
          </a:xfrm>
        </p:spPr>
        <p:txBody>
          <a:bodyPr/>
          <a:lstStyle/>
          <a:p>
            <a:pPr eaLnBrk="1" hangingPunct="1"/>
            <a:r>
              <a:rPr lang="en-US" altLang="en-US" sz="2900" dirty="0"/>
              <a:t>NCQA Recognition Programs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A49A388-0453-4B7B-A222-6C39CFB4C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279" y="1255975"/>
            <a:ext cx="5761355" cy="4762721"/>
          </a:xfrm>
          <a:prstGeom prst="rect">
            <a:avLst/>
          </a:prstGeom>
        </p:spPr>
      </p:pic>
      <p:sp>
        <p:nvSpPr>
          <p:cNvPr id="10244" name="Footer Placeholder 1">
            <a:extLst>
              <a:ext uri="{FF2B5EF4-FFF2-40B4-BE49-F238E27FC236}">
                <a16:creationId xmlns:a16="http://schemas.microsoft.com/office/drawing/2014/main" id="{C0AAE579-2484-45E4-8779-6741282A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10245" name="Slide Number Placeholder 2">
            <a:extLst>
              <a:ext uri="{FF2B5EF4-FFF2-40B4-BE49-F238E27FC236}">
                <a16:creationId xmlns:a16="http://schemas.microsoft.com/office/drawing/2014/main" id="{07658E0E-5358-46F5-B044-95BF4530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1D211B-4B26-4174-B0A9-CDAB7F1AFF1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8A26CBF-B3C6-47E5-AD24-11C1E59F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5564"/>
            <a:ext cx="7886700" cy="675427"/>
          </a:xfrm>
        </p:spPr>
        <p:txBody>
          <a:bodyPr/>
          <a:lstStyle/>
          <a:p>
            <a:pPr eaLnBrk="1" hangingPunct="1"/>
            <a:r>
              <a:rPr lang="en-US" altLang="en-US" sz="2900" dirty="0"/>
              <a:t>Key Issues in Quality Measurement </a:t>
            </a:r>
          </a:p>
        </p:txBody>
      </p:sp>
      <p:sp>
        <p:nvSpPr>
          <p:cNvPr id="11268" name="Footer Placeholder 1">
            <a:extLst>
              <a:ext uri="{FF2B5EF4-FFF2-40B4-BE49-F238E27FC236}">
                <a16:creationId xmlns:a16="http://schemas.microsoft.com/office/drawing/2014/main" id="{2C6024EE-49C3-4603-A12E-F535B958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11269" name="Slide Number Placeholder 2">
            <a:extLst>
              <a:ext uri="{FF2B5EF4-FFF2-40B4-BE49-F238E27FC236}">
                <a16:creationId xmlns:a16="http://schemas.microsoft.com/office/drawing/2014/main" id="{DA234F08-A5C5-4C72-8052-BBCFC80B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6262A-73E6-4AC0-876D-D94D7AE01F7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4F0EA-EBB3-4345-B35E-F4257D64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7" y="1580666"/>
            <a:ext cx="7084166" cy="42797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64CC2A7-978F-4D43-8E96-B920575E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900" dirty="0"/>
              <a:t>Study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8D4034-2F53-4576-B27C-793768A3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1510749"/>
            <a:ext cx="8798311" cy="4678178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/>
              <a:t>Why did employers and health plans agree to an external </a:t>
            </a:r>
            <a:r>
              <a:rPr lang="en-US" dirty="0" smtClean="0"/>
              <a:t>third-party </a:t>
            </a:r>
            <a:r>
              <a:rPr lang="en-US" dirty="0"/>
              <a:t>evaluation program?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/>
              <a:t>What role can or should accreditation and quality measurement/reporting play in the future, as the public availability of performance data increases and payment is linked to performance (or value)?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/>
              <a:t>What policy drivers could states and the federal government use to drive quality up and cost down? Are the current efforts effective?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/>
              <a:t>Does the current quality measurement approach lead to better quality and lower cost? Whether your answer is yes or no, how could the approach to measurement improve?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/>
              <a:t>As CMS and states push to introduce value-based payment models, what mechanisms would you employ to assure the accuracy and validity of measurement data? Would you adjust reported performance rates and/or payment to account for population differences?</a:t>
            </a:r>
          </a:p>
        </p:txBody>
      </p:sp>
      <p:sp>
        <p:nvSpPr>
          <p:cNvPr id="13316" name="Footer Placeholder 1">
            <a:extLst>
              <a:ext uri="{FF2B5EF4-FFF2-40B4-BE49-F238E27FC236}">
                <a16:creationId xmlns:a16="http://schemas.microsoft.com/office/drawing/2014/main" id="{F1264378-C685-48C4-9277-163C8496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</a:rPr>
              <a:t>Copyright 2019 Foundation of the American College of Healthcare Executives. Not for sale.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13317" name="Slide Number Placeholder 2">
            <a:extLst>
              <a:ext uri="{FF2B5EF4-FFF2-40B4-BE49-F238E27FC236}">
                <a16:creationId xmlns:a16="http://schemas.microsoft.com/office/drawing/2014/main" id="{65B9724F-62AC-4381-966A-F757D356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971D45-35A4-4984-90B2-1370AEA2E28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os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oshi" id="{FD6582A4-0F37-45A1-BBE5-BC1A5B22F428}" vid="{5758F3F8-E150-4EB7-A8BC-E8807AF192FA}"/>
    </a:ext>
  </a:extLst>
</a:theme>
</file>

<file path=ppt/theme/theme2.xml><?xml version="1.0" encoding="utf-8"?>
<a:theme xmlns:a="http://schemas.openxmlformats.org/drawingml/2006/main" name="Nash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EFB52527E4014BB3DEA958197DA3EF" ma:contentTypeVersion="11" ma:contentTypeDescription="Create a new document." ma:contentTypeScope="" ma:versionID="2b3c345833d447e2c4c9befd1dff1788">
  <xsd:schema xmlns:xsd="http://www.w3.org/2001/XMLSchema" xmlns:xs="http://www.w3.org/2001/XMLSchema" xmlns:p="http://schemas.microsoft.com/office/2006/metadata/properties" xmlns:ns2="96d3cddc-6d50-4f63-a5da-f23a5cb645d0" xmlns:ns3="a25e9826-9eff-48fc-8b2e-0524b074f5f8" targetNamespace="http://schemas.microsoft.com/office/2006/metadata/properties" ma:root="true" ma:fieldsID="0679026d07450f8fc9c49147a228898a" ns2:_="" ns3:_="">
    <xsd:import namespace="96d3cddc-6d50-4f63-a5da-f23a5cb645d0"/>
    <xsd:import namespace="a25e9826-9eff-48fc-8b2e-0524b074f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3cddc-6d50-4f63-a5da-f23a5cb64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9826-9eff-48fc-8b2e-0524b074f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5850DA-C6A3-4ED1-9DAE-35DA65321DFC}"/>
</file>

<file path=customXml/itemProps2.xml><?xml version="1.0" encoding="utf-8"?>
<ds:datastoreItem xmlns:ds="http://schemas.openxmlformats.org/officeDocument/2006/customXml" ds:itemID="{8AE2B3BF-5D7E-4FC1-A421-FED4158F308F}"/>
</file>

<file path=customXml/itemProps3.xml><?xml version="1.0" encoding="utf-8"?>
<ds:datastoreItem xmlns:ds="http://schemas.openxmlformats.org/officeDocument/2006/customXml" ds:itemID="{88C67F2D-2F8B-4304-9D1B-CE79F028B7AC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615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Wingdings 3</vt:lpstr>
      <vt:lpstr>Joshi</vt:lpstr>
      <vt:lpstr>Nash PPT template</vt:lpstr>
      <vt:lpstr>Chapter 15:  The Role of the National Committee for Quality Assurance Chapter Outline</vt:lpstr>
      <vt:lpstr>Healthcare Quality </vt:lpstr>
      <vt:lpstr>HEDIS</vt:lpstr>
      <vt:lpstr>Health Plan Accreditation</vt:lpstr>
      <vt:lpstr>Patient-Centered Medical Home: Origin</vt:lpstr>
      <vt:lpstr>PowerPoint Presentation</vt:lpstr>
      <vt:lpstr>NCQA Recognition Programs </vt:lpstr>
      <vt:lpstr>Key Issues in Quality Measurement </vt:lpstr>
      <vt:lpstr>Study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Accreditation: Its Role in Driving Accountability in Healthcare Chapter Outline</dc:title>
  <dc:creator>Michael Barr</dc:creator>
  <cp:lastModifiedBy>Michael  G. Noren</cp:lastModifiedBy>
  <cp:revision>6</cp:revision>
  <dcterms:modified xsi:type="dcterms:W3CDTF">2019-05-07T16:45:30Z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0x01010031EFB52527E4014BB3DEA958197DA3EF</vt:lpwstr>
  </property>
</Properties>
</file>