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authors.xml" ContentType="application/vnd.ms-powerpoint.author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2" r:id="rId2"/>
    <p:sldId id="271" r:id="rId3"/>
    <p:sldId id="256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FE70E16-5445-046E-D88B-776AFB394D67}" name="Copy Editor" initials="CE" userId="Copy Edito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45" autoAdjust="0"/>
    <p:restoredTop sz="94649" autoAdjust="0"/>
  </p:normalViewPr>
  <p:slideViewPr>
    <p:cSldViewPr snapToGrid="0">
      <p:cViewPr varScale="1">
        <p:scale>
          <a:sx n="104" d="100"/>
          <a:sy n="104" d="100"/>
        </p:scale>
        <p:origin x="126" y="1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F3985-BA79-4202-AB92-2FDACCDBE8F5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8EFA1-F7BB-4BC9-B12F-2064DF7DAE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314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18EFA1-F7BB-4BC9-B12F-2064DF7DAE5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4417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B58514D-07E9-4D38-B190-31379AABE5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027E912B-B18F-4BC8-800B-5A7C26F2E5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F79AE19-4CFF-41AA-9959-D2F5B10063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035F3-3D7D-4061-90B8-9959396D99CE}" type="slidenum">
              <a:rPr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763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B58514D-07E9-4D38-B190-31379AABE5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027E912B-B18F-4BC8-800B-5A7C26F2E5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F79AE19-4CFF-41AA-9959-D2F5B10063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035F3-3D7D-4061-90B8-9959396D99CE}" type="slidenum">
              <a:rPr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5054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B58514D-07E9-4D38-B190-31379AABE5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027E912B-B18F-4BC8-800B-5A7C26F2E5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F79AE19-4CFF-41AA-9959-D2F5B10063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035F3-3D7D-4061-90B8-9959396D99CE}" type="slidenum">
              <a:rPr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63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DB1A5234-02C9-4C55-9C60-CCE26CE636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130A6DE2-8A4C-4E74-8881-D56E5788DC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EEB1DEBF-BEB7-4317-9CD0-B8B8FA8BF8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62DA4A-D284-4A92-9C07-6478FF867433}" type="slidenum">
              <a:rPr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B58514D-07E9-4D38-B190-31379AABE5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027E912B-B18F-4BC8-800B-5A7C26F2E5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F79AE19-4CFF-41AA-9959-D2F5B10063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035F3-3D7D-4061-90B8-9959396D99CE}" type="slidenum">
              <a:rPr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B58514D-07E9-4D38-B190-31379AABE5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027E912B-B18F-4BC8-800B-5A7C26F2E5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F79AE19-4CFF-41AA-9959-D2F5B10063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035F3-3D7D-4061-90B8-9959396D99CE}" type="slidenum">
              <a:rPr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074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B58514D-07E9-4D38-B190-31379AABE5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027E912B-B18F-4BC8-800B-5A7C26F2E5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F79AE19-4CFF-41AA-9959-D2F5B10063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035F3-3D7D-4061-90B8-9959396D99CE}" type="slidenum">
              <a:rPr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819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B58514D-07E9-4D38-B190-31379AABE5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027E912B-B18F-4BC8-800B-5A7C26F2E5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F79AE19-4CFF-41AA-9959-D2F5B10063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035F3-3D7D-4061-90B8-9959396D99CE}" type="slidenum">
              <a:rPr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902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B58514D-07E9-4D38-B190-31379AABE5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027E912B-B18F-4BC8-800B-5A7C26F2E5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F79AE19-4CFF-41AA-9959-D2F5B10063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035F3-3D7D-4061-90B8-9959396D99CE}" type="slidenum">
              <a:rPr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68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B58514D-07E9-4D38-B190-31379AABE5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027E912B-B18F-4BC8-800B-5A7C26F2E5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F79AE19-4CFF-41AA-9959-D2F5B10063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035F3-3D7D-4061-90B8-9959396D99CE}" type="slidenum">
              <a:rPr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6983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B58514D-07E9-4D38-B190-31379AABE5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027E912B-B18F-4BC8-800B-5A7C26F2E5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F79AE19-4CFF-41AA-9959-D2F5B10063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035F3-3D7D-4061-90B8-9959396D99CE}" type="slidenum">
              <a:rPr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814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5D44B-1CE0-409F-AA1B-6E96BEB40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1B8E59-488B-4CF3-827D-8B8327A5E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5C28A-9BF4-4729-8A77-B4A8A2607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8267-E115-4576-ADFE-BA98E0E4A506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44051-4304-4C72-B3BA-938230D79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6CF42-B82D-41FB-B08B-C767C3FBE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23CA-8871-437B-AB32-34205635D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45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DFCA3-F311-4612-8258-0279389C5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1A1B2-63B5-4C77-B11E-833541E48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81F71-5DD3-4C23-B04B-AD1897C78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BD84-6005-4F1A-923C-B5E519D1955F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5AF34-7CC2-4C79-9ADE-98D014E02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5C669-9573-405F-9DD0-4AB3C92B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23CA-8871-437B-AB32-34205635D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45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080A78-6790-4706-B5DC-ACB8F4102C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E7ABEB-4633-4681-AF96-23F3A931C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027FC-7A70-45CF-A7D6-C1074465D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437F-9AA9-4C38-AB67-50B84E8B059E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FAA80-CEC9-472D-8C8D-53302C89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BB94D-52AC-4352-8335-1D984A128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23CA-8871-437B-AB32-34205635D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04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96541-EAC5-41EA-9291-031298761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6C1A5-C4A9-4CB1-8C5E-4AB044B1D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46924-2ABC-47EF-BE1D-A19CCFB7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5B21-40E6-4B92-8EBE-912112FFE3C9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EEEE3-58F9-4453-99DF-C3C9EDCB4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7687C-85AB-499C-B0CC-D45D143E0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23CA-8871-437B-AB32-34205635D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08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57067-A4F8-4209-A40E-2B3E47574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3FC60E-1BC8-4B75-87F0-90F9CB5E1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4FA1D-D5A6-4DF4-BC0D-635473DA3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A884-3AA9-426C-B85A-016792B2B25C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B33AC-B31D-457E-B70C-EB43C7281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6A4F9-843E-4BA8-AAED-04E23A6D1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23CA-8871-437B-AB32-34205635D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5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CB8B9-31CF-47C6-9DC0-1C04601F6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31FAB-C589-4C06-A907-C140FDF715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ABAE65-A0F8-49E8-8B4C-81D6C06F0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070383-C11D-404C-AC56-D2EF0035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5005F-2644-4260-ACEF-E841A687481A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A0E67-4C2C-48EF-8D3F-BC479AC74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44B35E-30C2-40ED-905C-489D795B7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23CA-8871-437B-AB32-34205635D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1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6FD5D-28EA-435F-99A9-F2283F9BA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DEDCC4-6CDE-409F-992F-E54214B97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677A5E-E6E6-4B48-84B3-A28C5574C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2BBE-BEAC-4FE9-92E2-22DD2EADB1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51A94A-85C8-42A7-9749-51F298E5B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FC0622-080C-402C-BB44-8EB89CB13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6BCAA-69BE-49B0-8F55-C8E05D00B03D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B0F6D2-52D0-4355-A484-2116A5529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EB003E-D146-4F82-B010-C6066629B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23CA-8871-437B-AB32-34205635D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13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FF89A-1DA1-4926-AD79-04B378A5F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2598E3-860A-4A06-8C8B-2074BD70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F2CF6-D4F0-4582-8F4E-217A62E663C1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FEA990-9A39-4DC1-B0DE-22CA132E4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2A6110-AFFD-4BBB-A5A0-99566B75D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23CA-8871-437B-AB32-34205635D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8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31E00-BFB4-4835-B13C-C56810251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DAE3-B297-4571-B8B4-2F2F1A7B09A1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DEEF88-6344-452E-A3A6-34D6CBBD3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369CE0-7B3D-4DB3-A11C-8A3C0787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23CA-8871-437B-AB32-34205635D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62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E42F5-13D4-41C3-B902-0B179B433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5C08D-85FA-414E-8433-9ACB1AF06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6ED650-EAAD-415D-ACCF-9E7B61454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62298A-A49F-41DD-A8E5-B30B0D681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0B5C-2D36-4FC0-91F1-3B45437895A0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53F20-3E63-49BC-AE65-31384493B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774B2-918C-428C-89E2-E281EE532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23CA-8871-437B-AB32-34205635D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44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60609-6F2D-4E14-B8DE-021DEF053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F2C2B3-E60C-43B5-89FB-60FEB68759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E2C94D-2F3D-4563-AAD5-5BC58A8EA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FDB681-17F1-4A17-9B3A-C9C8B2CB3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0A6F-4DF3-4BB2-B2C2-07B2AB245BE1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F0414-6C48-4F25-A837-B5AB48A65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A6E4F-4FF5-4186-BF41-A086F8E86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23CA-8871-437B-AB32-34205635D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6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F9CF660-9982-48BD-A5A1-00468680547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228272"/>
            <a:ext cx="12192000" cy="6254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EA6AE4-1E32-4B1A-9DA5-056226DDE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10D47-A9ED-47F3-8271-4EB0E616F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7E379-7493-497E-97ED-8A8151492C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1DCA8-6830-437C-9CD3-2D70AB4FB4C7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D08E8-AA29-4915-B2BB-03C8E6C63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16061" y="6356350"/>
            <a:ext cx="53656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FA9B9-EFF9-43CF-B8E3-485429370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A23CA-8871-437B-AB32-34205635D4C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E4353E0-1B00-B363-EE04-D5FFE48BB94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134"/>
            <a:ext cx="12192000" cy="34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81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6754" y="1860916"/>
            <a:ext cx="9038492" cy="2494453"/>
          </a:xfrm>
        </p:spPr>
        <p:txBody>
          <a:bodyPr>
            <a:normAutofit/>
          </a:bodyPr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8492" y="1860916"/>
            <a:ext cx="9144000" cy="641716"/>
          </a:xfrm>
        </p:spPr>
        <p:txBody>
          <a:bodyPr>
            <a:noAutofit/>
          </a:bodyPr>
          <a:lstStyle/>
          <a:p>
            <a:r>
              <a:rPr lang="en-US" sz="4000" dirty="0"/>
              <a:t>Chapter 14: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D05D78-76CA-4061-9798-18BF7BD64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11F530-6B0A-4A46-AC1E-6CB403EB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23CA-8871-437B-AB32-34205635D4C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86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C408DC31-EB8A-4ED0-9606-B4CBF1F694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669926"/>
            <a:ext cx="7888941" cy="990600"/>
          </a:xfrm>
        </p:spPr>
        <p:txBody>
          <a:bodyPr>
            <a:noAutofit/>
          </a:bodyPr>
          <a:lstStyle/>
          <a:p>
            <a:r>
              <a:rPr lang="en-US" sz="3600" dirty="0"/>
              <a:t>Case Study #3: Reducing Cesarean Section Rates in Brazilian Hospitals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0A1AB97-F3A6-4DD5-B9A7-694D80C415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836738"/>
            <a:ext cx="8823649" cy="4343400"/>
          </a:xfrm>
        </p:spPr>
        <p:txBody>
          <a:bodyPr rtlCol="0"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Interventions: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Organize a broad coalition of relevant stakeholders around the importance of safety for delivering mothers and their babies and ensuring an “appropriate birth”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Explicit effort to empower women to make their desired choices for delivery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The development of new care models that support vaginal birth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Measurement</a:t>
            </a:r>
          </a:p>
          <a:p>
            <a:pPr>
              <a:lnSpc>
                <a:spcPct val="100000"/>
              </a:lnSpc>
            </a:pPr>
            <a:r>
              <a:rPr lang="en-US" dirty="0"/>
              <a:t>Breakthrough Series Collaborative (BTS) method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Employs a clear aim, a defined set of changes that can be iteratively improved throughout the project, and a structured set of meetings including joint all-team “learning sessions” separated by “action periods” during which frontline practitioners rapidly test, measure, and improve the interventions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C18D38-FB66-484C-9048-A5DA2444B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428773C8-B8A7-2B11-BD1A-135C67B5C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E4A23CA-8871-437B-AB32-34205635D4C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584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C408DC31-EB8A-4ED0-9606-B4CBF1F694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0"/>
            <a:ext cx="7888941" cy="990600"/>
          </a:xfrm>
        </p:spPr>
        <p:txBody>
          <a:bodyPr>
            <a:noAutofit/>
          </a:bodyPr>
          <a:lstStyle/>
          <a:p>
            <a:r>
              <a:rPr lang="en-US" sz="3600" dirty="0"/>
              <a:t>Case Study #3: Reducing Cesarean Section Rates in Brazilian Hospitals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0A1AB97-F3A6-4DD5-B9A7-694D80C415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199" y="1912938"/>
            <a:ext cx="8823649" cy="4343400"/>
          </a:xfrm>
        </p:spPr>
        <p:txBody>
          <a:bodyPr rtlCol="0">
            <a:normAutofit/>
          </a:bodyPr>
          <a:lstStyle/>
          <a:p>
            <a:r>
              <a:rPr lang="en-US" dirty="0"/>
              <a:t>Lessons Learned:</a:t>
            </a:r>
          </a:p>
          <a:p>
            <a:pPr lvl="1"/>
            <a:r>
              <a:rPr lang="en-US" dirty="0"/>
              <a:t>Physician leadership is an essential ingredient in quality improvement initiatives.</a:t>
            </a:r>
          </a:p>
          <a:p>
            <a:pPr lvl="1"/>
            <a:r>
              <a:rPr lang="en-US" dirty="0"/>
              <a:t>Both processes and the built environment need to be redesigned to improve outcomes.</a:t>
            </a:r>
          </a:p>
          <a:p>
            <a:pPr lvl="1"/>
            <a:r>
              <a:rPr lang="en-US" dirty="0"/>
              <a:t>Effective and timely measurement is simply indispensable to all improvement efforts.</a:t>
            </a:r>
          </a:p>
          <a:p>
            <a:pPr lvl="1"/>
            <a:r>
              <a:rPr lang="en-US" dirty="0"/>
              <a:t>The importance of understanding and responding to systemic inequities and the social determinants of health.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C18D38-FB66-484C-9048-A5DA2444B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2C3B9B46-2F0E-75D7-27E2-5A506D73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E4A23CA-8871-437B-AB32-34205635D4C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698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C408DC31-EB8A-4ED0-9606-B4CBF1F694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0"/>
            <a:ext cx="7888941" cy="990600"/>
          </a:xfrm>
        </p:spPr>
        <p:txBody>
          <a:bodyPr>
            <a:noAutofit/>
          </a:bodyPr>
          <a:lstStyle/>
          <a:p>
            <a:r>
              <a:rPr lang="en-US" sz="3600" dirty="0"/>
              <a:t>Putting It All Together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0A1AB97-F3A6-4DD5-B9A7-694D80C415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199" y="1912938"/>
            <a:ext cx="8823649" cy="4343400"/>
          </a:xfrm>
        </p:spPr>
        <p:txBody>
          <a:bodyPr rtlCol="0">
            <a:normAutofit/>
          </a:bodyPr>
          <a:lstStyle/>
          <a:p>
            <a:r>
              <a:rPr lang="en-US" dirty="0"/>
              <a:t>“Quality is everyone’s responsibility.” – W. Edwards Deming</a:t>
            </a:r>
          </a:p>
          <a:p>
            <a:r>
              <a:rPr lang="en-US" dirty="0"/>
              <a:t>Quality improvement is a tested, and proven, method of change management regardless of the clinical discipline, regardless of the care setting, and regardless of geography and demographics.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C18D38-FB66-484C-9048-A5DA2444B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0FD30C84-7696-DCFC-9DD8-A1E0AA05F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E4A23CA-8871-437B-AB32-34205635D4C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535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BB34EA1-52CC-4A3F-8E26-8399A335A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914401"/>
            <a:ext cx="8610600" cy="1082675"/>
          </a:xfrm>
        </p:spPr>
        <p:txBody>
          <a:bodyPr/>
          <a:lstStyle/>
          <a:p>
            <a:pPr eaLnBrk="1" hangingPunct="1"/>
            <a:r>
              <a:rPr lang="en-US" altLang="en-US" sz="2800" i="1" dirty="0"/>
              <a:t>Chapter Outline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D41AD35D-735C-4CA1-BB9B-046DDB095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2362200"/>
            <a:ext cx="8496300" cy="3657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/>
              <a:t>Introduction</a:t>
            </a:r>
          </a:p>
          <a:p>
            <a:r>
              <a:rPr lang="en-US" altLang="en-US" sz="3600" dirty="0"/>
              <a:t>3 Case Studies</a:t>
            </a:r>
          </a:p>
          <a:p>
            <a:r>
              <a:rPr lang="en-US" altLang="en-US" sz="3600" dirty="0"/>
              <a:t>Putting It All Together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602B3E5-7C68-4AAA-B6C5-BCE82DE89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D5C75EC9-C8FF-2DF1-C1A4-522CE8FDC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E4A23CA-8871-437B-AB32-34205635D4CE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C408DC31-EB8A-4ED0-9606-B4CBF1F694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577850"/>
            <a:ext cx="8229600" cy="990600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Introduction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0A1AB97-F3A6-4DD5-B9A7-694D80C415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684338"/>
            <a:ext cx="8823649" cy="4343400"/>
          </a:xfrm>
        </p:spPr>
        <p:txBody>
          <a:bodyPr rtlCol="0"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In choosing the three case studies that follow, we looked for initiatives that exemplified well-known constituents of success: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Leadership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Teamwork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Measurement</a:t>
            </a:r>
          </a:p>
          <a:p>
            <a:pPr>
              <a:lnSpc>
                <a:spcPct val="100000"/>
              </a:lnSpc>
            </a:pPr>
            <a:r>
              <a:rPr lang="en-US" dirty="0"/>
              <a:t>Newer lessons on how best to effect positive change such as: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How culture and other social determinants affect health and care;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How costs can be reduced while quality is improved;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How relatively simple frameworks can transform the delivery of care to key populations. </a:t>
            </a:r>
          </a:p>
          <a:p>
            <a:pPr>
              <a:lnSpc>
                <a:spcPct val="100000"/>
              </a:lnSpc>
            </a:pPr>
            <a:r>
              <a:rPr lang="en-US" dirty="0"/>
              <a:t>Improvement stories that touch clinical care and operations, in both the US and in international settings.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C18D38-FB66-484C-9048-A5DA2444B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0DC6E6AB-1D42-3B91-E2FB-6AE2A8645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E4A23CA-8871-437B-AB32-34205635D4CE}" type="slidenum">
              <a:rPr lang="en-US" smtClean="0"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C408DC31-EB8A-4ED0-9606-B4CBF1F694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0"/>
            <a:ext cx="8229600" cy="990600"/>
          </a:xfrm>
        </p:spPr>
        <p:txBody>
          <a:bodyPr>
            <a:noAutofit/>
          </a:bodyPr>
          <a:lstStyle/>
          <a:p>
            <a:r>
              <a:rPr lang="en-US" sz="3200" dirty="0"/>
              <a:t>Case Study #1: Value Management at Lenox Hill Hospital of Northwell Health</a:t>
            </a:r>
            <a:endParaRPr lang="en-US" altLang="en-US" sz="2400" dirty="0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0A1AB97-F3A6-4DD5-B9A7-694D80C415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199" y="1912938"/>
            <a:ext cx="8823649" cy="4343400"/>
          </a:xfrm>
        </p:spPr>
        <p:txBody>
          <a:bodyPr rtlCol="0">
            <a:normAutofit lnSpcReduction="10000"/>
          </a:bodyPr>
          <a:lstStyle/>
          <a:p>
            <a:r>
              <a:rPr lang="en-US" dirty="0"/>
              <a:t>Value management facilitates clinical unit management by equipping teams with quality and cost data and driving continuous improvement work.</a:t>
            </a:r>
          </a:p>
          <a:p>
            <a:r>
              <a:rPr lang="en-US" dirty="0"/>
              <a:t>Important elements of value management prework include process mapping, the development of a linkage chart, team reflection on common challenges and opportunities, and role definition.</a:t>
            </a:r>
          </a:p>
          <a:p>
            <a:r>
              <a:rPr lang="en-US" dirty="0"/>
              <a:t>Improvement Work at Lenox Hill</a:t>
            </a:r>
          </a:p>
          <a:p>
            <a:pPr lvl="1"/>
            <a:r>
              <a:rPr lang="en-US" dirty="0"/>
              <a:t>Ready to Move (RTM) Measure</a:t>
            </a:r>
          </a:p>
          <a:p>
            <a:pPr lvl="1"/>
            <a:r>
              <a:rPr lang="en-US" dirty="0"/>
              <a:t>Cost of IV Tylenol</a:t>
            </a:r>
          </a:p>
          <a:p>
            <a:pPr lvl="1"/>
            <a:r>
              <a:rPr lang="en-US" dirty="0"/>
              <a:t>Percentage of Orders on Time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C18D38-FB66-484C-9048-A5DA2444B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D248DE2C-69A0-FBC0-E693-CE58F7988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E4A23CA-8871-437B-AB32-34205635D4C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81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C408DC31-EB8A-4ED0-9606-B4CBF1F694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0"/>
            <a:ext cx="8229600" cy="990600"/>
          </a:xfrm>
        </p:spPr>
        <p:txBody>
          <a:bodyPr>
            <a:noAutofit/>
          </a:bodyPr>
          <a:lstStyle/>
          <a:p>
            <a:r>
              <a:rPr lang="en-US" sz="3200" dirty="0"/>
              <a:t>Case Study #1: Value Management at Lenox Hill Hospital of Northwell Health</a:t>
            </a:r>
            <a:endParaRPr lang="en-US" altLang="en-US" sz="2400" dirty="0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0A1AB97-F3A6-4DD5-B9A7-694D80C415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199" y="1912938"/>
            <a:ext cx="8823649" cy="4343400"/>
          </a:xfrm>
        </p:spPr>
        <p:txBody>
          <a:bodyPr rtlCol="0">
            <a:normAutofit lnSpcReduction="10000"/>
          </a:bodyPr>
          <a:lstStyle/>
          <a:p>
            <a:r>
              <a:rPr lang="en-US" dirty="0"/>
              <a:t>Lessons Learned about the Value Management Approach</a:t>
            </a:r>
          </a:p>
          <a:p>
            <a:pPr lvl="1"/>
            <a:r>
              <a:rPr lang="en-US" dirty="0"/>
              <a:t>The team has benefited from a strong interdisciplinary approach and distributed leadership for the work.</a:t>
            </a:r>
          </a:p>
          <a:p>
            <a:pPr lvl="1"/>
            <a:r>
              <a:rPr lang="en-US" dirty="0"/>
              <a:t>The team has, over time, learned the importance of focusing on a small number of projects.</a:t>
            </a:r>
          </a:p>
          <a:p>
            <a:pPr lvl="1"/>
            <a:r>
              <a:rPr lang="en-US" dirty="0"/>
              <a:t>The team has successfully negotiated processes to access multiple data sources.</a:t>
            </a:r>
          </a:p>
          <a:p>
            <a:pPr lvl="1"/>
            <a:r>
              <a:rPr lang="en-US" dirty="0"/>
              <a:t>The work has benefited from the support of internal quality specialists .</a:t>
            </a:r>
          </a:p>
          <a:p>
            <a:pPr lvl="1"/>
            <a:r>
              <a:rPr lang="en-US" dirty="0"/>
              <a:t>The work has evolved over time to include both “deep improvement” and routine problem-solving.</a:t>
            </a:r>
          </a:p>
          <a:p>
            <a:pPr lvl="1"/>
            <a:r>
              <a:rPr lang="en-US" dirty="0"/>
              <a:t>The team has increasingly taken ownership of the effort and built strong internal improvement capability.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C18D38-FB66-484C-9048-A5DA2444B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64FFA5E6-E82D-5B7E-E36F-B06ECCD51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E4A23CA-8871-437B-AB32-34205635D4C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464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C408DC31-EB8A-4ED0-9606-B4CBF1F694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0"/>
            <a:ext cx="9932894" cy="990600"/>
          </a:xfrm>
        </p:spPr>
        <p:txBody>
          <a:bodyPr>
            <a:noAutofit/>
          </a:bodyPr>
          <a:lstStyle/>
          <a:p>
            <a:r>
              <a:rPr lang="en-US" sz="3600" dirty="0"/>
              <a:t>Case Study #2: Implementation of an Age-Friendly Health System in the VA Boston Healthcare System Geriatrics Clinic</a:t>
            </a:r>
            <a:endParaRPr lang="en-US" altLang="en-US" sz="1800" dirty="0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0A1AB97-F3A6-4DD5-B9A7-694D80C415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199" y="1912938"/>
            <a:ext cx="8823649" cy="4343400"/>
          </a:xfrm>
        </p:spPr>
        <p:txBody>
          <a:bodyPr rtlCol="0">
            <a:normAutofit/>
          </a:bodyPr>
          <a:lstStyle/>
          <a:p>
            <a:endParaRPr lang="en-US" dirty="0"/>
          </a:p>
          <a:p>
            <a:r>
              <a:rPr lang="en-US" dirty="0"/>
              <a:t>Leadership support</a:t>
            </a:r>
          </a:p>
          <a:p>
            <a:r>
              <a:rPr lang="en-US" dirty="0"/>
              <a:t>Forming interprofessional teams</a:t>
            </a:r>
          </a:p>
          <a:p>
            <a:r>
              <a:rPr lang="en-US" dirty="0"/>
              <a:t>Assessing, documenting, and acting on the 4Ms</a:t>
            </a:r>
          </a:p>
          <a:p>
            <a:r>
              <a:rPr lang="en-US" dirty="0"/>
              <a:t>Using 4Ms to guide care planning</a:t>
            </a:r>
          </a:p>
          <a:p>
            <a:r>
              <a:rPr lang="en-US" dirty="0"/>
              <a:t>Revising processes to create a stronger age-friendly system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C18D38-FB66-484C-9048-A5DA2444B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6C87C865-5988-440E-6DE8-B36AA736A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E4A23CA-8871-437B-AB32-34205635D4C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810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C408DC31-EB8A-4ED0-9606-B4CBF1F694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0"/>
            <a:ext cx="9932894" cy="990600"/>
          </a:xfrm>
        </p:spPr>
        <p:txBody>
          <a:bodyPr>
            <a:noAutofit/>
          </a:bodyPr>
          <a:lstStyle/>
          <a:p>
            <a:r>
              <a:rPr lang="en-US" sz="3600" dirty="0"/>
              <a:t>Case Study #2: Implementation of an Age-Friendly Health System in the VA Boston Healthcare System Geriatrics Clinic</a:t>
            </a:r>
            <a:endParaRPr lang="en-US" altLang="en-US" sz="1800" dirty="0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0A1AB97-F3A6-4DD5-B9A7-694D80C415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199" y="1912938"/>
            <a:ext cx="8823649" cy="4343400"/>
          </a:xfrm>
        </p:spPr>
        <p:txBody>
          <a:bodyPr rtlCol="0">
            <a:normAutofit/>
          </a:bodyPr>
          <a:lstStyle/>
          <a:p>
            <a:endParaRPr lang="en-US" dirty="0"/>
          </a:p>
          <a:p>
            <a:r>
              <a:rPr lang="en-US" dirty="0"/>
              <a:t>Improvement Work:</a:t>
            </a:r>
          </a:p>
          <a:p>
            <a:pPr lvl="1"/>
            <a:r>
              <a:rPr lang="en-US" dirty="0"/>
              <a:t>Improve mobility assessment and intervention</a:t>
            </a:r>
          </a:p>
          <a:p>
            <a:endParaRPr lang="en-US" dirty="0"/>
          </a:p>
          <a:p>
            <a:r>
              <a:rPr lang="en-US" dirty="0"/>
              <a:t>Opportunities</a:t>
            </a:r>
          </a:p>
          <a:p>
            <a:pPr lvl="1"/>
            <a:r>
              <a:rPr lang="en-US" dirty="0"/>
              <a:t>Joy at Work</a:t>
            </a:r>
          </a:p>
          <a:p>
            <a:pPr lvl="1"/>
            <a:r>
              <a:rPr lang="en-US" dirty="0"/>
              <a:t>Communication for Safe Care Transitions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C18D38-FB66-484C-9048-A5DA2444B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DEA1153-D9A0-16AF-CE2D-7351C6F3C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E4A23CA-8871-437B-AB32-34205635D4C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79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C408DC31-EB8A-4ED0-9606-B4CBF1F694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0"/>
            <a:ext cx="9932894" cy="990600"/>
          </a:xfrm>
        </p:spPr>
        <p:txBody>
          <a:bodyPr>
            <a:noAutofit/>
          </a:bodyPr>
          <a:lstStyle/>
          <a:p>
            <a:r>
              <a:rPr lang="en-US" sz="3600" dirty="0"/>
              <a:t>Case Study #2: Implementation of an Age-Friendly Health System in the VA Boston Healthcare System Geriatrics Clinic</a:t>
            </a:r>
            <a:endParaRPr lang="en-US" altLang="en-US" sz="1800" dirty="0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0A1AB97-F3A6-4DD5-B9A7-694D80C415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199" y="1912938"/>
            <a:ext cx="8823649" cy="4343400"/>
          </a:xfrm>
        </p:spPr>
        <p:txBody>
          <a:bodyPr rtlCol="0">
            <a:normAutofit/>
          </a:bodyPr>
          <a:lstStyle/>
          <a:p>
            <a:endParaRPr lang="en-US" dirty="0"/>
          </a:p>
          <a:p>
            <a:r>
              <a:rPr lang="en-US" dirty="0"/>
              <a:t>Key Factors to Success:</a:t>
            </a:r>
          </a:p>
          <a:p>
            <a:pPr lvl="1"/>
            <a:r>
              <a:rPr lang="en-US" dirty="0"/>
              <a:t>Commitment to working together to improve care for older adults</a:t>
            </a:r>
          </a:p>
          <a:p>
            <a:pPr lvl="1"/>
            <a:r>
              <a:rPr lang="en-US" dirty="0"/>
              <a:t>Involving champions and a strong interprofessional team</a:t>
            </a:r>
          </a:p>
          <a:p>
            <a:pPr lvl="1"/>
            <a:r>
              <a:rPr lang="en-US" dirty="0"/>
              <a:t>Willingness to start small and apply QI methods to learn rapidly and spread and scale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C18D38-FB66-484C-9048-A5DA2444B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FFAE3869-DC5A-4993-78DC-35E05326C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E4A23CA-8871-437B-AB32-34205635D4C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475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C408DC31-EB8A-4ED0-9606-B4CBF1F694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0"/>
            <a:ext cx="7888941" cy="990600"/>
          </a:xfrm>
        </p:spPr>
        <p:txBody>
          <a:bodyPr>
            <a:noAutofit/>
          </a:bodyPr>
          <a:lstStyle/>
          <a:p>
            <a:r>
              <a:rPr lang="en-US" sz="3600" dirty="0"/>
              <a:t>Case Study #3: Reducing Cesarean Section Rates in Brazilian Hospitals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0A1AB97-F3A6-4DD5-B9A7-694D80C415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199" y="1912938"/>
            <a:ext cx="8823649" cy="4343400"/>
          </a:xfrm>
        </p:spPr>
        <p:txBody>
          <a:bodyPr rtlCol="0">
            <a:normAutofit/>
          </a:bodyPr>
          <a:lstStyle/>
          <a:p>
            <a:r>
              <a:rPr lang="en-US" dirty="0"/>
              <a:t>Quality improvement methods had been used in the United States to successfully reduce C-section rates, but similar projects had not been tried in lower income nations.</a:t>
            </a:r>
          </a:p>
          <a:p>
            <a:endParaRPr lang="en-US" dirty="0"/>
          </a:p>
          <a:p>
            <a:r>
              <a:rPr lang="en-US" dirty="0"/>
              <a:t>“Appropriate Birth” Project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C18D38-FB66-484C-9048-A5DA2444B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2022 Foundation of the American College of Healthcare Executives. Not for sale.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A3FF15FA-EA83-D4CB-BFCB-C6D5678C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E4A23CA-8871-437B-AB32-34205635D4C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467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F5032181440D43B55E422A5C76F30C" ma:contentTypeVersion="23" ma:contentTypeDescription="Create a new document." ma:contentTypeScope="" ma:versionID="9d0b8187c1783a14fa289315ced2c83f">
  <xsd:schema xmlns:xsd="http://www.w3.org/2001/XMLSchema" xmlns:xs="http://www.w3.org/2001/XMLSchema" xmlns:p="http://schemas.microsoft.com/office/2006/metadata/properties" xmlns:ns2="09284045-d215-4eea-a6fb-d186447d56dd" xmlns:ns3="b8433483-1d4e-4fb3-9f99-54e542f370b8" targetNamespace="http://schemas.microsoft.com/office/2006/metadata/properties" ma:root="true" ma:fieldsID="7d71e2147094ed83d2c4739c7b6b4ba3" ns2:_="" ns3:_="">
    <xsd:import namespace="09284045-d215-4eea-a6fb-d186447d56dd"/>
    <xsd:import namespace="b8433483-1d4e-4fb3-9f99-54e542f370b8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Version" minOccurs="0"/>
                <xsd:element ref="ns2:MigrationWizIdPermissionLevels" minOccurs="0"/>
                <xsd:element ref="ns2:MigrationWizIdDocumentLibraryPermissions" minOccurs="0"/>
                <xsd:element ref="ns2:MigrationWizIdSecurityGroups" minOccurs="0"/>
                <xsd:element ref="ns2:lcf76f155ced4ddcb4097134ff3c332f0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1" minOccurs="0"/>
                <xsd:element ref="ns2:lcf76f155ced4ddcb4097134ff3c332f2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284045-d215-4eea-a6fb-d186447d56dd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Version" ma:index="10" nillable="true" ma:displayName="MigrationWizIdVersion" ma:internalName="MigrationWizIdVersion">
      <xsd:simpleType>
        <xsd:restriction base="dms:Text"/>
      </xsd:simpleType>
    </xsd:element>
    <xsd:element name="MigrationWizIdPermissionLevels" ma:index="11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2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3" nillable="true" ma:displayName="MigrationWizIdSecurityGroups" ma:internalName="MigrationWizIdSecurityGroups">
      <xsd:simpleType>
        <xsd:restriction base="dms:Text"/>
      </xsd:simpleType>
    </xsd:element>
    <xsd:element name="lcf76f155ced4ddcb4097134ff3c332f0" ma:index="14" nillable="true" ma:displayName="Image Tags_0" ma:hidden="true" ma:internalName="lcf76f155ced4ddcb4097134ff3c332f0" ma:readOnly="false">
      <xsd:simpleType>
        <xsd:restriction base="dms:Note"/>
      </xsd:simpleType>
    </xsd:element>
    <xsd:element name="MediaServiceMetadata" ma:index="1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1" ma:index="23" nillable="true" ma:displayName="Image Tags_0" ma:hidden="true" ma:internalName="lcf76f155ced4ddcb4097134ff3c332f1" ma:readOnly="false">
      <xsd:simpleType>
        <xsd:restriction base="dms:Note"/>
      </xsd:simpleType>
    </xsd:element>
    <xsd:element name="lcf76f155ced4ddcb4097134ff3c332f2" ma:index="24" nillable="true" ma:displayName="Image Tags_0" ma:hidden="true" ma:internalName="lcf76f155ced4ddcb4097134ff3c332f2" ma:readOnly="false">
      <xsd:simpleType>
        <xsd:restriction base="dms:Note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1ac81174-90e6-44ae-846b-49af66d086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433483-1d4e-4fb3-9f99-54e542f370b8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641c3dec-0607-4633-950a-0f5acd44eb26}" ma:internalName="TaxCatchAll" ma:showField="CatchAllData" ma:web="b8433483-1d4e-4fb3-9f99-54e542f370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9284045-d215-4eea-a6fb-d186447d56dd">
      <Terms xmlns="http://schemas.microsoft.com/office/infopath/2007/PartnerControls"/>
    </lcf76f155ced4ddcb4097134ff3c332f>
    <MigrationWizIdPermissionLevels xmlns="09284045-d215-4eea-a6fb-d186447d56dd" xsi:nil="true"/>
    <TaxCatchAll xmlns="b8433483-1d4e-4fb3-9f99-54e542f370b8" xsi:nil="true"/>
    <MigrationWizIdPermissions xmlns="09284045-d215-4eea-a6fb-d186447d56dd" xsi:nil="true"/>
    <MigrationWizIdVersion xmlns="09284045-d215-4eea-a6fb-d186447d56dd" xsi:nil="true"/>
    <MigrationWizIdDocumentLibraryPermissions xmlns="09284045-d215-4eea-a6fb-d186447d56dd" xsi:nil="true"/>
    <MigrationWizIdSecurityGroups xmlns="09284045-d215-4eea-a6fb-d186447d56dd" xsi:nil="true"/>
    <lcf76f155ced4ddcb4097134ff3c332f0 xmlns="09284045-d215-4eea-a6fb-d186447d56dd" xsi:nil="true"/>
    <lcf76f155ced4ddcb4097134ff3c332f1 xmlns="09284045-d215-4eea-a6fb-d186447d56dd" xsi:nil="true"/>
    <lcf76f155ced4ddcb4097134ff3c332f2 xmlns="09284045-d215-4eea-a6fb-d186447d56dd" xsi:nil="true"/>
    <MigrationWizId xmlns="09284045-d215-4eea-a6fb-d186447d56dd" xsi:nil="true"/>
  </documentManagement>
</p:properties>
</file>

<file path=customXml/itemProps1.xml><?xml version="1.0" encoding="utf-8"?>
<ds:datastoreItem xmlns:ds="http://schemas.openxmlformats.org/officeDocument/2006/customXml" ds:itemID="{0BC83A4B-4488-494C-A132-70E204CF0C20}"/>
</file>

<file path=customXml/itemProps2.xml><?xml version="1.0" encoding="utf-8"?>
<ds:datastoreItem xmlns:ds="http://schemas.openxmlformats.org/officeDocument/2006/customXml" ds:itemID="{C4BF2F09-FF61-4C10-9775-7C08F02F3CD2}"/>
</file>

<file path=customXml/itemProps3.xml><?xml version="1.0" encoding="utf-8"?>
<ds:datastoreItem xmlns:ds="http://schemas.openxmlformats.org/officeDocument/2006/customXml" ds:itemID="{4EC8CAFA-9F80-4DB6-B60D-5EFC63635808}"/>
</file>

<file path=docProps/app.xml><?xml version="1.0" encoding="utf-8"?>
<Properties xmlns="http://schemas.openxmlformats.org/officeDocument/2006/extended-properties" xmlns:vt="http://schemas.openxmlformats.org/officeDocument/2006/docPropsVTypes">
  <Template>{1F3DECF6-4809-4945-AE66-B222215907DB}tf16401378</Template>
  <TotalTime>605</TotalTime>
  <Words>938</Words>
  <Application>Microsoft Office PowerPoint</Application>
  <PresentationFormat>Widescreen</PresentationFormat>
  <Paragraphs>109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Putting It All Together</vt:lpstr>
      <vt:lpstr>Chapter Outline</vt:lpstr>
      <vt:lpstr>Introduction</vt:lpstr>
      <vt:lpstr>Case Study #1: Value Management at Lenox Hill Hospital of Northwell Health</vt:lpstr>
      <vt:lpstr>Case Study #1: Value Management at Lenox Hill Hospital of Northwell Health</vt:lpstr>
      <vt:lpstr>Case Study #2: Implementation of an Age-Friendly Health System in the VA Boston Healthcare System Geriatrics Clinic</vt:lpstr>
      <vt:lpstr>Case Study #2: Implementation of an Age-Friendly Health System in the VA Boston Healthcare System Geriatrics Clinic</vt:lpstr>
      <vt:lpstr>Case Study #2: Implementation of an Age-Friendly Health System in the VA Boston Healthcare System Geriatrics Clinic</vt:lpstr>
      <vt:lpstr>Case Study #3: Reducing Cesarean Section Rates in Brazilian Hospitals</vt:lpstr>
      <vt:lpstr>Case Study #3: Reducing Cesarean Section Rates in Brazilian Hospitals</vt:lpstr>
      <vt:lpstr>Case Study #3: Reducing Cesarean Section Rates in Brazilian Hospitals</vt:lpstr>
      <vt:lpstr>Putting It All Together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J. Baumann, FACHE</dc:creator>
  <cp:lastModifiedBy>Nancy A. Vitucci</cp:lastModifiedBy>
  <cp:revision>75</cp:revision>
  <dcterms:created xsi:type="dcterms:W3CDTF">2021-10-04T19:14:27Z</dcterms:created>
  <dcterms:modified xsi:type="dcterms:W3CDTF">2022-10-12T21:20:55Z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0x010100DBF5032181440D43B55E422A5C76F30C</vt:lpwstr>
  </property>
</Properties>
</file>