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authors.xml" ContentType="application/vnd.ms-powerpoi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2" r:id="rId2"/>
    <p:sldId id="271" r:id="rId3"/>
    <p:sldId id="256" r:id="rId4"/>
    <p:sldId id="273" r:id="rId5"/>
    <p:sldId id="274" r:id="rId6"/>
    <p:sldId id="275" r:id="rId7"/>
    <p:sldId id="276" r:id="rId8"/>
    <p:sldId id="277" r:id="rId9"/>
    <p:sldId id="278" r:id="rId10"/>
    <p:sldId id="279" r:id="rId11"/>
    <p:sldId id="280" r:id="rId12"/>
    <p:sldId id="281" r:id="rId13"/>
    <p:sldId id="28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FE70E16-5445-046E-D88B-776AFB394D67}" name="Copy Editor" initials="CE" userId="Copy Edito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945" autoAdjust="0"/>
    <p:restoredTop sz="94649" autoAdjust="0"/>
  </p:normalViewPr>
  <p:slideViewPr>
    <p:cSldViewPr snapToGrid="0">
      <p:cViewPr varScale="1">
        <p:scale>
          <a:sx n="104" d="100"/>
          <a:sy n="104" d="100"/>
        </p:scale>
        <p:origin x="126" y="18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0F3985-BA79-4202-AB92-2FDACCDBE8F5}" type="datetimeFigureOut">
              <a:rPr lang="en-US" smtClean="0"/>
              <a:t>10/12/2022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18EFA1-F7BB-4BC9-B12F-2064DF7DAE59}" type="slidenum">
              <a:rPr lang="en-US" smtClean="0"/>
              <a:t>‹#›</a:t>
            </a:fld>
            <a:endParaRPr lang="en-US" dirty="0"/>
          </a:p>
        </p:txBody>
      </p:sp>
    </p:spTree>
    <p:extLst>
      <p:ext uri="{BB962C8B-B14F-4D97-AF65-F5344CB8AC3E}">
        <p14:creationId xmlns:p14="http://schemas.microsoft.com/office/powerpoint/2010/main" val="3446314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18EFA1-F7BB-4BC9-B12F-2064DF7DAE59}" type="slidenum">
              <a:rPr lang="en-US" smtClean="0"/>
              <a:t>1</a:t>
            </a:fld>
            <a:endParaRPr lang="en-US" dirty="0"/>
          </a:p>
        </p:txBody>
      </p:sp>
    </p:spTree>
    <p:extLst>
      <p:ext uri="{BB962C8B-B14F-4D97-AF65-F5344CB8AC3E}">
        <p14:creationId xmlns:p14="http://schemas.microsoft.com/office/powerpoint/2010/main" val="800441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10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323067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11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886150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12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518379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13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484256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B1A5234-02C9-4C55-9C60-CCE26CE636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130A6DE2-8A4C-4E74-8881-D56E5788DC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4340" name="Slide Number Placeholder 3">
            <a:extLst>
              <a:ext uri="{FF2B5EF4-FFF2-40B4-BE49-F238E27FC236}">
                <a16:creationId xmlns:a16="http://schemas.microsoft.com/office/drawing/2014/main" id="{EEB1DEBF-BEB7-4317-9CD0-B8B8FA8BF8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62DA4A-D284-4A92-9C07-6478FF867433}" type="slidenum">
              <a:rPr lang="en-US" altLang="en-US" smtClean="0">
                <a:latin typeface="Times New Roman" panose="02020603050405020304" pitchFamily="18" charset="0"/>
              </a:rPr>
              <a:pPr fontAlgn="base">
                <a:spcBef>
                  <a:spcPct val="0"/>
                </a:spcBef>
                <a:spcAft>
                  <a:spcPct val="0"/>
                </a:spcAft>
              </a:pPr>
              <a:t>2</a:t>
            </a:fld>
            <a:endParaRPr lang="en-US" altLang="en-US" dirty="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3</a:t>
            </a:fld>
            <a:endParaRPr lang="en-US" altLang="en-US" dirty="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389619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584137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6</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684495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7</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159514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537429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3B58514D-07E9-4D38-B190-31379AABE5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027E912B-B18F-4BC8-800B-5A7C26F2E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id="{BF79AE19-4CFF-41AA-9959-D2F5B10063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6D035F3-3D7D-4061-90B8-9959396D99CE}" type="slidenum">
              <a:rPr lang="en-US" altLang="en-US" smtClean="0">
                <a:latin typeface="Times New Roman" panose="02020603050405020304" pitchFamily="18" charset="0"/>
              </a:rPr>
              <a:pPr fontAlgn="base">
                <a:spcBef>
                  <a:spcPct val="0"/>
                </a:spcBef>
                <a:spcAft>
                  <a:spcPct val="0"/>
                </a:spcAft>
              </a:pPr>
              <a:t>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065201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D44B-1CE0-409F-AA1B-6E96BEB40A5F}"/>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591B8E59-488B-4CF3-827D-8B8327A5E3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3D5C28A-9BF4-4729-8A77-B4A8A2607D55}"/>
              </a:ext>
            </a:extLst>
          </p:cNvPr>
          <p:cNvSpPr>
            <a:spLocks noGrp="1"/>
          </p:cNvSpPr>
          <p:nvPr>
            <p:ph type="dt" sz="half" idx="10"/>
          </p:nvPr>
        </p:nvSpPr>
        <p:spPr/>
        <p:txBody>
          <a:bodyPr/>
          <a:lstStyle/>
          <a:p>
            <a:fld id="{2AC18267-E115-4576-ADFE-BA98E0E4A506}" type="datetime1">
              <a:rPr lang="en-US" smtClean="0"/>
              <a:t>10/12/2022</a:t>
            </a:fld>
            <a:endParaRPr lang="en-US" dirty="0"/>
          </a:p>
        </p:txBody>
      </p:sp>
      <p:sp>
        <p:nvSpPr>
          <p:cNvPr id="5" name="Footer Placeholder 4">
            <a:extLst>
              <a:ext uri="{FF2B5EF4-FFF2-40B4-BE49-F238E27FC236}">
                <a16:creationId xmlns:a16="http://schemas.microsoft.com/office/drawing/2014/main" id="{BA344051-4304-4C72-B3BA-938230D795D3}"/>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4366CF42-B82D-41FB-B08B-C767C3FBEC7B}"/>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2913451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DFCA3-F311-4612-8258-0279389C5C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11A1B2-63B5-4C77-B11E-833541E486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581F71-5DD3-4C23-B04B-AD1897C78515}"/>
              </a:ext>
            </a:extLst>
          </p:cNvPr>
          <p:cNvSpPr>
            <a:spLocks noGrp="1"/>
          </p:cNvSpPr>
          <p:nvPr>
            <p:ph type="dt" sz="half" idx="10"/>
          </p:nvPr>
        </p:nvSpPr>
        <p:spPr/>
        <p:txBody>
          <a:bodyPr/>
          <a:lstStyle/>
          <a:p>
            <a:fld id="{BA99BD84-6005-4F1A-923C-B5E519D1955F}" type="datetime1">
              <a:rPr lang="en-US" smtClean="0"/>
              <a:t>10/12/2022</a:t>
            </a:fld>
            <a:endParaRPr lang="en-US" dirty="0"/>
          </a:p>
        </p:txBody>
      </p:sp>
      <p:sp>
        <p:nvSpPr>
          <p:cNvPr id="5" name="Footer Placeholder 4">
            <a:extLst>
              <a:ext uri="{FF2B5EF4-FFF2-40B4-BE49-F238E27FC236}">
                <a16:creationId xmlns:a16="http://schemas.microsoft.com/office/drawing/2014/main" id="{DB65AF34-7CC2-4C79-9ADE-98D014E02906}"/>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23D5C669-9573-405F-9DD0-4AB3C92BE7D6}"/>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2374451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080A78-6790-4706-B5DC-ACB8F4102C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E7ABEB-4633-4681-AF96-23F3A931C5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4027FC-7A70-45CF-A7D6-C1074465DE8A}"/>
              </a:ext>
            </a:extLst>
          </p:cNvPr>
          <p:cNvSpPr>
            <a:spLocks noGrp="1"/>
          </p:cNvSpPr>
          <p:nvPr>
            <p:ph type="dt" sz="half" idx="10"/>
          </p:nvPr>
        </p:nvSpPr>
        <p:spPr/>
        <p:txBody>
          <a:bodyPr/>
          <a:lstStyle/>
          <a:p>
            <a:fld id="{68CC437F-9AA9-4C38-AB67-50B84E8B059E}" type="datetime1">
              <a:rPr lang="en-US" smtClean="0"/>
              <a:t>10/12/2022</a:t>
            </a:fld>
            <a:endParaRPr lang="en-US" dirty="0"/>
          </a:p>
        </p:txBody>
      </p:sp>
      <p:sp>
        <p:nvSpPr>
          <p:cNvPr id="5" name="Footer Placeholder 4">
            <a:extLst>
              <a:ext uri="{FF2B5EF4-FFF2-40B4-BE49-F238E27FC236}">
                <a16:creationId xmlns:a16="http://schemas.microsoft.com/office/drawing/2014/main" id="{D00FAA80-CEC9-472D-8C8D-53302C893CA5}"/>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88DBB94D-52AC-4352-8335-1D984A128E0F}"/>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272404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96541-EAC5-41EA-9291-031298761A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26C1A5-C4A9-4CB1-8C5E-4AB044B1DF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446924-2ABC-47EF-BE1D-A19CCFB77BEB}"/>
              </a:ext>
            </a:extLst>
          </p:cNvPr>
          <p:cNvSpPr>
            <a:spLocks noGrp="1"/>
          </p:cNvSpPr>
          <p:nvPr>
            <p:ph type="dt" sz="half" idx="10"/>
          </p:nvPr>
        </p:nvSpPr>
        <p:spPr/>
        <p:txBody>
          <a:bodyPr/>
          <a:lstStyle/>
          <a:p>
            <a:fld id="{6EF35B21-40E6-4B92-8EBE-912112FFE3C9}" type="datetime1">
              <a:rPr lang="en-US" smtClean="0"/>
              <a:t>10/12/2022</a:t>
            </a:fld>
            <a:endParaRPr lang="en-US" dirty="0"/>
          </a:p>
        </p:txBody>
      </p:sp>
      <p:sp>
        <p:nvSpPr>
          <p:cNvPr id="5" name="Footer Placeholder 4">
            <a:extLst>
              <a:ext uri="{FF2B5EF4-FFF2-40B4-BE49-F238E27FC236}">
                <a16:creationId xmlns:a16="http://schemas.microsoft.com/office/drawing/2014/main" id="{510EEEE3-58F9-4453-99DF-C3C9EDCB44AE}"/>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8297687C-85AB-499C-B0CC-D45D143E0D1A}"/>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43008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57067-A4F8-4209-A40E-2B3E475740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3FC60E-1BC8-4B75-87F0-90F9CB5E1B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C4FA1D-D5A6-4DF4-BC0D-635473DA3A0F}"/>
              </a:ext>
            </a:extLst>
          </p:cNvPr>
          <p:cNvSpPr>
            <a:spLocks noGrp="1"/>
          </p:cNvSpPr>
          <p:nvPr>
            <p:ph type="dt" sz="half" idx="10"/>
          </p:nvPr>
        </p:nvSpPr>
        <p:spPr/>
        <p:txBody>
          <a:bodyPr/>
          <a:lstStyle/>
          <a:p>
            <a:fld id="{10CBA884-3AA9-426C-B85A-016792B2B25C}" type="datetime1">
              <a:rPr lang="en-US" smtClean="0"/>
              <a:t>10/12/2022</a:t>
            </a:fld>
            <a:endParaRPr lang="en-US" dirty="0"/>
          </a:p>
        </p:txBody>
      </p:sp>
      <p:sp>
        <p:nvSpPr>
          <p:cNvPr id="5" name="Footer Placeholder 4">
            <a:extLst>
              <a:ext uri="{FF2B5EF4-FFF2-40B4-BE49-F238E27FC236}">
                <a16:creationId xmlns:a16="http://schemas.microsoft.com/office/drawing/2014/main" id="{1DBB33AC-B31D-457E-B70C-EB43C7281F62}"/>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6D86A4F9-843E-4BA8-AAED-04E23A6D18A2}"/>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1365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CB8B9-31CF-47C6-9DC0-1C04601F64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A31FAB-C589-4C06-A907-C140FDF715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ABAE65-A0F8-49E8-8B4C-81D6C06F06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070383-C11D-404C-AC56-D2EF0035C7E7}"/>
              </a:ext>
            </a:extLst>
          </p:cNvPr>
          <p:cNvSpPr>
            <a:spLocks noGrp="1"/>
          </p:cNvSpPr>
          <p:nvPr>
            <p:ph type="dt" sz="half" idx="10"/>
          </p:nvPr>
        </p:nvSpPr>
        <p:spPr/>
        <p:txBody>
          <a:bodyPr/>
          <a:lstStyle/>
          <a:p>
            <a:fld id="{0DB5005F-2644-4260-ACEF-E841A687481A}" type="datetime1">
              <a:rPr lang="en-US" smtClean="0"/>
              <a:t>10/12/2022</a:t>
            </a:fld>
            <a:endParaRPr lang="en-US" dirty="0"/>
          </a:p>
        </p:txBody>
      </p:sp>
      <p:sp>
        <p:nvSpPr>
          <p:cNvPr id="6" name="Footer Placeholder 5">
            <a:extLst>
              <a:ext uri="{FF2B5EF4-FFF2-40B4-BE49-F238E27FC236}">
                <a16:creationId xmlns:a16="http://schemas.microsoft.com/office/drawing/2014/main" id="{AFEA0E67-4C2C-48EF-8D3F-BC479AC746F6}"/>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7" name="Slide Number Placeholder 6">
            <a:extLst>
              <a:ext uri="{FF2B5EF4-FFF2-40B4-BE49-F238E27FC236}">
                <a16:creationId xmlns:a16="http://schemas.microsoft.com/office/drawing/2014/main" id="{FD44B35E-30C2-40ED-905C-489D795B7986}"/>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34431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6FD5D-28EA-435F-99A9-F2283F9BA3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DEDCC4-6CDE-409F-992F-E54214B979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677A5E-E6E6-4B48-84B3-A28C5574C5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F52BBE-BEAC-4FE9-92E2-22DD2EADB1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1A94A-85C8-42A7-9749-51F298E5B1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FC0622-080C-402C-BB44-8EB89CB13E7C}"/>
              </a:ext>
            </a:extLst>
          </p:cNvPr>
          <p:cNvSpPr>
            <a:spLocks noGrp="1"/>
          </p:cNvSpPr>
          <p:nvPr>
            <p:ph type="dt" sz="half" idx="10"/>
          </p:nvPr>
        </p:nvSpPr>
        <p:spPr/>
        <p:txBody>
          <a:bodyPr/>
          <a:lstStyle/>
          <a:p>
            <a:fld id="{1806BCAA-69BE-49B0-8F55-C8E05D00B03D}" type="datetime1">
              <a:rPr lang="en-US" smtClean="0"/>
              <a:t>10/12/2022</a:t>
            </a:fld>
            <a:endParaRPr lang="en-US" dirty="0"/>
          </a:p>
        </p:txBody>
      </p:sp>
      <p:sp>
        <p:nvSpPr>
          <p:cNvPr id="8" name="Footer Placeholder 7">
            <a:extLst>
              <a:ext uri="{FF2B5EF4-FFF2-40B4-BE49-F238E27FC236}">
                <a16:creationId xmlns:a16="http://schemas.microsoft.com/office/drawing/2014/main" id="{3FB0F6D2-52D0-4355-A484-2116A55299E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9" name="Slide Number Placeholder 8">
            <a:extLst>
              <a:ext uri="{FF2B5EF4-FFF2-40B4-BE49-F238E27FC236}">
                <a16:creationId xmlns:a16="http://schemas.microsoft.com/office/drawing/2014/main" id="{2BEB003E-D146-4F82-B010-C6066629BCA8}"/>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436135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FF89A-1DA1-4926-AD79-04B378A5F5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2598E3-860A-4A06-8C8B-2074BD70A566}"/>
              </a:ext>
            </a:extLst>
          </p:cNvPr>
          <p:cNvSpPr>
            <a:spLocks noGrp="1"/>
          </p:cNvSpPr>
          <p:nvPr>
            <p:ph type="dt" sz="half" idx="10"/>
          </p:nvPr>
        </p:nvSpPr>
        <p:spPr/>
        <p:txBody>
          <a:bodyPr/>
          <a:lstStyle/>
          <a:p>
            <a:fld id="{141F2CF6-D4F0-4582-8F4E-217A62E663C1}" type="datetime1">
              <a:rPr lang="en-US" smtClean="0"/>
              <a:t>10/12/2022</a:t>
            </a:fld>
            <a:endParaRPr lang="en-US" dirty="0"/>
          </a:p>
        </p:txBody>
      </p:sp>
      <p:sp>
        <p:nvSpPr>
          <p:cNvPr id="4" name="Footer Placeholder 3">
            <a:extLst>
              <a:ext uri="{FF2B5EF4-FFF2-40B4-BE49-F238E27FC236}">
                <a16:creationId xmlns:a16="http://schemas.microsoft.com/office/drawing/2014/main" id="{58FEA990-9A39-4DC1-B0DE-22CA132E4CF8}"/>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5" name="Slide Number Placeholder 4">
            <a:extLst>
              <a:ext uri="{FF2B5EF4-FFF2-40B4-BE49-F238E27FC236}">
                <a16:creationId xmlns:a16="http://schemas.microsoft.com/office/drawing/2014/main" id="{7C2A6110-AFFD-4BBB-A5A0-99566B75DCD9}"/>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3048589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031E00-BFB4-4835-B13C-C568102519E1}"/>
              </a:ext>
            </a:extLst>
          </p:cNvPr>
          <p:cNvSpPr>
            <a:spLocks noGrp="1"/>
          </p:cNvSpPr>
          <p:nvPr>
            <p:ph type="dt" sz="half" idx="10"/>
          </p:nvPr>
        </p:nvSpPr>
        <p:spPr/>
        <p:txBody>
          <a:bodyPr/>
          <a:lstStyle/>
          <a:p>
            <a:fld id="{A138DAE3-B297-4571-B8B4-2F2F1A7B09A1}" type="datetime1">
              <a:rPr lang="en-US" smtClean="0"/>
              <a:t>10/12/2022</a:t>
            </a:fld>
            <a:endParaRPr lang="en-US" dirty="0"/>
          </a:p>
        </p:txBody>
      </p:sp>
      <p:sp>
        <p:nvSpPr>
          <p:cNvPr id="3" name="Footer Placeholder 2">
            <a:extLst>
              <a:ext uri="{FF2B5EF4-FFF2-40B4-BE49-F238E27FC236}">
                <a16:creationId xmlns:a16="http://schemas.microsoft.com/office/drawing/2014/main" id="{8FDEEF88-6344-452E-A3A6-34D6CBBD32E1}"/>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4" name="Slide Number Placeholder 3">
            <a:extLst>
              <a:ext uri="{FF2B5EF4-FFF2-40B4-BE49-F238E27FC236}">
                <a16:creationId xmlns:a16="http://schemas.microsoft.com/office/drawing/2014/main" id="{F5369CE0-7B3D-4DB3-A11C-8A3C07871B35}"/>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039626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42F5-13D4-41C3-B902-0B179B433C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15C08D-85FA-414E-8433-9ACB1AF06F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6ED650-EAAD-415D-ACCF-9E7B61454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62298A-A49F-41DD-A8E5-B30B0D681AE2}"/>
              </a:ext>
            </a:extLst>
          </p:cNvPr>
          <p:cNvSpPr>
            <a:spLocks noGrp="1"/>
          </p:cNvSpPr>
          <p:nvPr>
            <p:ph type="dt" sz="half" idx="10"/>
          </p:nvPr>
        </p:nvSpPr>
        <p:spPr/>
        <p:txBody>
          <a:bodyPr/>
          <a:lstStyle/>
          <a:p>
            <a:fld id="{472F0B5C-2D36-4FC0-91F1-3B45437895A0}" type="datetime1">
              <a:rPr lang="en-US" smtClean="0"/>
              <a:t>10/12/2022</a:t>
            </a:fld>
            <a:endParaRPr lang="en-US" dirty="0"/>
          </a:p>
        </p:txBody>
      </p:sp>
      <p:sp>
        <p:nvSpPr>
          <p:cNvPr id="6" name="Footer Placeholder 5">
            <a:extLst>
              <a:ext uri="{FF2B5EF4-FFF2-40B4-BE49-F238E27FC236}">
                <a16:creationId xmlns:a16="http://schemas.microsoft.com/office/drawing/2014/main" id="{8A553F20-3E63-49BC-AE65-31384493BF3E}"/>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7" name="Slide Number Placeholder 6">
            <a:extLst>
              <a:ext uri="{FF2B5EF4-FFF2-40B4-BE49-F238E27FC236}">
                <a16:creationId xmlns:a16="http://schemas.microsoft.com/office/drawing/2014/main" id="{712774B2-918C-428C-89E2-E281EE53273F}"/>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138844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60609-6F2D-4E14-B8DE-021DEF0533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F2C2B3-E60C-43B5-89FB-60FEB68759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E2C94D-2F3D-4563-AAD5-5BC58A8EAD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FDB681-17F1-4A17-9B3A-C9C8B2CB317C}"/>
              </a:ext>
            </a:extLst>
          </p:cNvPr>
          <p:cNvSpPr>
            <a:spLocks noGrp="1"/>
          </p:cNvSpPr>
          <p:nvPr>
            <p:ph type="dt" sz="half" idx="10"/>
          </p:nvPr>
        </p:nvSpPr>
        <p:spPr/>
        <p:txBody>
          <a:bodyPr/>
          <a:lstStyle/>
          <a:p>
            <a:fld id="{5B280A6F-4DF3-4BB2-B2C2-07B2AB245BE1}" type="datetime1">
              <a:rPr lang="en-US" smtClean="0"/>
              <a:t>10/12/2022</a:t>
            </a:fld>
            <a:endParaRPr lang="en-US" dirty="0"/>
          </a:p>
        </p:txBody>
      </p:sp>
      <p:sp>
        <p:nvSpPr>
          <p:cNvPr id="6" name="Footer Placeholder 5">
            <a:extLst>
              <a:ext uri="{FF2B5EF4-FFF2-40B4-BE49-F238E27FC236}">
                <a16:creationId xmlns:a16="http://schemas.microsoft.com/office/drawing/2014/main" id="{88DF0414-6C48-4F25-A837-B5AB48A65E3D}"/>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7" name="Slide Number Placeholder 6">
            <a:extLst>
              <a:ext uri="{FF2B5EF4-FFF2-40B4-BE49-F238E27FC236}">
                <a16:creationId xmlns:a16="http://schemas.microsoft.com/office/drawing/2014/main" id="{316A6E4F-4FF5-4186-BF41-A086F8E86C97}"/>
              </a:ext>
            </a:extLst>
          </p:cNvPr>
          <p:cNvSpPr>
            <a:spLocks noGrp="1"/>
          </p:cNvSpPr>
          <p:nvPr>
            <p:ph type="sldNum" sz="quarter" idx="12"/>
          </p:nvPr>
        </p:nvSpPr>
        <p:spPr/>
        <p:txBody>
          <a:bodyPr/>
          <a:lstStyle/>
          <a:p>
            <a:fld id="{0E4A23CA-8871-437B-AB32-34205635D4CE}" type="slidenum">
              <a:rPr lang="en-US" smtClean="0"/>
              <a:t>‹#›</a:t>
            </a:fld>
            <a:endParaRPr lang="en-US" dirty="0"/>
          </a:p>
        </p:txBody>
      </p:sp>
    </p:spTree>
    <p:extLst>
      <p:ext uri="{BB962C8B-B14F-4D97-AF65-F5344CB8AC3E}">
        <p14:creationId xmlns:p14="http://schemas.microsoft.com/office/powerpoint/2010/main" val="336666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0F9CF660-9982-48BD-A5A1-004686805474}"/>
              </a:ext>
            </a:extLst>
          </p:cNvPr>
          <p:cNvPicPr>
            <a:picLocks noChangeAspect="1"/>
          </p:cNvPicPr>
          <p:nvPr userDrawn="1"/>
        </p:nvPicPr>
        <p:blipFill>
          <a:blip r:embed="rId13"/>
          <a:stretch>
            <a:fillRect/>
          </a:stretch>
        </p:blipFill>
        <p:spPr>
          <a:xfrm>
            <a:off x="0" y="6228272"/>
            <a:ext cx="12192000" cy="625415"/>
          </a:xfrm>
          <a:prstGeom prst="rect">
            <a:avLst/>
          </a:prstGeom>
        </p:spPr>
      </p:pic>
      <p:sp>
        <p:nvSpPr>
          <p:cNvPr id="2" name="Title Placeholder 1">
            <a:extLst>
              <a:ext uri="{FF2B5EF4-FFF2-40B4-BE49-F238E27FC236}">
                <a16:creationId xmlns:a16="http://schemas.microsoft.com/office/drawing/2014/main" id="{9EEA6AE4-1E32-4B1A-9DA5-056226DDE7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110D47-A9ED-47F3-8271-4EB0E616F5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27E379-7493-497E-97ED-8A8151492C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1DCA8-6830-437C-9CD3-2D70AB4FB4C7}" type="datetime1">
              <a:rPr lang="en-US" smtClean="0"/>
              <a:t>10/12/2022</a:t>
            </a:fld>
            <a:endParaRPr lang="en-US" dirty="0"/>
          </a:p>
        </p:txBody>
      </p:sp>
      <p:sp>
        <p:nvSpPr>
          <p:cNvPr id="5" name="Footer Placeholder 4">
            <a:extLst>
              <a:ext uri="{FF2B5EF4-FFF2-40B4-BE49-F238E27FC236}">
                <a16:creationId xmlns:a16="http://schemas.microsoft.com/office/drawing/2014/main" id="{D7FD08E8-AA29-4915-B2BB-03C8E6C6306E}"/>
              </a:ext>
            </a:extLst>
          </p:cNvPr>
          <p:cNvSpPr>
            <a:spLocks noGrp="1"/>
          </p:cNvSpPr>
          <p:nvPr>
            <p:ph type="ftr" sz="quarter" idx="3"/>
          </p:nvPr>
        </p:nvSpPr>
        <p:spPr>
          <a:xfrm>
            <a:off x="3416061" y="6356350"/>
            <a:ext cx="5365630" cy="365125"/>
          </a:xfrm>
          <a:prstGeom prst="rect">
            <a:avLst/>
          </a:prstGeom>
        </p:spPr>
        <p:txBody>
          <a:bodyPr vert="horz" lIns="91440" tIns="45720" rIns="91440" bIns="45720" rtlCol="0" anchor="ctr"/>
          <a:lstStyle>
            <a:lvl1pPr algn="ctr">
              <a:defRPr sz="1200" b="1">
                <a:solidFill>
                  <a:schemeClr val="bg1"/>
                </a:solidFill>
              </a:defRPr>
            </a:lvl1pPr>
          </a:lstStyle>
          <a:p>
            <a:r>
              <a:rPr lang="en-US" dirty="0"/>
              <a:t>Copyright © 2022 Foundation of the American College of Healthcare Executives. Not for sale.</a:t>
            </a:r>
          </a:p>
        </p:txBody>
      </p:sp>
      <p:sp>
        <p:nvSpPr>
          <p:cNvPr id="6" name="Slide Number Placeholder 5">
            <a:extLst>
              <a:ext uri="{FF2B5EF4-FFF2-40B4-BE49-F238E27FC236}">
                <a16:creationId xmlns:a16="http://schemas.microsoft.com/office/drawing/2014/main" id="{E0FFA9B9-EFF9-43CF-B8E3-485429370A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4A23CA-8871-437B-AB32-34205635D4CE}" type="slidenum">
              <a:rPr lang="en-US" smtClean="0"/>
              <a:t>‹#›</a:t>
            </a:fld>
            <a:endParaRPr lang="en-US" dirty="0"/>
          </a:p>
        </p:txBody>
      </p:sp>
      <p:pic>
        <p:nvPicPr>
          <p:cNvPr id="14" name="Picture 13">
            <a:extLst>
              <a:ext uri="{FF2B5EF4-FFF2-40B4-BE49-F238E27FC236}">
                <a16:creationId xmlns:a16="http://schemas.microsoft.com/office/drawing/2014/main" id="{5E4353E0-1B00-B363-EE04-D5FFE48BB94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31134"/>
            <a:ext cx="12192000" cy="344950"/>
          </a:xfrm>
          <a:prstGeom prst="rect">
            <a:avLst/>
          </a:prstGeom>
        </p:spPr>
      </p:pic>
    </p:spTree>
    <p:extLst>
      <p:ext uri="{BB962C8B-B14F-4D97-AF65-F5344CB8AC3E}">
        <p14:creationId xmlns:p14="http://schemas.microsoft.com/office/powerpoint/2010/main" val="3167814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6754" y="1860916"/>
            <a:ext cx="9038492" cy="2952624"/>
          </a:xfrm>
        </p:spPr>
        <p:txBody>
          <a:bodyPr>
            <a:normAutofit/>
          </a:bodyPr>
          <a:lstStyle/>
          <a:p>
            <a:r>
              <a:rPr lang="en-US" altLang="en-US" dirty="0"/>
              <a:t>Health System Transformation</a:t>
            </a:r>
            <a:endParaRPr lang="en-US" dirty="0"/>
          </a:p>
        </p:txBody>
      </p:sp>
      <p:sp>
        <p:nvSpPr>
          <p:cNvPr id="3" name="Subtitle 2"/>
          <p:cNvSpPr>
            <a:spLocks noGrp="1"/>
          </p:cNvSpPr>
          <p:nvPr>
            <p:ph type="subTitle" idx="1"/>
          </p:nvPr>
        </p:nvSpPr>
        <p:spPr>
          <a:xfrm>
            <a:off x="1418492" y="1860916"/>
            <a:ext cx="9144000" cy="641716"/>
          </a:xfrm>
        </p:spPr>
        <p:txBody>
          <a:bodyPr>
            <a:noAutofit/>
          </a:bodyPr>
          <a:lstStyle/>
          <a:p>
            <a:r>
              <a:rPr lang="en-US" sz="4000" dirty="0"/>
              <a:t>Chapter 10:</a:t>
            </a:r>
          </a:p>
        </p:txBody>
      </p:sp>
      <p:sp>
        <p:nvSpPr>
          <p:cNvPr id="4" name="Footer Placeholder 3">
            <a:extLst>
              <a:ext uri="{FF2B5EF4-FFF2-40B4-BE49-F238E27FC236}">
                <a16:creationId xmlns:a16="http://schemas.microsoft.com/office/drawing/2014/main" id="{5FD05D78-76CA-4061-9798-18BF7BD6473E}"/>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5" name="Slide Number Placeholder 4">
            <a:extLst>
              <a:ext uri="{FF2B5EF4-FFF2-40B4-BE49-F238E27FC236}">
                <a16:creationId xmlns:a16="http://schemas.microsoft.com/office/drawing/2014/main" id="{F211F530-6B0A-4A46-AC1E-6CB403EB3FE5}"/>
              </a:ext>
            </a:extLst>
          </p:cNvPr>
          <p:cNvSpPr>
            <a:spLocks noGrp="1"/>
          </p:cNvSpPr>
          <p:nvPr>
            <p:ph type="sldNum" sz="quarter" idx="12"/>
          </p:nvPr>
        </p:nvSpPr>
        <p:spPr/>
        <p:txBody>
          <a:bodyPr/>
          <a:lstStyle/>
          <a:p>
            <a:fld id="{0E4A23CA-8871-437B-AB32-34205635D4CE}" type="slidenum">
              <a:rPr lang="en-US" smtClean="0"/>
              <a:t>1</a:t>
            </a:fld>
            <a:endParaRPr lang="en-US" dirty="0"/>
          </a:p>
        </p:txBody>
      </p:sp>
    </p:spTree>
    <p:extLst>
      <p:ext uri="{BB962C8B-B14F-4D97-AF65-F5344CB8AC3E}">
        <p14:creationId xmlns:p14="http://schemas.microsoft.com/office/powerpoint/2010/main" val="336886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Reduce Cost While Improving Patient Quality:</a:t>
            </a:r>
            <a:br>
              <a:rPr lang="en-US" altLang="en-US" sz="3200" dirty="0"/>
            </a:br>
            <a:r>
              <a:rPr lang="en-US" altLang="en-US" sz="3200" dirty="0"/>
              <a:t>Reengineer the Process</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4" name="Content Placeholder 3">
            <a:extLst>
              <a:ext uri="{FF2B5EF4-FFF2-40B4-BE49-F238E27FC236}">
                <a16:creationId xmlns:a16="http://schemas.microsoft.com/office/drawing/2014/main" id="{7C736129-A842-43C9-A9BB-E00E7AC24CC2}"/>
              </a:ext>
            </a:extLst>
          </p:cNvPr>
          <p:cNvSpPr>
            <a:spLocks noGrp="1"/>
          </p:cNvSpPr>
          <p:nvPr>
            <p:ph idx="1"/>
          </p:nvPr>
        </p:nvSpPr>
        <p:spPr/>
        <p:txBody>
          <a:bodyPr/>
          <a:lstStyle/>
          <a:p>
            <a:r>
              <a:rPr lang="en-US" dirty="0"/>
              <a:t>Typical process reengineering challenges</a:t>
            </a:r>
          </a:p>
        </p:txBody>
      </p:sp>
      <p:pic>
        <p:nvPicPr>
          <p:cNvPr id="7" name="Picture 6">
            <a:extLst>
              <a:ext uri="{FF2B5EF4-FFF2-40B4-BE49-F238E27FC236}">
                <a16:creationId xmlns:a16="http://schemas.microsoft.com/office/drawing/2014/main" id="{458AC9CE-F3E9-4EEF-8D2F-99CF3ED3A4F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803071" y="2232819"/>
            <a:ext cx="6585857" cy="3863181"/>
          </a:xfrm>
          <a:prstGeom prst="rect">
            <a:avLst/>
          </a:prstGeom>
          <a:noFill/>
          <a:ln>
            <a:noFill/>
          </a:ln>
        </p:spPr>
      </p:pic>
      <p:sp>
        <p:nvSpPr>
          <p:cNvPr id="3" name="Slide Number Placeholder 4">
            <a:extLst>
              <a:ext uri="{FF2B5EF4-FFF2-40B4-BE49-F238E27FC236}">
                <a16:creationId xmlns:a16="http://schemas.microsoft.com/office/drawing/2014/main" id="{5E6EB905-BA12-106E-4F91-B3CE6F53E337}"/>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10</a:t>
            </a:fld>
            <a:endParaRPr lang="en-US" dirty="0"/>
          </a:p>
        </p:txBody>
      </p:sp>
    </p:spTree>
    <p:extLst>
      <p:ext uri="{BB962C8B-B14F-4D97-AF65-F5344CB8AC3E}">
        <p14:creationId xmlns:p14="http://schemas.microsoft.com/office/powerpoint/2010/main" val="1004084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Transforming Quality and the Consumer Experience</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4" name="Content Placeholder 3">
            <a:extLst>
              <a:ext uri="{FF2B5EF4-FFF2-40B4-BE49-F238E27FC236}">
                <a16:creationId xmlns:a16="http://schemas.microsoft.com/office/drawing/2014/main" id="{7C736129-A842-43C9-A9BB-E00E7AC24CC2}"/>
              </a:ext>
            </a:extLst>
          </p:cNvPr>
          <p:cNvSpPr>
            <a:spLocks noGrp="1"/>
          </p:cNvSpPr>
          <p:nvPr>
            <p:ph idx="1"/>
          </p:nvPr>
        </p:nvSpPr>
        <p:spPr/>
        <p:txBody>
          <a:bodyPr>
            <a:normAutofit lnSpcReduction="10000"/>
          </a:bodyPr>
          <a:lstStyle/>
          <a:p>
            <a:r>
              <a:rPr lang="en-US" dirty="0"/>
              <a:t>Patients are inherently diverse, with different needs, resources, educational levels, and health goals.</a:t>
            </a:r>
          </a:p>
          <a:p>
            <a:r>
              <a:rPr lang="en-US" dirty="0"/>
              <a:t>Physicians and other providers are trained to tell patients what they need – not what they want to hear.</a:t>
            </a:r>
          </a:p>
          <a:p>
            <a:r>
              <a:rPr lang="en-US" dirty="0"/>
              <a:t>Understanding core needs that extend beyond focusing on clinical issues is where leading organizations often find opportunities to render the quality care that patients need AND do it in a manner that engages, supports, and facilitates the person.</a:t>
            </a:r>
          </a:p>
          <a:p>
            <a:r>
              <a:rPr lang="en-US" dirty="0"/>
              <a:t>Culturally, the organizations that have truly transformed the consumer experience maintain a relentless focus on the people they serve. </a:t>
            </a:r>
          </a:p>
        </p:txBody>
      </p:sp>
      <p:sp>
        <p:nvSpPr>
          <p:cNvPr id="3" name="Slide Number Placeholder 4">
            <a:extLst>
              <a:ext uri="{FF2B5EF4-FFF2-40B4-BE49-F238E27FC236}">
                <a16:creationId xmlns:a16="http://schemas.microsoft.com/office/drawing/2014/main" id="{BA01F3E3-69EB-894D-0BDE-D65157CB85C3}"/>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11</a:t>
            </a:fld>
            <a:endParaRPr lang="en-US" dirty="0"/>
          </a:p>
        </p:txBody>
      </p:sp>
    </p:spTree>
    <p:extLst>
      <p:ext uri="{BB962C8B-B14F-4D97-AF65-F5344CB8AC3E}">
        <p14:creationId xmlns:p14="http://schemas.microsoft.com/office/powerpoint/2010/main" val="179690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Active Implementation Strategies</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4" name="Content Placeholder 3">
            <a:extLst>
              <a:ext uri="{FF2B5EF4-FFF2-40B4-BE49-F238E27FC236}">
                <a16:creationId xmlns:a16="http://schemas.microsoft.com/office/drawing/2014/main" id="{7C736129-A842-43C9-A9BB-E00E7AC24CC2}"/>
              </a:ext>
            </a:extLst>
          </p:cNvPr>
          <p:cNvSpPr>
            <a:spLocks noGrp="1"/>
          </p:cNvSpPr>
          <p:nvPr>
            <p:ph idx="1"/>
          </p:nvPr>
        </p:nvSpPr>
        <p:spPr/>
        <p:txBody>
          <a:bodyPr>
            <a:normAutofit/>
          </a:bodyPr>
          <a:lstStyle/>
          <a:p>
            <a:r>
              <a:rPr lang="en-US" dirty="0"/>
              <a:t>Strategies using live activities, especially those that involve multiple instructional techniques, have demonstrated more positive results. </a:t>
            </a:r>
          </a:p>
          <a:p>
            <a:r>
              <a:rPr lang="en-US" dirty="0"/>
              <a:t>Opinion leaders</a:t>
            </a:r>
          </a:p>
          <a:p>
            <a:r>
              <a:rPr lang="en-US" dirty="0"/>
              <a:t>Academic detailing</a:t>
            </a:r>
          </a:p>
          <a:p>
            <a:r>
              <a:rPr lang="en-US" dirty="0"/>
              <a:t>Reminder involved intervention</a:t>
            </a:r>
          </a:p>
          <a:p>
            <a:r>
              <a:rPr lang="en-US" dirty="0"/>
              <a:t>Audit and feedback systems</a:t>
            </a:r>
          </a:p>
          <a:p>
            <a:r>
              <a:rPr lang="en-US" dirty="0"/>
              <a:t>Administrative intervention</a:t>
            </a:r>
          </a:p>
          <a:p>
            <a:r>
              <a:rPr lang="en-US" dirty="0"/>
              <a:t>Multifaced interventions</a:t>
            </a:r>
          </a:p>
          <a:p>
            <a:endParaRPr lang="en-US" dirty="0"/>
          </a:p>
        </p:txBody>
      </p:sp>
      <p:sp>
        <p:nvSpPr>
          <p:cNvPr id="3" name="Slide Number Placeholder 4">
            <a:extLst>
              <a:ext uri="{FF2B5EF4-FFF2-40B4-BE49-F238E27FC236}">
                <a16:creationId xmlns:a16="http://schemas.microsoft.com/office/drawing/2014/main" id="{C8DF34ED-7FD7-8954-4087-62EEFC016C1C}"/>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12</a:t>
            </a:fld>
            <a:endParaRPr lang="en-US" dirty="0"/>
          </a:p>
        </p:txBody>
      </p:sp>
    </p:spTree>
    <p:extLst>
      <p:ext uri="{BB962C8B-B14F-4D97-AF65-F5344CB8AC3E}">
        <p14:creationId xmlns:p14="http://schemas.microsoft.com/office/powerpoint/2010/main" val="2889718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Making Change Stick: Workforce Culture and Behaviors</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pic>
        <p:nvPicPr>
          <p:cNvPr id="8" name="Picture 7">
            <a:extLst>
              <a:ext uri="{FF2B5EF4-FFF2-40B4-BE49-F238E27FC236}">
                <a16:creationId xmlns:a16="http://schemas.microsoft.com/office/drawing/2014/main" id="{611CF325-8EE7-4F09-8A31-F2FDC9BD0A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552700" y="1752600"/>
            <a:ext cx="7086600" cy="4329430"/>
          </a:xfrm>
          <a:prstGeom prst="rect">
            <a:avLst/>
          </a:prstGeom>
          <a:noFill/>
          <a:ln>
            <a:noFill/>
          </a:ln>
        </p:spPr>
      </p:pic>
      <p:sp>
        <p:nvSpPr>
          <p:cNvPr id="3" name="Slide Number Placeholder 4">
            <a:extLst>
              <a:ext uri="{FF2B5EF4-FFF2-40B4-BE49-F238E27FC236}">
                <a16:creationId xmlns:a16="http://schemas.microsoft.com/office/drawing/2014/main" id="{92E66B2A-19FC-A4B9-4D5C-8FA10AEB4061}"/>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13</a:t>
            </a:fld>
            <a:endParaRPr lang="en-US" dirty="0"/>
          </a:p>
        </p:txBody>
      </p:sp>
    </p:spTree>
    <p:extLst>
      <p:ext uri="{BB962C8B-B14F-4D97-AF65-F5344CB8AC3E}">
        <p14:creationId xmlns:p14="http://schemas.microsoft.com/office/powerpoint/2010/main" val="17700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CBB34EA1-52CC-4A3F-8E26-8399A335AD55}"/>
              </a:ext>
            </a:extLst>
          </p:cNvPr>
          <p:cNvSpPr>
            <a:spLocks noGrp="1"/>
          </p:cNvSpPr>
          <p:nvPr>
            <p:ph type="title"/>
          </p:nvPr>
        </p:nvSpPr>
        <p:spPr>
          <a:xfrm>
            <a:off x="1790700" y="914401"/>
            <a:ext cx="8610600" cy="1082675"/>
          </a:xfrm>
        </p:spPr>
        <p:txBody>
          <a:bodyPr/>
          <a:lstStyle/>
          <a:p>
            <a:pPr eaLnBrk="1" hangingPunct="1"/>
            <a:r>
              <a:rPr lang="en-US" altLang="en-US" sz="2800" i="1" dirty="0"/>
              <a:t>Chapter Outline</a:t>
            </a:r>
          </a:p>
        </p:txBody>
      </p:sp>
      <p:sp>
        <p:nvSpPr>
          <p:cNvPr id="13315" name="Content Placeholder 2">
            <a:extLst>
              <a:ext uri="{FF2B5EF4-FFF2-40B4-BE49-F238E27FC236}">
                <a16:creationId xmlns:a16="http://schemas.microsoft.com/office/drawing/2014/main" id="{D41AD35D-735C-4CA1-BB9B-046DDB09550F}"/>
              </a:ext>
            </a:extLst>
          </p:cNvPr>
          <p:cNvSpPr>
            <a:spLocks noGrp="1"/>
          </p:cNvSpPr>
          <p:nvPr>
            <p:ph idx="1"/>
          </p:nvPr>
        </p:nvSpPr>
        <p:spPr>
          <a:xfrm>
            <a:off x="1905000" y="2362200"/>
            <a:ext cx="8496300" cy="3657600"/>
          </a:xfrm>
        </p:spPr>
        <p:txBody>
          <a:bodyPr>
            <a:normAutofit fontScale="77500" lnSpcReduction="20000"/>
          </a:bodyPr>
          <a:lstStyle/>
          <a:p>
            <a:pPr eaLnBrk="1" hangingPunct="1"/>
            <a:r>
              <a:rPr lang="en-US" altLang="en-US" sz="3600" dirty="0"/>
              <a:t>A Foundation to Realizing Transformational Goals</a:t>
            </a:r>
          </a:p>
          <a:p>
            <a:pPr eaLnBrk="1" hangingPunct="1"/>
            <a:r>
              <a:rPr lang="en-US" altLang="en-US" sz="3600" dirty="0"/>
              <a:t>An Unconventional Leadership Approach to Transformation</a:t>
            </a:r>
          </a:p>
          <a:p>
            <a:pPr eaLnBrk="1" hangingPunct="1"/>
            <a:r>
              <a:rPr lang="en-US" altLang="en-US" sz="3600" dirty="0"/>
              <a:t>Reduce Cost While Improving Patient Quality</a:t>
            </a:r>
          </a:p>
          <a:p>
            <a:pPr eaLnBrk="1" hangingPunct="1"/>
            <a:r>
              <a:rPr lang="en-US" altLang="en-US" sz="3600" dirty="0"/>
              <a:t>Transforming Quality and the Consumer Experience</a:t>
            </a:r>
          </a:p>
          <a:p>
            <a:pPr eaLnBrk="1" hangingPunct="1"/>
            <a:r>
              <a:rPr lang="en-US" altLang="en-US" sz="3600" dirty="0"/>
              <a:t>Active Implementation Strategies</a:t>
            </a:r>
          </a:p>
          <a:p>
            <a:pPr eaLnBrk="1" hangingPunct="1"/>
            <a:r>
              <a:rPr lang="en-US" altLang="en-US" sz="3600" dirty="0"/>
              <a:t>Making Change Stick: Workforce Culture and Behaviors</a:t>
            </a:r>
          </a:p>
        </p:txBody>
      </p:sp>
      <p:sp>
        <p:nvSpPr>
          <p:cNvPr id="2" name="Footer Placeholder 1">
            <a:extLst>
              <a:ext uri="{FF2B5EF4-FFF2-40B4-BE49-F238E27FC236}">
                <a16:creationId xmlns:a16="http://schemas.microsoft.com/office/drawing/2014/main" id="{8602B3E5-7C68-4AAA-B6C5-BCE82DE89AE0}"/>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4277391F-E485-E3D2-9214-D99532AA108E}"/>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A Foundation to Realizing Transformational Goals</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200" y="1752600"/>
            <a:ext cx="8823649" cy="4343400"/>
          </a:xfrm>
        </p:spPr>
        <p:txBody>
          <a:bodyPr rtlCol="0">
            <a:normAutofit fontScale="92500" lnSpcReduction="10000"/>
          </a:bodyPr>
          <a:lstStyle/>
          <a:p>
            <a:pPr>
              <a:defRPr/>
            </a:pPr>
            <a:r>
              <a:rPr lang="en-US" dirty="0"/>
              <a:t>Begins with leadership from the board of trustees, the CEO, and the executive team</a:t>
            </a:r>
          </a:p>
          <a:p>
            <a:pPr>
              <a:defRPr/>
            </a:pPr>
            <a:r>
              <a:rPr lang="en-US" dirty="0"/>
              <a:t>Baldrige Performance Excellence Framework</a:t>
            </a:r>
          </a:p>
          <a:p>
            <a:pPr>
              <a:defRPr/>
            </a:pPr>
            <a:r>
              <a:rPr lang="en-US" dirty="0"/>
              <a:t>Kotter’s Eight-Step Change Process</a:t>
            </a:r>
          </a:p>
          <a:p>
            <a:pPr lvl="1">
              <a:defRPr/>
            </a:pPr>
            <a:r>
              <a:rPr lang="en-US" dirty="0"/>
              <a:t>Unfreezing the old culture</a:t>
            </a:r>
          </a:p>
          <a:p>
            <a:pPr lvl="1">
              <a:defRPr/>
            </a:pPr>
            <a:r>
              <a:rPr lang="en-US" dirty="0"/>
              <a:t>Forming a powerful guiding coalition</a:t>
            </a:r>
          </a:p>
          <a:p>
            <a:pPr lvl="1">
              <a:defRPr/>
            </a:pPr>
            <a:r>
              <a:rPr lang="en-US" dirty="0"/>
              <a:t>Developing a vision and strategy</a:t>
            </a:r>
          </a:p>
          <a:p>
            <a:pPr lvl="1">
              <a:defRPr/>
            </a:pPr>
            <a:r>
              <a:rPr lang="en-US" dirty="0"/>
              <a:t>Communication a vision and strategy</a:t>
            </a:r>
          </a:p>
          <a:p>
            <a:pPr lvl="1">
              <a:defRPr/>
            </a:pPr>
            <a:r>
              <a:rPr lang="en-US" dirty="0"/>
              <a:t>Empowering employees to act on the vision and strategy</a:t>
            </a:r>
          </a:p>
          <a:p>
            <a:pPr lvl="1">
              <a:defRPr/>
            </a:pPr>
            <a:r>
              <a:rPr lang="en-US" dirty="0"/>
              <a:t>Generating short-term wins</a:t>
            </a:r>
          </a:p>
          <a:p>
            <a:pPr lvl="1">
              <a:defRPr/>
            </a:pPr>
            <a:r>
              <a:rPr lang="en-US" dirty="0"/>
              <a:t>Consolidating gains and producing more change</a:t>
            </a:r>
          </a:p>
          <a:p>
            <a:pPr lvl="1">
              <a:defRPr/>
            </a:pPr>
            <a:r>
              <a:rPr lang="en-US" dirty="0"/>
              <a:t>Refreezing new approaches in the culture</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1E12949B-60A2-B426-F826-7B9780B1A812}"/>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An Unconventional Leadership Approach to Transformation: Transformation Roadmap</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1912938"/>
            <a:ext cx="8823649" cy="4343400"/>
          </a:xfrm>
        </p:spPr>
        <p:txBody>
          <a:bodyPr rtlCol="0">
            <a:normAutofit/>
          </a:bodyPr>
          <a:lstStyle/>
          <a:p>
            <a:pPr>
              <a:defRPr/>
            </a:pPr>
            <a:r>
              <a:rPr lang="en-US" dirty="0"/>
              <a:t>Four acts of unconventional leadership often put the right mindset for transformation into practice.</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pic>
        <p:nvPicPr>
          <p:cNvPr id="6" name="Picture 5">
            <a:extLst>
              <a:ext uri="{FF2B5EF4-FFF2-40B4-BE49-F238E27FC236}">
                <a16:creationId xmlns:a16="http://schemas.microsoft.com/office/drawing/2014/main" id="{115827C8-9934-45F8-8A40-E9C58EF1CF3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84410" y="2808397"/>
            <a:ext cx="6623180" cy="3287603"/>
          </a:xfrm>
          <a:prstGeom prst="rect">
            <a:avLst/>
          </a:prstGeom>
          <a:noFill/>
          <a:ln>
            <a:noFill/>
          </a:ln>
        </p:spPr>
      </p:pic>
      <p:sp>
        <p:nvSpPr>
          <p:cNvPr id="3" name="Slide Number Placeholder 4">
            <a:extLst>
              <a:ext uri="{FF2B5EF4-FFF2-40B4-BE49-F238E27FC236}">
                <a16:creationId xmlns:a16="http://schemas.microsoft.com/office/drawing/2014/main" id="{A238F18E-8E8F-E49D-9B7E-2C1DBB64CD8E}"/>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4</a:t>
            </a:fld>
            <a:endParaRPr lang="en-US" dirty="0"/>
          </a:p>
        </p:txBody>
      </p:sp>
    </p:spTree>
    <p:extLst>
      <p:ext uri="{BB962C8B-B14F-4D97-AF65-F5344CB8AC3E}">
        <p14:creationId xmlns:p14="http://schemas.microsoft.com/office/powerpoint/2010/main" val="356378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fontScale="90000"/>
          </a:bodyPr>
          <a:lstStyle/>
          <a:p>
            <a:r>
              <a:rPr lang="en-US" altLang="en-US" sz="3200" dirty="0"/>
              <a:t>An Unconventional Leadership Approach to Transformation: Develop a Fast, Factual View of the Root Issues</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199" y="2171700"/>
            <a:ext cx="8823649" cy="4084638"/>
          </a:xfrm>
        </p:spPr>
        <p:txBody>
          <a:bodyPr rtlCol="0">
            <a:normAutofit/>
          </a:bodyPr>
          <a:lstStyle/>
          <a:p>
            <a:pPr>
              <a:defRPr/>
            </a:pPr>
            <a:r>
              <a:rPr lang="en-US" dirty="0"/>
              <a:t>Transformations rely on facts and objectivity.</a:t>
            </a:r>
          </a:p>
          <a:p>
            <a:pPr>
              <a:defRPr/>
            </a:pPr>
            <a:r>
              <a:rPr lang="en-US" dirty="0"/>
              <a:t>Working outside in – understanding market needs, evolutions, and trends, and then connecting this to an accurate view of organizational performance, strengths, and weaknesses is essential to producing an effective, grounded, and realistic transformation plan.</a:t>
            </a:r>
          </a:p>
          <a:p>
            <a:pPr>
              <a:defRPr/>
            </a:pPr>
            <a:r>
              <a:rPr lang="en-US" dirty="0"/>
              <a:t>Access to robust and timely data is equally important as the transformational plan. </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BDAD1254-105D-6A80-6AD1-D0C589E75601}"/>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5</a:t>
            </a:fld>
            <a:endParaRPr lang="en-US" dirty="0"/>
          </a:p>
        </p:txBody>
      </p:sp>
    </p:spTree>
    <p:extLst>
      <p:ext uri="{BB962C8B-B14F-4D97-AF65-F5344CB8AC3E}">
        <p14:creationId xmlns:p14="http://schemas.microsoft.com/office/powerpoint/2010/main" val="1643048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fontScale="90000"/>
          </a:bodyPr>
          <a:lstStyle/>
          <a:p>
            <a:r>
              <a:rPr lang="en-US" altLang="en-US" sz="3200" dirty="0"/>
              <a:t>An Unconventional Leadership Approach to Transformation: Design a Structural Blueprint for Reallocation</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200" y="2012950"/>
            <a:ext cx="8823649" cy="4343400"/>
          </a:xfrm>
        </p:spPr>
        <p:txBody>
          <a:bodyPr rtlCol="0">
            <a:normAutofit/>
          </a:bodyPr>
          <a:lstStyle/>
          <a:p>
            <a:r>
              <a:rPr lang="en-US" dirty="0"/>
              <a:t>Engaging a breadth of leaders, and allowing time for this process is important. </a:t>
            </a:r>
          </a:p>
          <a:p>
            <a:r>
              <a:rPr lang="en-US" dirty="0"/>
              <a:t>Engaging leaders also helps to ensure that the plan is practical to execute and reflects the realities of the organization’s starting point. </a:t>
            </a:r>
          </a:p>
          <a:p>
            <a:r>
              <a:rPr lang="en-US" dirty="0"/>
              <a:t>Finally, through a deliberate process, organizations can bring together diverse parts of the business, creating alignment around the vision, imperatives, and path forward. </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E7DCD737-F64F-180C-5C89-72DB73E1ECE8}"/>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6</a:t>
            </a:fld>
            <a:endParaRPr lang="en-US" dirty="0"/>
          </a:p>
        </p:txBody>
      </p:sp>
    </p:spTree>
    <p:extLst>
      <p:ext uri="{BB962C8B-B14F-4D97-AF65-F5344CB8AC3E}">
        <p14:creationId xmlns:p14="http://schemas.microsoft.com/office/powerpoint/2010/main" val="1068194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fontScale="90000"/>
          </a:bodyPr>
          <a:lstStyle/>
          <a:p>
            <a:r>
              <a:rPr lang="en-US" altLang="en-US" sz="3200" dirty="0"/>
              <a:t>An Unconventional Leadership Approach to Transformation: Pick Opportunities for Quick Wins and Self-Funding</a:t>
            </a:r>
          </a:p>
        </p:txBody>
      </p:sp>
      <p:sp>
        <p:nvSpPr>
          <p:cNvPr id="4101" name="Rectangle 5">
            <a:extLst>
              <a:ext uri="{FF2B5EF4-FFF2-40B4-BE49-F238E27FC236}">
                <a16:creationId xmlns:a16="http://schemas.microsoft.com/office/drawing/2014/main" id="{90A1AB97-F3A6-4DD5-B9A7-694D80C4155B}"/>
              </a:ext>
            </a:extLst>
          </p:cNvPr>
          <p:cNvSpPr>
            <a:spLocks noGrp="1" noChangeArrowheads="1"/>
          </p:cNvSpPr>
          <p:nvPr>
            <p:ph idx="1"/>
          </p:nvPr>
        </p:nvSpPr>
        <p:spPr>
          <a:xfrm>
            <a:off x="1981200" y="2012950"/>
            <a:ext cx="8823649" cy="4343400"/>
          </a:xfrm>
        </p:spPr>
        <p:txBody>
          <a:bodyPr rtlCol="0">
            <a:normAutofit/>
          </a:bodyPr>
          <a:lstStyle/>
          <a:p>
            <a:r>
              <a:rPr lang="en-US" dirty="0"/>
              <a:t>Quick wins – changes that can be instituted quickly, with immediate results – help to demonstrate the possibility and progress of change.</a:t>
            </a:r>
          </a:p>
          <a:p>
            <a:r>
              <a:rPr lang="en-US" dirty="0"/>
              <a:t>Convert those who are less engaged into the transformative path.</a:t>
            </a:r>
          </a:p>
          <a:p>
            <a:r>
              <a:rPr lang="en-US" dirty="0"/>
              <a:t>Truly transformative efforts yield sustainable gains across all aspects of the value equation that require changes to the core operating model.</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3" name="Slide Number Placeholder 4">
            <a:extLst>
              <a:ext uri="{FF2B5EF4-FFF2-40B4-BE49-F238E27FC236}">
                <a16:creationId xmlns:a16="http://schemas.microsoft.com/office/drawing/2014/main" id="{A431DBCD-9916-DBE0-3A5A-F1A659CB40AD}"/>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7</a:t>
            </a:fld>
            <a:endParaRPr lang="en-US" dirty="0"/>
          </a:p>
        </p:txBody>
      </p:sp>
    </p:spTree>
    <p:extLst>
      <p:ext uri="{BB962C8B-B14F-4D97-AF65-F5344CB8AC3E}">
        <p14:creationId xmlns:p14="http://schemas.microsoft.com/office/powerpoint/2010/main" val="2597008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Reduce Cost While Improving Patient Quality</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pic>
        <p:nvPicPr>
          <p:cNvPr id="6" name="Content Placeholder 5">
            <a:extLst>
              <a:ext uri="{FF2B5EF4-FFF2-40B4-BE49-F238E27FC236}">
                <a16:creationId xmlns:a16="http://schemas.microsoft.com/office/drawing/2014/main" id="{B5DD853F-5EF9-4BC4-B276-E09497DF9D5B}"/>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87575" y="2003425"/>
            <a:ext cx="8410575" cy="4162425"/>
          </a:xfrm>
          <a:prstGeom prst="rect">
            <a:avLst/>
          </a:prstGeom>
          <a:noFill/>
          <a:ln>
            <a:noFill/>
          </a:ln>
        </p:spPr>
      </p:pic>
      <p:sp>
        <p:nvSpPr>
          <p:cNvPr id="3" name="Slide Number Placeholder 4">
            <a:extLst>
              <a:ext uri="{FF2B5EF4-FFF2-40B4-BE49-F238E27FC236}">
                <a16:creationId xmlns:a16="http://schemas.microsoft.com/office/drawing/2014/main" id="{3816DBC7-562E-A0A2-6D69-B618B900793C}"/>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8</a:t>
            </a:fld>
            <a:endParaRPr lang="en-US" dirty="0"/>
          </a:p>
        </p:txBody>
      </p:sp>
    </p:spTree>
    <p:extLst>
      <p:ext uri="{BB962C8B-B14F-4D97-AF65-F5344CB8AC3E}">
        <p14:creationId xmlns:p14="http://schemas.microsoft.com/office/powerpoint/2010/main" val="3750058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a:extLst>
              <a:ext uri="{FF2B5EF4-FFF2-40B4-BE49-F238E27FC236}">
                <a16:creationId xmlns:a16="http://schemas.microsoft.com/office/drawing/2014/main" id="{C408DC31-EB8A-4ED0-9606-B4CBF1F6943F}"/>
              </a:ext>
            </a:extLst>
          </p:cNvPr>
          <p:cNvSpPr>
            <a:spLocks noGrp="1" noChangeArrowheads="1"/>
          </p:cNvSpPr>
          <p:nvPr>
            <p:ph type="title"/>
          </p:nvPr>
        </p:nvSpPr>
        <p:spPr>
          <a:xfrm>
            <a:off x="1981200" y="762000"/>
            <a:ext cx="8229600" cy="990600"/>
          </a:xfrm>
        </p:spPr>
        <p:txBody>
          <a:bodyPr>
            <a:normAutofit/>
          </a:bodyPr>
          <a:lstStyle/>
          <a:p>
            <a:r>
              <a:rPr lang="en-US" altLang="en-US" sz="3200" dirty="0"/>
              <a:t>Reduce Cost While Improving Patient Quality</a:t>
            </a:r>
          </a:p>
        </p:txBody>
      </p:sp>
      <p:sp>
        <p:nvSpPr>
          <p:cNvPr id="2" name="Footer Placeholder 1">
            <a:extLst>
              <a:ext uri="{FF2B5EF4-FFF2-40B4-BE49-F238E27FC236}">
                <a16:creationId xmlns:a16="http://schemas.microsoft.com/office/drawing/2014/main" id="{87C18D38-FB66-484C-9048-A5DA2444B2DB}"/>
              </a:ext>
            </a:extLst>
          </p:cNvPr>
          <p:cNvSpPr>
            <a:spLocks noGrp="1"/>
          </p:cNvSpPr>
          <p:nvPr>
            <p:ph type="ftr" sz="quarter" idx="11"/>
          </p:nvPr>
        </p:nvSpPr>
        <p:spPr/>
        <p:txBody>
          <a:bodyPr/>
          <a:lstStyle/>
          <a:p>
            <a:r>
              <a:rPr lang="en-US" dirty="0"/>
              <a:t>Copyright © 2022 Foundation of the American College of Healthcare Executives. Not for sale.</a:t>
            </a:r>
          </a:p>
        </p:txBody>
      </p:sp>
      <p:sp>
        <p:nvSpPr>
          <p:cNvPr id="4" name="Content Placeholder 3">
            <a:extLst>
              <a:ext uri="{FF2B5EF4-FFF2-40B4-BE49-F238E27FC236}">
                <a16:creationId xmlns:a16="http://schemas.microsoft.com/office/drawing/2014/main" id="{7C736129-A842-43C9-A9BB-E00E7AC24CC2}"/>
              </a:ext>
            </a:extLst>
          </p:cNvPr>
          <p:cNvSpPr>
            <a:spLocks noGrp="1"/>
          </p:cNvSpPr>
          <p:nvPr>
            <p:ph idx="1"/>
          </p:nvPr>
        </p:nvSpPr>
        <p:spPr/>
        <p:txBody>
          <a:bodyPr/>
          <a:lstStyle/>
          <a:p>
            <a:r>
              <a:rPr lang="en-US" dirty="0"/>
              <a:t>Top levers for process reengineering</a:t>
            </a:r>
          </a:p>
        </p:txBody>
      </p:sp>
      <p:pic>
        <p:nvPicPr>
          <p:cNvPr id="9" name="Picture 8">
            <a:extLst>
              <a:ext uri="{FF2B5EF4-FFF2-40B4-BE49-F238E27FC236}">
                <a16:creationId xmlns:a16="http://schemas.microsoft.com/office/drawing/2014/main" id="{1257A3B1-6A1F-45D8-AD92-46754AE754D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793741" y="2439511"/>
            <a:ext cx="6604518" cy="3656489"/>
          </a:xfrm>
          <a:prstGeom prst="rect">
            <a:avLst/>
          </a:prstGeom>
          <a:noFill/>
          <a:ln>
            <a:noFill/>
          </a:ln>
        </p:spPr>
      </p:pic>
      <p:sp>
        <p:nvSpPr>
          <p:cNvPr id="3" name="Slide Number Placeholder 4">
            <a:extLst>
              <a:ext uri="{FF2B5EF4-FFF2-40B4-BE49-F238E27FC236}">
                <a16:creationId xmlns:a16="http://schemas.microsoft.com/office/drawing/2014/main" id="{66B29B3C-291C-2917-EDEC-0CFBE6924F55}"/>
              </a:ext>
            </a:extLst>
          </p:cNvPr>
          <p:cNvSpPr>
            <a:spLocks noGrp="1"/>
          </p:cNvSpPr>
          <p:nvPr>
            <p:ph type="sldNum" sz="quarter" idx="12"/>
          </p:nvPr>
        </p:nvSpPr>
        <p:spPr>
          <a:xfrm>
            <a:off x="8610600" y="6356350"/>
            <a:ext cx="2743200" cy="365125"/>
          </a:xfrm>
        </p:spPr>
        <p:txBody>
          <a:bodyPr/>
          <a:lstStyle/>
          <a:p>
            <a:fld id="{0E4A23CA-8871-437B-AB32-34205635D4CE}" type="slidenum">
              <a:rPr lang="en-US" smtClean="0"/>
              <a:t>9</a:t>
            </a:fld>
            <a:endParaRPr lang="en-US" dirty="0"/>
          </a:p>
        </p:txBody>
      </p:sp>
    </p:spTree>
    <p:extLst>
      <p:ext uri="{BB962C8B-B14F-4D97-AF65-F5344CB8AC3E}">
        <p14:creationId xmlns:p14="http://schemas.microsoft.com/office/powerpoint/2010/main" val="2546619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F5032181440D43B55E422A5C76F30C" ma:contentTypeVersion="23" ma:contentTypeDescription="Create a new document." ma:contentTypeScope="" ma:versionID="9d0b8187c1783a14fa289315ced2c83f">
  <xsd:schema xmlns:xsd="http://www.w3.org/2001/XMLSchema" xmlns:xs="http://www.w3.org/2001/XMLSchema" xmlns:p="http://schemas.microsoft.com/office/2006/metadata/properties" xmlns:ns2="09284045-d215-4eea-a6fb-d186447d56dd" xmlns:ns3="b8433483-1d4e-4fb3-9f99-54e542f370b8" targetNamespace="http://schemas.microsoft.com/office/2006/metadata/properties" ma:root="true" ma:fieldsID="7d71e2147094ed83d2c4739c7b6b4ba3" ns2:_="" ns3:_="">
    <xsd:import namespace="09284045-d215-4eea-a6fb-d186447d56dd"/>
    <xsd:import namespace="b8433483-1d4e-4fb3-9f99-54e542f370b8"/>
    <xsd:element name="properties">
      <xsd:complexType>
        <xsd:sequence>
          <xsd:element name="documentManagement">
            <xsd:complexType>
              <xsd:all>
                <xsd:element ref="ns2:MigrationWizId" minOccurs="0"/>
                <xsd:element ref="ns2:MigrationWizIdPermissions" minOccurs="0"/>
                <xsd:element ref="ns2:MigrationWizIdVersion" minOccurs="0"/>
                <xsd:element ref="ns2:MigrationWizIdPermissionLevels" minOccurs="0"/>
                <xsd:element ref="ns2:MigrationWizIdDocumentLibraryPermissions" minOccurs="0"/>
                <xsd:element ref="ns2:MigrationWizIdSecurityGroups" minOccurs="0"/>
                <xsd:element ref="ns2:lcf76f155ced4ddcb4097134ff3c332f0"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1" minOccurs="0"/>
                <xsd:element ref="ns2:lcf76f155ced4ddcb4097134ff3c332f2"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284045-d215-4eea-a6fb-d186447d56dd"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MigrationWizIdPermissionLevels" ma:index="11" nillable="true" ma:displayName="MigrationWizIdPermissionLevels" ma:internalName="MigrationWizIdPermissionLevels">
      <xsd:simpleType>
        <xsd:restriction base="dms:Text"/>
      </xsd:simpleType>
    </xsd:element>
    <xsd:element name="MigrationWizIdDocumentLibraryPermissions" ma:index="12" nillable="true" ma:displayName="MigrationWizIdDocumentLibraryPermissions" ma:internalName="MigrationWizIdDocumentLibraryPermissions">
      <xsd:simpleType>
        <xsd:restriction base="dms:Text"/>
      </xsd:simpleType>
    </xsd:element>
    <xsd:element name="MigrationWizIdSecurityGroups" ma:index="13" nillable="true" ma:displayName="MigrationWizIdSecurityGroups" ma:internalName="MigrationWizIdSecurityGroups">
      <xsd:simpleType>
        <xsd:restriction base="dms:Text"/>
      </xsd:simpleType>
    </xsd:element>
    <xsd:element name="lcf76f155ced4ddcb4097134ff3c332f0" ma:index="14" nillable="true" ma:displayName="Image Tags_0" ma:hidden="true" ma:internalName="lcf76f155ced4ddcb4097134ff3c332f0" ma:readOnly="false">
      <xsd:simpleType>
        <xsd:restriction base="dms:Note"/>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1" ma:index="23" nillable="true" ma:displayName="Image Tags_0" ma:hidden="true" ma:internalName="lcf76f155ced4ddcb4097134ff3c332f1" ma:readOnly="false">
      <xsd:simpleType>
        <xsd:restriction base="dms:Note"/>
      </xsd:simpleType>
    </xsd:element>
    <xsd:element name="lcf76f155ced4ddcb4097134ff3c332f2" ma:index="24" nillable="true" ma:displayName="Image Tags_0" ma:hidden="true" ma:internalName="lcf76f155ced4ddcb4097134ff3c332f2" ma:readOnly="false">
      <xsd:simpleType>
        <xsd:restriction base="dms:Note"/>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ac81174-90e6-44ae-846b-49af66d08618" ma:termSetId="09814cd3-568e-fe90-9814-8d621ff8fb84" ma:anchorId="fba54fb3-c3e1-fe81-a776-ca4b69148c4d" ma:open="true" ma:isKeyword="false">
      <xsd:complexType>
        <xsd:sequence>
          <xsd:element ref="pc:Terms" minOccurs="0" maxOccurs="1"/>
        </xsd:sequence>
      </xsd:complexType>
    </xsd:element>
    <xsd:element name="MediaServiceOCR" ma:index="2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8433483-1d4e-4fb3-9f99-54e542f370b8"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641c3dec-0607-4633-950a-0f5acd44eb26}" ma:internalName="TaxCatchAll" ma:showField="CatchAllData" ma:web="b8433483-1d4e-4fb3-9f99-54e542f370b8">
      <xsd:complexType>
        <xsd:complexContent>
          <xsd:extension base="dms:MultiChoiceLookup">
            <xsd:sequence>
              <xsd:element name="Value" type="dms:Lookup" maxOccurs="unbounded" minOccurs="0" nillable="true"/>
            </xsd:sequence>
          </xsd:extension>
        </xsd:complexContent>
      </xsd:complexType>
    </xsd:element>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9284045-d215-4eea-a6fb-d186447d56dd">
      <Terms xmlns="http://schemas.microsoft.com/office/infopath/2007/PartnerControls"/>
    </lcf76f155ced4ddcb4097134ff3c332f>
    <MigrationWizIdPermissionLevels xmlns="09284045-d215-4eea-a6fb-d186447d56dd" xsi:nil="true"/>
    <TaxCatchAll xmlns="b8433483-1d4e-4fb3-9f99-54e542f370b8" xsi:nil="true"/>
    <MigrationWizIdPermissions xmlns="09284045-d215-4eea-a6fb-d186447d56dd" xsi:nil="true"/>
    <MigrationWizIdVersion xmlns="09284045-d215-4eea-a6fb-d186447d56dd" xsi:nil="true"/>
    <MigrationWizIdDocumentLibraryPermissions xmlns="09284045-d215-4eea-a6fb-d186447d56dd" xsi:nil="true"/>
    <MigrationWizIdSecurityGroups xmlns="09284045-d215-4eea-a6fb-d186447d56dd" xsi:nil="true"/>
    <lcf76f155ced4ddcb4097134ff3c332f0 xmlns="09284045-d215-4eea-a6fb-d186447d56dd" xsi:nil="true"/>
    <lcf76f155ced4ddcb4097134ff3c332f1 xmlns="09284045-d215-4eea-a6fb-d186447d56dd" xsi:nil="true"/>
    <lcf76f155ced4ddcb4097134ff3c332f2 xmlns="09284045-d215-4eea-a6fb-d186447d56dd" xsi:nil="true"/>
    <MigrationWizId xmlns="09284045-d215-4eea-a6fb-d186447d56dd" xsi:nil="true"/>
  </documentManagement>
</p:properties>
</file>

<file path=customXml/itemProps1.xml><?xml version="1.0" encoding="utf-8"?>
<ds:datastoreItem xmlns:ds="http://schemas.openxmlformats.org/officeDocument/2006/customXml" ds:itemID="{BF61DAF4-2EBF-4D36-8C09-7F3D287AF0BD}"/>
</file>

<file path=customXml/itemProps2.xml><?xml version="1.0" encoding="utf-8"?>
<ds:datastoreItem xmlns:ds="http://schemas.openxmlformats.org/officeDocument/2006/customXml" ds:itemID="{804E34C4-B122-4733-B30E-EAEF1AA1BE85}"/>
</file>

<file path=customXml/itemProps3.xml><?xml version="1.0" encoding="utf-8"?>
<ds:datastoreItem xmlns:ds="http://schemas.openxmlformats.org/officeDocument/2006/customXml" ds:itemID="{7C27803A-B82F-4213-BB39-6D2ED5037D82}"/>
</file>

<file path=docProps/app.xml><?xml version="1.0" encoding="utf-8"?>
<Properties xmlns="http://schemas.openxmlformats.org/officeDocument/2006/extended-properties" xmlns:vt="http://schemas.openxmlformats.org/officeDocument/2006/docPropsVTypes">
  <Template>{1F3DECF6-4809-4945-AE66-B222215907DB}tf16401378</Template>
  <TotalTime>493</TotalTime>
  <Words>789</Words>
  <Application>Microsoft Office PowerPoint</Application>
  <PresentationFormat>Widescreen</PresentationFormat>
  <Paragraphs>93</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Health System Transformation</vt:lpstr>
      <vt:lpstr>Chapter Outline</vt:lpstr>
      <vt:lpstr>A Foundation to Realizing Transformational Goals</vt:lpstr>
      <vt:lpstr>An Unconventional Leadership Approach to Transformation: Transformation Roadmap</vt:lpstr>
      <vt:lpstr>An Unconventional Leadership Approach to Transformation: Develop a Fast, Factual View of the Root Issues</vt:lpstr>
      <vt:lpstr>An Unconventional Leadership Approach to Transformation: Design a Structural Blueprint for Reallocation</vt:lpstr>
      <vt:lpstr>An Unconventional Leadership Approach to Transformation: Pick Opportunities for Quick Wins and Self-Funding</vt:lpstr>
      <vt:lpstr>Reduce Cost While Improving Patient Quality</vt:lpstr>
      <vt:lpstr>Reduce Cost While Improving Patient Quality</vt:lpstr>
      <vt:lpstr>Reduce Cost While Improving Patient Quality: Reengineer the Process</vt:lpstr>
      <vt:lpstr>Transforming Quality and the Consumer Experience</vt:lpstr>
      <vt:lpstr>Active Implementation Strategies</vt:lpstr>
      <vt:lpstr>Making Change Stick: Workforce Culture and Behaviors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J. Baumann, FACHE</dc:creator>
  <cp:lastModifiedBy>Nancy A. Vitucci</cp:lastModifiedBy>
  <cp:revision>60</cp:revision>
  <dcterms:created xsi:type="dcterms:W3CDTF">2021-10-04T19:14:27Z</dcterms:created>
  <dcterms:modified xsi:type="dcterms:W3CDTF">2022-10-12T21:13:01Z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0x010100DBF5032181440D43B55E422A5C76F30C</vt:lpwstr>
  </property>
</Properties>
</file>