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44922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e436d55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3e436d55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bg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0" y="-733560"/>
            <a:ext cx="12192000" cy="5203825"/>
          </a:xfrm>
          <a:custGeom>
            <a:avLst/>
            <a:gdLst/>
            <a:ahLst/>
            <a:cxnLst/>
            <a:rect l="0" t="0" r="0" b="0"/>
            <a:pathLst>
              <a:path w="5760" h="3278" extrusionOk="0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0">
                <a:schemeClr val="accent1"/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810001" y="612742"/>
            <a:ext cx="10572000" cy="3082565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  <a:defRPr sz="5400" b="1" i="0" u="none" strike="noStrike" cap="none">
                <a:solidFill>
                  <a:srgbClr val="FEFEFE"/>
                </a:solidFill>
                <a:effectLst/>
                <a:latin typeface="+mj-lt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810001" y="5090474"/>
            <a:ext cx="10572000" cy="825414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2400" b="0" i="0" u="none" strike="noStrike" cap="none">
                <a:solidFill>
                  <a:schemeClr val="tx1"/>
                </a:solidFill>
                <a:effectLst/>
                <a:latin typeface="+mn-lt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tx1"/>
                </a:solidFill>
                <a:latin typeface="+mn-lt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tx1"/>
                </a:solidFill>
                <a:latin typeface="+mn-lt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+mn-lt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sz="24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5" name="Google Shape;75;p11"/>
          <p:cNvSpPr>
            <a:spLocks noGrp="1"/>
          </p:cNvSpPr>
          <p:nvPr>
            <p:ph type="pic" idx="2"/>
          </p:nvPr>
        </p:nvSpPr>
        <p:spPr>
          <a:xfrm>
            <a:off x="6098117" y="0"/>
            <a:ext cx="6093883" cy="6858000"/>
          </a:xfrm>
          <a:prstGeom prst="rect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>
            <a:off x="814728" y="2344684"/>
            <a:ext cx="4852988" cy="35163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3885810" y="6041362"/>
            <a:ext cx="9768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590396" y="6041362"/>
            <a:ext cx="329541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4862689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sz="24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2" name="Google Shape;82;p12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4800600"/>
          </a:xfrm>
          <a:prstGeom prst="rect">
            <a:avLst/>
          </a:prstGeom>
          <a:noFill/>
          <a:ln w="100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>
            <a:off x="810000" y="5367338"/>
            <a:ext cx="10561418" cy="4937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0" b="0"/>
            <a:pathLst>
              <a:path w="3384" h="2308" extrusionOk="0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0">
                <a:schemeClr val="accent1"/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17779" dir="5400000" rotWithShape="0">
              <a:srgbClr val="000000">
                <a:alpha val="40000"/>
              </a:srgbClr>
            </a:outerShdw>
          </a:effectLst>
        </p:spPr>
      </p:sp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200"/>
              <a:buFont typeface="Century Gothic"/>
              <a:buNone/>
              <a:defRPr sz="42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1" name="Google Shape;91;p13"/>
          <p:cNvSpPr txBox="1">
            <a:spLocks noGrp="1"/>
          </p:cNvSpPr>
          <p:nvPr>
            <p:ph type="body" idx="2"/>
          </p:nvPr>
        </p:nvSpPr>
        <p:spPr>
          <a:xfrm>
            <a:off x="7574642" y="1081456"/>
            <a:ext cx="3810001" cy="40754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2" name="Google Shape;92;p13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93" name="Google Shape;93;p13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94" name="Google Shape;94;p13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/>
          <p:nvPr/>
        </p:nvSpPr>
        <p:spPr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0" b="0"/>
            <a:pathLst>
              <a:path w="3384" h="2308" extrusionOk="0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0">
                <a:schemeClr val="accent1"/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17779" dir="5400000" rotWithShape="0">
              <a:srgbClr val="000000">
                <a:alpha val="40000"/>
              </a:srgbClr>
            </a:outerShdw>
          </a:effectLst>
        </p:spPr>
      </p:sp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200"/>
              <a:buFont typeface="Century Gothic"/>
              <a:buNone/>
              <a:defRPr sz="32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6156000" y="2286000"/>
            <a:ext cx="4880300" cy="229552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9" name="Google Shape;99;p14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100" name="Google Shape;100;p14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101" name="Google Shape;101;p14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0" t="0" r="0" b="0"/>
            <a:pathLst>
              <a:path w="5760" h="1377" extrusionOk="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0">
                <a:schemeClr val="accent1"/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17779" dir="5400000" rotWithShape="0">
              <a:srgbClr val="000000">
                <a:alpha val="40000"/>
              </a:srgbClr>
            </a:outerShdw>
          </a:effectLst>
        </p:spPr>
      </p:sp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 rot="5400000">
            <a:off x="4254444" y="-1260043"/>
            <a:ext cx="3674397" cy="1056328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6" name="Google Shape;106;p15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107" name="Google Shape;107;p15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108" name="Google Shape;108;p15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0" b="0"/>
            <a:pathLst>
              <a:path w="2879" h="4320" extrusionOk="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0">
                <a:schemeClr val="accent1"/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17779" dir="5400000" rotWithShape="0">
              <a:srgbClr val="000000">
                <a:alpha val="40000"/>
              </a:srgbClr>
            </a:outerShdw>
          </a:effectLst>
        </p:spPr>
      </p:sp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 rot="5400000">
            <a:off x="6863537" y="1906175"/>
            <a:ext cx="5134798" cy="249479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 rot="5400000">
            <a:off x="1408290" y="-152200"/>
            <a:ext cx="5414962" cy="661154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3" name="Google Shape;113;p16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114" name="Google Shape;114;p16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115" name="Google Shape;115;p16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bg>
      <p:bgPr>
        <a:solidFill>
          <a:schemeClr val="bg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0" y="0"/>
            <a:ext cx="12192000" cy="1929316"/>
          </a:xfrm>
          <a:custGeom>
            <a:avLst/>
            <a:gdLst/>
            <a:ahLst/>
            <a:cxnLst/>
            <a:rect l="0" t="0" r="0" b="0"/>
            <a:pathLst>
              <a:path w="5760" h="1377" extrusionOk="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0">
                <a:schemeClr val="accent1"/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17779" dir="5400000" rotWithShape="0">
              <a:srgbClr val="000000">
                <a:alpha val="40000"/>
              </a:srgbClr>
            </a:outerShdw>
          </a:effectLst>
        </p:spPr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01288" y="270725"/>
            <a:ext cx="10571998" cy="970450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sz="4000" b="1" i="0" u="none" strike="noStrike" cap="none">
                <a:solidFill>
                  <a:srgbClr val="FEFEFE"/>
                </a:solidFill>
                <a:latin typeface="+mj-lt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451514" y="2130458"/>
            <a:ext cx="11288972" cy="3728341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1" wrap="square" lIns="91425" tIns="45700" rIns="91425" bIns="45700" anchor="t" anchorCtr="0"/>
          <a:lstStyle>
            <a:lvl1pPr marL="457200" marR="0" lvl="0" indent="-457200" algn="l" rtl="0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Noto Sans Symbols"/>
              <a:buChar char="○"/>
              <a:defRPr sz="3600" b="0" i="0" u="none" strike="noStrike" cap="none">
                <a:solidFill>
                  <a:schemeClr val="tx1"/>
                </a:solidFill>
                <a:effectLst/>
                <a:latin typeface="+mn-lt"/>
                <a:ea typeface="Century Gothic"/>
                <a:cs typeface="Century Gothic"/>
                <a:sym typeface="Century Gothic"/>
              </a:defRPr>
            </a:lvl1pPr>
            <a:lvl2pPr marL="914400" marR="0" lvl="1" indent="-4318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Char char="○"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4064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○"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○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○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tx1"/>
                </a:solidFill>
                <a:latin typeface="+mn-lt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tx1"/>
                </a:solidFill>
                <a:latin typeface="+mn-lt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n-lt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620" y="6059941"/>
            <a:ext cx="1597866" cy="532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0" y="1"/>
            <a:ext cx="12192000" cy="5203825"/>
          </a:xfrm>
          <a:custGeom>
            <a:avLst/>
            <a:gdLst/>
            <a:ahLst/>
            <a:cxnLst/>
            <a:rect l="0" t="0" r="0" b="0"/>
            <a:pathLst>
              <a:path w="5760" h="3278" extrusionOk="0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0">
                <a:schemeClr val="accent1"/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17779" dir="5400000" rotWithShape="0">
              <a:srgbClr val="000000">
                <a:alpha val="40000"/>
              </a:srgbClr>
            </a:outerShdw>
          </a:effectLst>
        </p:spPr>
      </p: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  <a:defRPr sz="48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L="457200" marR="0" lvl="0" indent="-228600" algn="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0" t="0" r="0" b="0"/>
            <a:pathLst>
              <a:path w="5760" h="1377" extrusionOk="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0">
                <a:schemeClr val="accent1"/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17779" dir="5400000" rotWithShape="0">
              <a:srgbClr val="000000">
                <a:alpha val="40000"/>
              </a:srgbClr>
            </a:outerShdw>
          </a:effectLst>
        </p:spPr>
      </p: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818712" y="2222287"/>
            <a:ext cx="5185873" cy="36387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187415" y="2222287"/>
            <a:ext cx="5194583" cy="363876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0" t="0" r="0" b="0"/>
            <a:pathLst>
              <a:path w="5760" h="1377" extrusionOk="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0">
                <a:schemeClr val="accent1"/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17779" dir="5400000" rotWithShape="0">
              <a:srgbClr val="000000">
                <a:alpha val="40000"/>
              </a:srgbClr>
            </a:outerShdw>
          </a:effectLst>
        </p:spPr>
      </p:sp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b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814729" y="2751138"/>
            <a:ext cx="5189856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3"/>
          </p:nvPr>
        </p:nvSpPr>
        <p:spPr>
          <a:xfrm>
            <a:off x="6187415" y="2174875"/>
            <a:ext cx="5194583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b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4"/>
          </p:nvPr>
        </p:nvSpPr>
        <p:spPr>
          <a:xfrm>
            <a:off x="6187415" y="2751138"/>
            <a:ext cx="5194583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0" t="0" r="0" b="0"/>
            <a:pathLst>
              <a:path w="5760" h="1377" extrusionOk="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0">
                <a:schemeClr val="accent1"/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17779" dir="5400000" rotWithShape="0">
              <a:srgbClr val="000000">
                <a:alpha val="40000"/>
              </a:srgbClr>
            </a:outerShdw>
          </a:effectLst>
        </p:spPr>
      </p: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/>
          <p:nvPr/>
        </p:nvSpPr>
        <p:spPr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0" b="0"/>
            <a:pathLst>
              <a:path w="3384" h="2308" extrusionOk="0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0">
                <a:schemeClr val="accent1"/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17779" dir="5400000" rotWithShape="0">
              <a:srgbClr val="000000">
                <a:alpha val="40000"/>
              </a:srgbClr>
            </a:outerShdw>
          </a:effectLst>
        </p:spPr>
      </p:sp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Century Gothic"/>
              <a:buNone/>
              <a:defRPr sz="2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4855633" y="446088"/>
            <a:ext cx="6252633" cy="54149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2"/>
          </p:nvPr>
        </p:nvSpPr>
        <p:spPr>
          <a:xfrm>
            <a:off x="1073151" y="2260738"/>
            <a:ext cx="3547533" cy="36003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lang="en-US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</a:pPr>
            <a:r>
              <a:rPr lang="en-US" sz="5400" b="1" i="0" u="none" strike="noStrike" cap="none" dirty="0">
                <a:solidFill>
                  <a:srgbClr val="FEFEFE"/>
                </a:solidFill>
                <a:latin typeface="+mn-lt"/>
                <a:cs typeface="Arial" panose="020B0604020202020204" pitchFamily="34" charset="0"/>
                <a:sym typeface="Century Gothic"/>
              </a:rPr>
              <a:t>PowerPoint Best Practice Tips:</a:t>
            </a:r>
            <a:r>
              <a:rPr lang="en-US" sz="6000" b="1" i="0" u="none" strike="noStrike" cap="none" dirty="0">
                <a:solidFill>
                  <a:srgbClr val="FEFEFE"/>
                </a:solidFill>
                <a:latin typeface="+mn-lt"/>
                <a:cs typeface="Arial" panose="020B0604020202020204" pitchFamily="34" charset="0"/>
                <a:sym typeface="Century Gothic"/>
              </a:rPr>
              <a:t/>
            </a:r>
            <a:br>
              <a:rPr lang="en-US" sz="6000" b="1" i="0" u="none" strike="noStrike" cap="none" dirty="0">
                <a:solidFill>
                  <a:srgbClr val="FEFEFE"/>
                </a:solidFill>
                <a:latin typeface="+mn-lt"/>
                <a:cs typeface="Arial" panose="020B0604020202020204" pitchFamily="34" charset="0"/>
                <a:sym typeface="Century Gothic"/>
              </a:rPr>
            </a:br>
            <a:endParaRPr sz="5400" b="1" i="0" u="none" strike="noStrike" cap="none" dirty="0">
              <a:solidFill>
                <a:srgbClr val="FEFEFE"/>
              </a:solidFill>
              <a:latin typeface="+mn-lt"/>
              <a:cs typeface="Arial" panose="020B0604020202020204" pitchFamily="34" charset="0"/>
              <a:sym typeface="Century Gothic"/>
            </a:endParaRPr>
          </a:p>
        </p:txBody>
      </p:sp>
      <p:sp>
        <p:nvSpPr>
          <p:cNvPr id="197" name="Google Shape;197;p29"/>
          <p:cNvSpPr txBox="1"/>
          <p:nvPr/>
        </p:nvSpPr>
        <p:spPr>
          <a:xfrm>
            <a:off x="1295399" y="5100935"/>
            <a:ext cx="958528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Presenting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entury Gothic"/>
                <a:cs typeface="Century Gothic"/>
                <a:sym typeface="Century Gothic"/>
              </a:rPr>
              <a:t> presentations on a 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alibri" panose="020F0502020204030204" pitchFamily="34" charset="0"/>
                <a:ea typeface="Century Gothic"/>
                <a:cs typeface="Century Gothic"/>
                <a:sym typeface="Century Gothic"/>
              </a:rPr>
              <a:t>computer 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entury Gothic"/>
                <a:cs typeface="Century Gothic"/>
                <a:sym typeface="Century Gothic"/>
              </a:rPr>
              <a:t>screen</a:t>
            </a:r>
            <a:endParaRPr sz="30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US" sz="4000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Font: At Least 32-Point Headings</a:t>
            </a:r>
            <a:endParaRPr sz="4000" i="0" u="none" strike="noStrike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entury Gothic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7472" lvl="1" indent="-347472">
              <a:spcBef>
                <a:spcPts val="0"/>
              </a:spcBef>
              <a:buSzPts val="2800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Use the largest size possible; at least 24-point bullets/lines. PowerPoint documents are especially small on the computer screen.</a:t>
            </a:r>
          </a:p>
          <a:p>
            <a:pPr marL="347472" lvl="1" indent="-347472">
              <a:spcBef>
                <a:spcPts val="1160"/>
              </a:spcBef>
              <a:buSzPts val="2800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Use a readable font—for example, a sans serif font such as:</a:t>
            </a:r>
          </a:p>
          <a:p>
            <a:pPr marL="909828" lvl="2" indent="-342900">
              <a:spcBef>
                <a:spcPts val="1000"/>
              </a:spcBef>
              <a:buSzPts val="2000"/>
              <a:buFont typeface="Courier New" charset="0"/>
              <a:buChar char="o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Arial</a:t>
            </a:r>
          </a:p>
          <a:p>
            <a:pPr marL="909828" lvl="2" indent="-342900">
              <a:spcBef>
                <a:spcPts val="1000"/>
              </a:spcBef>
              <a:buSzPts val="2000"/>
              <a:buFont typeface="Courier New" charset="0"/>
              <a:buChar char="o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Calibri</a:t>
            </a:r>
          </a:p>
          <a:p>
            <a:pPr marL="909828" lvl="2" indent="-342900">
              <a:spcBef>
                <a:spcPts val="1000"/>
              </a:spcBef>
              <a:buSzPts val="2000"/>
              <a:buFont typeface="Courier New" charset="0"/>
              <a:buChar char="o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Berlin Sans </a:t>
            </a:r>
          </a:p>
          <a:p>
            <a:pPr marL="909828" lvl="2" indent="-342900">
              <a:spcBef>
                <a:spcPts val="1000"/>
              </a:spcBef>
              <a:buSzPts val="2000"/>
              <a:buFont typeface="Courier New" charset="0"/>
              <a:buChar char="o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Gill Sans</a:t>
            </a:r>
          </a:p>
          <a:p>
            <a:pPr marL="909828" lvl="2" indent="-342900">
              <a:spcBef>
                <a:spcPts val="1000"/>
              </a:spcBef>
              <a:buSzPts val="2000"/>
              <a:buFont typeface="Courier New" charset="0"/>
              <a:buChar char="o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Tahoma</a:t>
            </a:r>
          </a:p>
          <a:p>
            <a:pPr marL="347472" lvl="1" indent="-347472">
              <a:spcBef>
                <a:spcPts val="1080"/>
              </a:spcBef>
              <a:buSzPts val="2400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Use the same font throughout, for each level of header.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US" sz="4000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Layout of Words</a:t>
            </a:r>
            <a:endParaRPr sz="4000" i="0" u="none" strike="noStrike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entury Gothic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Use bullets (</a:t>
            </a:r>
            <a:r>
              <a:rPr lang="en-US" b="1" dirty="0">
                <a:latin typeface="Calibri" panose="020F0502020204030204" pitchFamily="34" charset="0"/>
              </a:rPr>
              <a:t>NOT</a:t>
            </a:r>
            <a:r>
              <a:rPr lang="en-US" dirty="0">
                <a:latin typeface="Calibri" panose="020F0502020204030204" pitchFamily="34" charset="0"/>
              </a:rPr>
              <a:t> full sentences)</a:t>
            </a:r>
          </a:p>
          <a:p>
            <a:pPr marL="342900" lvl="0" indent="-342900">
              <a:spcBef>
                <a:spcPts val="1320"/>
              </a:spcBef>
            </a:pPr>
            <a:r>
              <a:rPr lang="en-US" b="1" dirty="0">
                <a:latin typeface="Calibri" panose="020F0502020204030204" pitchFamily="34" charset="0"/>
              </a:rPr>
              <a:t>6/6 rule</a:t>
            </a:r>
            <a:r>
              <a:rPr lang="en-US" dirty="0">
                <a:latin typeface="Calibri" panose="020F0502020204030204" pitchFamily="34" charset="0"/>
              </a:rPr>
              <a:t> – 6 lines per slide and 6 words per line</a:t>
            </a:r>
          </a:p>
          <a:p>
            <a:pPr marL="342900" lvl="0" indent="-342900">
              <a:spcBef>
                <a:spcPts val="1320"/>
              </a:spcBef>
            </a:pPr>
            <a:r>
              <a:rPr lang="en-US" dirty="0">
                <a:latin typeface="Calibri" panose="020F0502020204030204" pitchFamily="34" charset="0"/>
              </a:rPr>
              <a:t>Use dark background/light text</a:t>
            </a:r>
          </a:p>
          <a:p>
            <a:pPr marL="742950" lvl="1" indent="-285750">
              <a:spcBef>
                <a:spcPts val="1240"/>
              </a:spcBef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Avoid greens and reds in case viewers are color blind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en-US" sz="4000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Animations and Illustrations</a:t>
            </a:r>
            <a:endParaRPr sz="4000" i="0" u="none" strike="noStrike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entury Gothic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No fancy slide transitions or fly-ins</a:t>
            </a:r>
            <a:endParaRPr lang="en-US" sz="2000" dirty="0">
              <a:latin typeface="Calibri" panose="020F0502020204030204" pitchFamily="34" charset="0"/>
            </a:endParaRPr>
          </a:p>
          <a:p>
            <a:pPr marL="342900" lvl="0" indent="-342900">
              <a:spcBef>
                <a:spcPts val="1320"/>
              </a:spcBef>
            </a:pPr>
            <a:r>
              <a:rPr lang="en-US" dirty="0">
                <a:latin typeface="Calibri" panose="020F0502020204030204" pitchFamily="34" charset="0"/>
              </a:rPr>
              <a:t>No sound effects (annoying and distracting)</a:t>
            </a:r>
            <a:endParaRPr lang="en-US" sz="2000" dirty="0">
              <a:latin typeface="Calibri" panose="020F0502020204030204" pitchFamily="34" charset="0"/>
            </a:endParaRPr>
          </a:p>
          <a:p>
            <a:pPr marL="342900" lvl="0" indent="-342900">
              <a:spcBef>
                <a:spcPts val="1320"/>
              </a:spcBef>
            </a:pPr>
            <a:r>
              <a:rPr lang="en-US" dirty="0">
                <a:latin typeface="Calibri" panose="020F0502020204030204" pitchFamily="34" charset="0"/>
              </a:rPr>
              <a:t>Use illustrations only if they add to your point</a:t>
            </a:r>
            <a:endParaRPr lang="en-US" sz="20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3"/>
          <p:cNvSpPr txBox="1">
            <a:spLocks noGrp="1"/>
          </p:cNvSpPr>
          <p:nvPr>
            <p:ph type="title"/>
          </p:nvPr>
        </p:nvSpPr>
        <p:spPr>
          <a:xfrm>
            <a:off x="762000" y="0"/>
            <a:ext cx="10515600" cy="1325563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b="1" dirty="0">
                <a:solidFill>
                  <a:schemeClr val="bg1"/>
                </a:solidFill>
              </a:rPr>
              <a:t>This presentation is now complete</a:t>
            </a:r>
            <a:endParaRPr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otable">
  <a:themeElements>
    <a:clrScheme name="Custom 2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A50000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v4-Week 2 Best Practice for PowerPoint Presentations</Template>
  <TotalTime>135</TotalTime>
  <Words>108</Words>
  <Application>Microsoft Office PowerPoint</Application>
  <PresentationFormat>Custom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Noto Sans Symbols</vt:lpstr>
      <vt:lpstr>Quotable</vt:lpstr>
      <vt:lpstr>PowerPoint Best Practice Tips: </vt:lpstr>
      <vt:lpstr>Font: At Least 32-Point Headings</vt:lpstr>
      <vt:lpstr>Layout of Words</vt:lpstr>
      <vt:lpstr>Animations and Illustrations</vt:lpstr>
      <vt:lpstr>This presentation is now complete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Best Practice Tips:</dc:title>
  <dc:creator>Crawford, Carolyn</dc:creator>
  <cp:lastModifiedBy>Crawford, Carolyn</cp:lastModifiedBy>
  <cp:revision>7</cp:revision>
  <dcterms:modified xsi:type="dcterms:W3CDTF">2018-10-22T17:53:52Z</dcterms:modified>
</cp:coreProperties>
</file>